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2" r:id="rId1"/>
  </p:sldMasterIdLst>
  <p:notesMasterIdLst>
    <p:notesMasterId r:id="rId14"/>
  </p:notesMasterIdLst>
  <p:sldIdLst>
    <p:sldId id="256" r:id="rId2"/>
    <p:sldId id="273" r:id="rId3"/>
    <p:sldId id="258" r:id="rId4"/>
    <p:sldId id="274" r:id="rId5"/>
    <p:sldId id="275" r:id="rId6"/>
    <p:sldId id="276" r:id="rId7"/>
    <p:sldId id="262" r:id="rId8"/>
    <p:sldId id="265" r:id="rId9"/>
    <p:sldId id="272" r:id="rId10"/>
    <p:sldId id="277" r:id="rId11"/>
    <p:sldId id="271" r:id="rId12"/>
    <p:sldId id="270" r:id="rId1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Matura MT Script Capitals" panose="03020802060602070202" pitchFamily="66" charset="0"/>
      <p:regular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F8571E"/>
    <a:srgbClr val="46F408"/>
    <a:srgbClr val="D81028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36F73-9FE3-4AF5-9EC1-8F9F5B7F5082}" v="2" dt="2025-12-17T11:14:18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5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field, Matt" userId="1c6f2fa4-9c27-4dda-a9da-8029c1444a08" providerId="ADAL" clId="{EAE78B5C-0333-4CDE-8FB3-EBF58AFB6B41}"/>
    <pc:docChg chg="modSld">
      <pc:chgData name="Schofield, Matt" userId="1c6f2fa4-9c27-4dda-a9da-8029c1444a08" providerId="ADAL" clId="{EAE78B5C-0333-4CDE-8FB3-EBF58AFB6B41}" dt="2025-12-17T11:14:18.209" v="1" actId="1076"/>
      <pc:docMkLst>
        <pc:docMk/>
      </pc:docMkLst>
      <pc:sldChg chg="delSp modSp">
        <pc:chgData name="Schofield, Matt" userId="1c6f2fa4-9c27-4dda-a9da-8029c1444a08" providerId="ADAL" clId="{EAE78B5C-0333-4CDE-8FB3-EBF58AFB6B41}" dt="2025-12-17T11:14:18.209" v="1" actId="1076"/>
        <pc:sldMkLst>
          <pc:docMk/>
          <pc:sldMk cId="0" sldId="275"/>
        </pc:sldMkLst>
        <pc:picChg chg="mod">
          <ac:chgData name="Schofield, Matt" userId="1c6f2fa4-9c27-4dda-a9da-8029c1444a08" providerId="ADAL" clId="{EAE78B5C-0333-4CDE-8FB3-EBF58AFB6B41}" dt="2025-12-17T11:14:18.209" v="1" actId="1076"/>
          <ac:picMkLst>
            <pc:docMk/>
            <pc:sldMk cId="0" sldId="275"/>
            <ac:picMk id="10242" creationId="{00000000-0000-0000-0000-000000000000}"/>
          </ac:picMkLst>
        </pc:picChg>
        <pc:picChg chg="del">
          <ac:chgData name="Schofield, Matt" userId="1c6f2fa4-9c27-4dda-a9da-8029c1444a08" providerId="ADAL" clId="{EAE78B5C-0333-4CDE-8FB3-EBF58AFB6B41}" dt="2025-12-17T11:14:14.562" v="0" actId="478"/>
          <ac:picMkLst>
            <pc:docMk/>
            <pc:sldMk cId="0" sldId="275"/>
            <ac:picMk id="1024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4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84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4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48113A-B5CF-4F49-B978-339BD5E93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1F36F1A-550B-406C-952B-0447D5244F4D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652541F-6254-41B5-8869-0A197178E871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B18D80E-9B2A-4403-8CF4-1D214179841E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02BCF1D-57F6-435C-A795-7D0CB08E92D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4BD29AA-6C29-4133-B0B8-F8468A882F61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8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5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6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" name="Rectangle 6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" name="Rectangle 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7086-A8D9-493F-BC0E-BF307CD8E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424534"/>
      </p:ext>
    </p:extLst>
  </p:cSld>
  <p:clrMapOvr>
    <a:masterClrMapping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596F-2661-44E2-BFF2-F405A49B1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691358"/>
      </p:ext>
    </p:extLst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B6A01-6E24-4648-BE7D-8D28395DC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4265"/>
      </p:ext>
    </p:extLst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409E-5508-4B1E-A992-0FDC6B4DE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560527"/>
      </p:ext>
    </p:extLst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224F0-DC97-441C-8C2B-30DD958A8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08793"/>
      </p:ext>
    </p:extLst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37B3-8029-46EB-A86E-1C6B0F0E3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948193"/>
      </p:ext>
    </p:extLst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36D0-23CF-4E39-B47F-8AF5257D8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687"/>
      </p:ext>
    </p:extLst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8919-5CC0-4EE6-91F4-B426D318B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679753"/>
      </p:ext>
    </p:extLst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668B-C872-41A0-98CF-B8F869DBE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52739"/>
      </p:ext>
    </p:extLst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7C2B-05D7-43BA-B062-89CAECBF4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44792"/>
      </p:ext>
    </p:extLst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FAF4-4331-4A76-84C3-88FCAB36D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49393"/>
      </p:ext>
    </p:extLst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0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036" name="Freeform 34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7" name="Freeform 35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612" name="Freeform 36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39" name="Freeform 37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0" name="Freeform 38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1" name="Freeform 39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2" name="Freeform 40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3" name="Freeform 41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4" name="Freeform 42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5" name="Freeform 43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6" name="Freeform 44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7" name="Freeform 45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8" name="Freeform 46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9" name="Freeform 47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0" name="Freeform 48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1" name="Freeform 49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626" name="Freeform 50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53" name="Freeform 51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" name="Freeform 52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629" name="Freeform 53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536630" name="Freeform 54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57" name="Freeform 55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7" name="Group 61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033" name="Freeform 57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Freeform 58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5" name="Freeform 59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6640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6641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6642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391D6703-8092-48C3-9983-49BF653B0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spd="med">
    <p:cut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Chinese%20Teaching%20Material\What%20is%20China\L6.mp3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7200">
                <a:latin typeface="Matura MT Script Capitals" panose="03020802060602070202" pitchFamily="66" charset="0"/>
              </a:rPr>
              <a:t>What is China?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4862512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79388" y="1196975"/>
            <a:ext cx="8977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2800">
                <a:latin typeface="Matura MT Script Capitals" panose="03020802060602070202" pitchFamily="66" charset="0"/>
              </a:rPr>
              <a:t>And here is the size of the UK compared to China</a:t>
            </a:r>
          </a:p>
        </p:txBody>
      </p:sp>
    </p:spTree>
  </p:cSld>
  <p:clrMapOvr>
    <a:masterClrMapping/>
  </p:clrMapOvr>
  <p:transition spd="med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79613" y="836613"/>
            <a:ext cx="50657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4400">
                <a:latin typeface="Matura MT Script Capitals" panose="03020802060602070202" pitchFamily="66" charset="0"/>
              </a:rPr>
              <a:t>The people look like ..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939925"/>
            <a:ext cx="24796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313238"/>
            <a:ext cx="40163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1363"/>
            <a:ext cx="168275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1476375" y="1571625"/>
            <a:ext cx="125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2400">
                <a:latin typeface="Matura MT Script Capitals" panose="03020802060602070202" pitchFamily="66" charset="0"/>
              </a:rPr>
              <a:t>This …</a:t>
            </a: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5724525" y="15113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2400">
                <a:latin typeface="Matura MT Script Capitals" panose="03020802060602070202" pitchFamily="66" charset="0"/>
              </a:rPr>
              <a:t>And this ..</a:t>
            </a:r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2124075" y="3971925"/>
            <a:ext cx="594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2400">
                <a:latin typeface="Matura MT Script Capitals" panose="03020802060602070202" pitchFamily="66" charset="0"/>
              </a:rPr>
              <a:t>And all of these …56 ethnic groups</a:t>
            </a:r>
          </a:p>
        </p:txBody>
      </p:sp>
    </p:spTree>
  </p:cSld>
  <p:clrMapOvr>
    <a:masterClrMapping/>
  </p:clrMapOvr>
  <p:transition spd="med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2203450"/>
          </a:xfrm>
        </p:spPr>
        <p:txBody>
          <a:bodyPr/>
          <a:lstStyle/>
          <a:p>
            <a:pPr eaLnBrk="1" hangingPunct="1"/>
            <a:r>
              <a:rPr lang="en-GB" altLang="en-US" sz="4000">
                <a:latin typeface="Matura MT Script Capitals" panose="03020802060602070202" pitchFamily="66" charset="0"/>
              </a:rPr>
              <a:t>And all </a:t>
            </a:r>
            <a:r>
              <a:rPr lang="en-GB" altLang="en-US" sz="6000">
                <a:solidFill>
                  <a:srgbClr val="3333CC"/>
                </a:solidFill>
                <a:latin typeface="Matura MT Script Capitals" panose="03020802060602070202" pitchFamily="66" charset="0"/>
              </a:rPr>
              <a:t>1.4 billion </a:t>
            </a:r>
            <a:r>
              <a:rPr lang="en-GB" altLang="en-US" sz="4000">
                <a:solidFill>
                  <a:schemeClr val="tx1"/>
                </a:solidFill>
                <a:latin typeface="Matura MT Script Capitals" panose="03020802060602070202" pitchFamily="66" charset="0"/>
              </a:rPr>
              <a:t>Chinese can speak the same language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>
                <a:latin typeface="Matura MT Script Capitals" panose="03020802060602070202" pitchFamily="66" charset="0"/>
              </a:rPr>
              <a:t>The language that we are going to learn together in classes today</a:t>
            </a:r>
          </a:p>
          <a:p>
            <a:pPr eaLnBrk="1" hangingPunct="1">
              <a:buFontTx/>
              <a:buNone/>
            </a:pPr>
            <a:r>
              <a:rPr lang="en-GB" altLang="en-US" sz="2800">
                <a:latin typeface="Matura MT Script Capitals" panose="03020802060602070202" pitchFamily="66" charset="0"/>
              </a:rPr>
              <a:t>we call </a:t>
            </a:r>
            <a:r>
              <a:rPr lang="en-GB" altLang="en-US" sz="4000" b="1">
                <a:latin typeface="Matura MT Script Capitals" panose="03020802060602070202" pitchFamily="66" charset="0"/>
              </a:rPr>
              <a:t>Mandarin</a:t>
            </a:r>
          </a:p>
          <a:p>
            <a:pPr eaLnBrk="1" hangingPunct="1">
              <a:buFontTx/>
              <a:buNone/>
            </a:pPr>
            <a:r>
              <a:rPr lang="en-GB" altLang="en-US" sz="2800">
                <a:latin typeface="Matura MT Script Capitals" panose="03020802060602070202" pitchFamily="66" charset="0"/>
              </a:rPr>
              <a:t>And the Chinese call </a:t>
            </a:r>
            <a:r>
              <a:rPr lang="en-GB" altLang="en-US" sz="4800" b="1">
                <a:solidFill>
                  <a:srgbClr val="D81028"/>
                </a:solidFill>
                <a:latin typeface="Matura MT Script Capitals" panose="03020802060602070202" pitchFamily="66" charset="0"/>
              </a:rPr>
              <a:t>普通话     putonghua</a:t>
            </a:r>
          </a:p>
        </p:txBody>
      </p:sp>
      <p:pic>
        <p:nvPicPr>
          <p:cNvPr id="583687" name="L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3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1262" fill="hold"/>
                                        <p:tgtEl>
                                          <p:spTgt spid="5836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68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687"/>
                </p:tgtEl>
              </p:cMediaNode>
            </p:audio>
          </p:childTnLst>
        </p:cTn>
      </p:par>
    </p:tnLst>
    <p:bldLst>
      <p:bldP spid="583682" grpId="0" autoUpdateAnimBg="0"/>
      <p:bldP spid="5836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39687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14500"/>
            <a:ext cx="33051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765175"/>
            <a:ext cx="42608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060575"/>
            <a:ext cx="52149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00">
                <a:latin typeface="Matura MT Script Capitals" panose="03020802060602070202" pitchFamily="66" charset="0"/>
              </a:rPr>
              <a:t>This…</a:t>
            </a:r>
          </a:p>
        </p:txBody>
      </p:sp>
      <p:pic>
        <p:nvPicPr>
          <p:cNvPr id="566278" name="Picture 6" descr="_1608374_macdonalds_ap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141663"/>
            <a:ext cx="40544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048000"/>
            <a:ext cx="4583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>
                <a:latin typeface="Matura MT Script Capitals" panose="03020802060602070202" pitchFamily="66" charset="0"/>
              </a:rPr>
              <a:t>And this </a:t>
            </a:r>
          </a:p>
        </p:txBody>
      </p:sp>
      <p:sp>
        <p:nvSpPr>
          <p:cNvPr id="71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Matura MT Script Capitals" panose="03020802060602070202" pitchFamily="66" charset="0"/>
              </a:rPr>
              <a:t>The food is 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77739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448786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892300"/>
            <a:ext cx="4979987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141663"/>
            <a:ext cx="411638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305175"/>
            <a:ext cx="4394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" y="2348880"/>
            <a:ext cx="777398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0550"/>
            <a:ext cx="77724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998913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067175" y="17732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SzPct val="80000"/>
            </a:pPr>
            <a:r>
              <a:rPr kumimoji="0" lang="en-GB" altLang="en-US" sz="3600">
                <a:solidFill>
                  <a:srgbClr val="545472"/>
                </a:solidFill>
                <a:latin typeface="Matura MT Script Capitals" panose="03020802060602070202" pitchFamily="66" charset="0"/>
              </a:rPr>
              <a:t>To Kunming, in the south-west:</a:t>
            </a:r>
          </a:p>
        </p:txBody>
      </p:sp>
      <p:pic>
        <p:nvPicPr>
          <p:cNvPr id="1126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54338"/>
            <a:ext cx="41449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6563"/>
            <a:ext cx="46101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5400">
                <a:latin typeface="Matura MT Script Capitals" panose="03020802060602070202" pitchFamily="66" charset="0"/>
              </a:rPr>
              <a:t>You would have to travel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3175" y="3729038"/>
            <a:ext cx="6400800" cy="2290762"/>
          </a:xfrm>
        </p:spPr>
        <p:txBody>
          <a:bodyPr/>
          <a:lstStyle/>
          <a:p>
            <a:pPr eaLnBrk="1" hangingPunct="1"/>
            <a:r>
              <a:rPr lang="en-GB" altLang="en-US" sz="8800">
                <a:solidFill>
                  <a:srgbClr val="F8571E"/>
                </a:solidFill>
                <a:latin typeface="Matura MT Script Capitals" panose="03020802060602070202" pitchFamily="66" charset="0"/>
              </a:rPr>
              <a:t>4,567</a:t>
            </a:r>
            <a:r>
              <a:rPr lang="en-GB" altLang="en-US" sz="7200">
                <a:latin typeface="Matura MT Script Capitals" panose="03020802060602070202" pitchFamily="66" charset="0"/>
              </a:rPr>
              <a:t> </a:t>
            </a:r>
            <a:r>
              <a:rPr lang="en-GB" altLang="en-US" sz="6000">
                <a:latin typeface="Matura MT Script Capitals" panose="03020802060602070202" pitchFamily="66" charset="0"/>
              </a:rPr>
              <a:t>kilometres</a:t>
            </a:r>
          </a:p>
          <a:p>
            <a:pPr eaLnBrk="1" hangingPunct="1"/>
            <a:endParaRPr lang="en-GB" altLang="en-US" sz="6000">
              <a:latin typeface="Matura MT Script Capitals" panose="03020802060602070202" pitchFamily="66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utoUpdateAnimBg="0"/>
      <p:bldP spid="570371" grpId="0" build="p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Matura MT Script Capitals" panose="03020802060602070202" pitchFamily="66" charset="0"/>
              </a:rPr>
              <a:t>That is about the same distance as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>
                <a:latin typeface="Matura MT Script Capitals" panose="03020802060602070202" pitchFamily="66" charset="0"/>
              </a:rPr>
              <a:t>London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>
                <a:latin typeface="Matura MT Script Capitals" panose="03020802060602070202" pitchFamily="66" charset="0"/>
              </a:rPr>
              <a:t>to Mecca in Saudi Arabia</a:t>
            </a:r>
          </a:p>
          <a:p>
            <a:pPr eaLnBrk="1" hangingPunct="1">
              <a:buFontTx/>
              <a:buNone/>
            </a:pPr>
            <a:endParaRPr lang="en-GB" altLang="en-US" sz="3600">
              <a:latin typeface="Matura MT Script Capitals" panose="03020802060602070202" pitchFamily="66" charset="0"/>
            </a:endParaRPr>
          </a:p>
        </p:txBody>
      </p:sp>
      <p:pic>
        <p:nvPicPr>
          <p:cNvPr id="574469" name="Picture 5" descr="Big-Ben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65475"/>
            <a:ext cx="42672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70" name="Picture 6" descr="mecca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114675"/>
            <a:ext cx="31892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autoUpdateAnimBg="0" advAuto="2000"/>
      <p:bldP spid="574468" grpId="0" build="p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366000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 thruBlk="1"/>
  </p:transition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916</TotalTime>
  <Words>103</Words>
  <Application>Microsoft Office PowerPoint</Application>
  <PresentationFormat>On-screen Show (4:3)</PresentationFormat>
  <Paragraphs>24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Matura MT Script Capitals</vt:lpstr>
      <vt:lpstr>Arial</vt:lpstr>
      <vt:lpstr>Arial Narrow</vt:lpstr>
      <vt:lpstr>Tahoma</vt:lpstr>
      <vt:lpstr>Times New Roman</vt:lpstr>
      <vt:lpstr>Sumi Painting</vt:lpstr>
      <vt:lpstr>What is China?</vt:lpstr>
      <vt:lpstr>PowerPoint Presentation</vt:lpstr>
      <vt:lpstr>The food is </vt:lpstr>
      <vt:lpstr>PowerPoint Presentation</vt:lpstr>
      <vt:lpstr>PowerPoint Presentation</vt:lpstr>
      <vt:lpstr>PowerPoint Presentation</vt:lpstr>
      <vt:lpstr>You would have to travel</vt:lpstr>
      <vt:lpstr>That is about the same distance as</vt:lpstr>
      <vt:lpstr>PowerPoint Presentation</vt:lpstr>
      <vt:lpstr>PowerPoint Presentation</vt:lpstr>
      <vt:lpstr>PowerPoint Presentation</vt:lpstr>
      <vt:lpstr>And all 1.4 billion Chinese can speak the same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China?</dc:title>
  <dc:creator>James</dc:creator>
  <cp:lastModifiedBy>Schofield, Matt</cp:lastModifiedBy>
  <cp:revision>54</cp:revision>
  <cp:lastPrinted>1601-01-01T00:00:00Z</cp:lastPrinted>
  <dcterms:created xsi:type="dcterms:W3CDTF">2006-03-05T19:13:35Z</dcterms:created>
  <dcterms:modified xsi:type="dcterms:W3CDTF">2025-12-17T11:14:23Z</dcterms:modified>
</cp:coreProperties>
</file>