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697" r:id="rId5"/>
  </p:sldMasterIdLst>
  <p:notesMasterIdLst>
    <p:notesMasterId r:id="rId45"/>
  </p:notesMasterIdLst>
  <p:handoutMasterIdLst>
    <p:handoutMasterId r:id="rId46"/>
  </p:handoutMasterIdLst>
  <p:sldIdLst>
    <p:sldId id="429" r:id="rId6"/>
    <p:sldId id="1925" r:id="rId7"/>
    <p:sldId id="1942" r:id="rId8"/>
    <p:sldId id="1924" r:id="rId9"/>
    <p:sldId id="1931" r:id="rId10"/>
    <p:sldId id="1933" r:id="rId11"/>
    <p:sldId id="1940" r:id="rId12"/>
    <p:sldId id="1918" r:id="rId13"/>
    <p:sldId id="1934" r:id="rId14"/>
    <p:sldId id="1943" r:id="rId15"/>
    <p:sldId id="1941" r:id="rId16"/>
    <p:sldId id="1935" r:id="rId17"/>
    <p:sldId id="1673" r:id="rId18"/>
    <p:sldId id="1681" r:id="rId19"/>
    <p:sldId id="1689" r:id="rId20"/>
    <p:sldId id="1921" r:id="rId21"/>
    <p:sldId id="1901" r:id="rId22"/>
    <p:sldId id="1936" r:id="rId23"/>
    <p:sldId id="913" r:id="rId24"/>
    <p:sldId id="1920" r:id="rId25"/>
    <p:sldId id="1904" r:id="rId26"/>
    <p:sldId id="1111" r:id="rId27"/>
    <p:sldId id="1922" r:id="rId28"/>
    <p:sldId id="1096" r:id="rId29"/>
    <p:sldId id="1930" r:id="rId30"/>
    <p:sldId id="1104" r:id="rId31"/>
    <p:sldId id="1105" r:id="rId32"/>
    <p:sldId id="1938" r:id="rId33"/>
    <p:sldId id="1108" r:id="rId34"/>
    <p:sldId id="1109" r:id="rId35"/>
    <p:sldId id="1110" r:id="rId36"/>
    <p:sldId id="1908" r:id="rId37"/>
    <p:sldId id="1129" r:id="rId38"/>
    <p:sldId id="1905" r:id="rId39"/>
    <p:sldId id="1926" r:id="rId40"/>
    <p:sldId id="1928" r:id="rId41"/>
    <p:sldId id="1937" r:id="rId42"/>
    <p:sldId id="1923" r:id="rId43"/>
    <p:sldId id="1944" r:id="rId44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2CD"/>
    <a:srgbClr val="BD92DE"/>
    <a:srgbClr val="C39BE1"/>
    <a:srgbClr val="A365D1"/>
    <a:srgbClr val="873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6"/>
    <p:restoredTop sz="90078"/>
  </p:normalViewPr>
  <p:slideViewPr>
    <p:cSldViewPr snapToGrid="0">
      <p:cViewPr varScale="1">
        <p:scale>
          <a:sx n="57" d="100"/>
          <a:sy n="57" d="100"/>
        </p:scale>
        <p:origin x="96" y="36"/>
      </p:cViewPr>
      <p:guideLst/>
    </p:cSldViewPr>
  </p:slideViewPr>
  <p:outlineViewPr>
    <p:cViewPr>
      <p:scale>
        <a:sx n="33" d="100"/>
        <a:sy n="33" d="100"/>
      </p:scale>
      <p:origin x="0" y="-12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Discover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D0F32-0DD5-4211-8B57-28D53B943BE7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DA1AD-3557-4C1C-B07F-08F1EDA942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7785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Discover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F262D-097F-4547-92D5-7A6008BD936C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F475F-724D-4708-8ECF-6C891E432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343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A4E57-6ABB-4298-A607-37D42C999F7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02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dirty="0"/>
              <a:t>Certain amount of writing practice in each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lesson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F475F-724D-4708-8ECF-6C891E432C4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491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dirty="0"/>
              <a:t>Certain amount of writing practice in each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lesson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F475F-724D-4708-8ECF-6C891E432C4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03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dirty="0"/>
              <a:t>Certain amount of writing practice in each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lesson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F475F-724D-4708-8ECF-6C891E432C4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059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dirty="0"/>
              <a:t>Certain amount of writing practice in each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lesson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F475F-724D-4708-8ECF-6C891E432C4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723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dirty="0"/>
              <a:t>Push students write out of memory through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steps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F475F-724D-4708-8ECF-6C891E432C4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627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2855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What students’ work looks like</a:t>
            </a:r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F475F-724D-4708-8ECF-6C891E432C4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635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  <a:p>
            <a:r>
              <a:rPr kumimoji="1" lang="zh-CN" altLang="en-US" dirty="0"/>
              <a:t>假期，我喜欢去海边旅行。   我常常和朋友一起旅行。 下个月我想去中国旅行，因为好玩。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45087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  <a:p>
            <a:r>
              <a:rPr kumimoji="1" lang="zh-CN" altLang="en-US" dirty="0"/>
              <a:t>假期，我喜欢去海边旅行。   我常常和朋友一起旅行。 下个月我想去中国旅行，因为好玩。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F475F-724D-4708-8ECF-6C891E432C4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492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Reverse Psychology</a:t>
            </a:r>
            <a:r>
              <a:rPr kumimoji="1" lang="en-US" altLang="zh-CN" dirty="0"/>
              <a:t> - when you tell students don’t do it, they want to do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F475F-724D-4708-8ECF-6C891E432C4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036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Students voice to be added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F475F-724D-4708-8ECF-6C891E432C4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3059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What students’ work looks like</a:t>
            </a:r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F475F-724D-4708-8ECF-6C891E432C4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395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6369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Will cut the steps in strips and let the teacher re-order 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F475F-724D-4708-8ECF-6C891E432C4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479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Students voice to be added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F475F-724D-4708-8ECF-6C891E432C4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521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Tell the story of how I encouraged a boy who didn’t like Mandarin at first, but then began to develop an interest in writing characters as an example. 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F475F-724D-4708-8ECF-6C891E432C4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147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F475F-724D-4708-8ECF-6C891E432C4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764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How teacher interpret things can have huge impact on students learning attitude! </a:t>
            </a:r>
            <a:r>
              <a:rPr lang="en-US" altLang="zh-CN" dirty="0"/>
              <a:t>Using more positive language can encourage better learning outcomes.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F475F-724D-4708-8ECF-6C891E432C4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368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How teacher interpret things can have huge impact on students learning attitude! </a:t>
            </a:r>
            <a:r>
              <a:rPr lang="en-US" altLang="zh-CN" dirty="0"/>
              <a:t>Using more positive language can encourage better learning outcomes.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F475F-724D-4708-8ECF-6C891E432C4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610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When we first introduce the words, we use mini-whiteboard to correct mis-conception.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F475F-724D-4708-8ECF-6C891E432C4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626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dirty="0"/>
              <a:t>Certain amount of writing practice in each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lesson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F475F-724D-4708-8ECF-6C891E432C4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418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0211-65FB-4419-90F8-81DBD402D202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BF57-2419-42F7-98A7-2CF01D55E3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531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0211-65FB-4419-90F8-81DBD402D202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BF57-2419-42F7-98A7-2CF01D55E3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489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0211-65FB-4419-90F8-81DBD402D202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BF57-2419-42F7-98A7-2CF01D55E3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606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582D-FDFF-48E8-B735-65B0AE48181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85AE-4E5E-4C0A-8391-59E1F765D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827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582D-FDFF-48E8-B735-65B0AE48181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85AE-4E5E-4C0A-8391-59E1F765D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8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582D-FDFF-48E8-B735-65B0AE48181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85AE-4E5E-4C0A-8391-59E1F765D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726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582D-FDFF-48E8-B735-65B0AE48181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85AE-4E5E-4C0A-8391-59E1F765D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183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582D-FDFF-48E8-B735-65B0AE48181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85AE-4E5E-4C0A-8391-59E1F765D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396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582D-FDFF-48E8-B735-65B0AE48181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85AE-4E5E-4C0A-8391-59E1F765D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24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582D-FDFF-48E8-B735-65B0AE48181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85AE-4E5E-4C0A-8391-59E1F765D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74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582D-FDFF-48E8-B735-65B0AE48181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85AE-4E5E-4C0A-8391-59E1F765D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660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0211-65FB-4419-90F8-81DBD402D202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BF57-2419-42F7-98A7-2CF01D55E3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909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582D-FDFF-48E8-B735-65B0AE48181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85AE-4E5E-4C0A-8391-59E1F765D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636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582D-FDFF-48E8-B735-65B0AE48181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85AE-4E5E-4C0A-8391-59E1F765D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359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582D-FDFF-48E8-B735-65B0AE48181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85AE-4E5E-4C0A-8391-59E1F765D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208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0211-65FB-4419-90F8-81DBD402D202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BF57-2419-42F7-98A7-2CF01D55E3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149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0211-65FB-4419-90F8-81DBD402D202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BF57-2419-42F7-98A7-2CF01D55E3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341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0211-65FB-4419-90F8-81DBD402D202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BF57-2419-42F7-98A7-2CF01D55E3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969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0211-65FB-4419-90F8-81DBD402D202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BF57-2419-42F7-98A7-2CF01D55E3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661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0211-65FB-4419-90F8-81DBD402D202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BF57-2419-42F7-98A7-2CF01D55E3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88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0211-65FB-4419-90F8-81DBD402D202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BF57-2419-42F7-98A7-2CF01D55E3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560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0211-65FB-4419-90F8-81DBD402D202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BF57-2419-42F7-98A7-2CF01D55E3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7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AA544-0A63-4C54-A627-831A95A80D5A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4CF7C-FFAB-4950-BB3D-6087BFBD6A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63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9582D-FDFF-48E8-B735-65B0AE48181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B85AE-4E5E-4C0A-8391-59E1F765D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3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gif"/><Relationship Id="rId4" Type="http://schemas.openxmlformats.org/officeDocument/2006/relationships/hyperlink" Target="mailto:Y.Hu@harrischaffordhundred.org.uk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6.gif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333E41-2097-466E-A63B-7B66527506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32" y="5877130"/>
            <a:ext cx="3198161" cy="78492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7E7F8B3-D30B-3B43-F624-F567D7C66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0192"/>
            <a:ext cx="9144000" cy="2387600"/>
          </a:xfrm>
        </p:spPr>
        <p:txBody>
          <a:bodyPr>
            <a:noAutofit/>
          </a:bodyPr>
          <a:lstStyle/>
          <a:p>
            <a:r>
              <a:rPr lang="en-US" altLang="zh-CN" sz="4000" b="0" i="1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How to Boost Students’ Motivation in Chinese Character Writing?</a:t>
            </a:r>
            <a:endParaRPr lang="en-US" sz="115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88C99BA-2241-0EB0-F381-D4EB66A94C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113" y="4878160"/>
            <a:ext cx="5210629" cy="1655762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dirty="0">
                <a:cs typeface="Calibri"/>
              </a:rPr>
              <a:t>Yuqing</a:t>
            </a:r>
            <a:r>
              <a:rPr lang="en-US" altLang="ja-JP" dirty="0">
                <a:ea typeface="ＭＳ Ｐゴシック"/>
                <a:cs typeface="Calibri"/>
              </a:rPr>
              <a:t> Hu </a:t>
            </a:r>
            <a:r>
              <a:rPr lang="en-US" altLang="ja-JP" dirty="0" err="1">
                <a:ea typeface="ＭＳ Ｐゴシック"/>
                <a:cs typeface="Calibri"/>
              </a:rPr>
              <a:t>胡羽晴</a:t>
            </a:r>
            <a:endParaRPr lang="ja-JP" altLang="en-US" dirty="0" err="1">
              <a:ea typeface="ＭＳ Ｐゴシック"/>
              <a:cs typeface="Calibri"/>
            </a:endParaRPr>
          </a:p>
          <a:p>
            <a:r>
              <a:rPr lang="en-US" altLang="zh-CN" dirty="0"/>
              <a:t>Achievement Director of Mandarin</a:t>
            </a:r>
          </a:p>
          <a:p>
            <a:r>
              <a:rPr lang="en-US" altLang="ja-JP" dirty="0">
                <a:ea typeface="ＭＳ Ｐゴシック"/>
                <a:cs typeface="Calibri"/>
              </a:rPr>
              <a:t>Harris Academy </a:t>
            </a:r>
            <a:r>
              <a:rPr lang="en-US" altLang="ja-JP" dirty="0" err="1">
                <a:ea typeface="ＭＳ Ｐゴシック"/>
                <a:cs typeface="Calibri"/>
              </a:rPr>
              <a:t>Chafford</a:t>
            </a:r>
            <a:r>
              <a:rPr lang="en-US" altLang="ja-JP" dirty="0">
                <a:ea typeface="ＭＳ Ｐゴシック"/>
                <a:cs typeface="Calibri"/>
              </a:rPr>
              <a:t> Hundred</a:t>
            </a:r>
          </a:p>
          <a:p>
            <a:r>
              <a:rPr lang="en-US" altLang="zh-CN" b="0" i="0" dirty="0">
                <a:solidFill>
                  <a:srgbClr val="215F9A"/>
                </a:solidFill>
                <a:effectLst/>
                <a:latin typeface="Aptos" panose="020B0004020202020204" pitchFamily="34" charset="0"/>
              </a:rPr>
              <a:t>Email:  </a:t>
            </a:r>
            <a:r>
              <a:rPr lang="en-US" altLang="zh-CN" b="0" i="0" u="sng" dirty="0">
                <a:solidFill>
                  <a:srgbClr val="215F9A"/>
                </a:solidFill>
                <a:effectLst/>
                <a:latin typeface="Aptos" panose="020B0004020202020204" pitchFamily="34" charset="0"/>
                <a:hlinkClick r:id="rId4" tooltip="mailto:Y.Hu@harrischaffordhundred.org.uk"/>
              </a:rPr>
              <a:t>Y.Hu@harrischaffordhundred.org.uk</a:t>
            </a:r>
            <a:endParaRPr lang="en-US" altLang="ja-JP" dirty="0">
              <a:ea typeface="ＭＳ Ｐゴシック"/>
              <a:cs typeface="Calibri"/>
            </a:endParaRPr>
          </a:p>
        </p:txBody>
      </p:sp>
      <p:pic>
        <p:nvPicPr>
          <p:cNvPr id="1026" name="Picture 2" descr="Ofsted Outstanding Provider logo - Elmscot Group Nurseries ...">
            <a:extLst>
              <a:ext uri="{FF2B5EF4-FFF2-40B4-BE49-F238E27FC236}">
                <a16:creationId xmlns:a16="http://schemas.microsoft.com/office/drawing/2014/main" id="{6B8CDFE3-23B9-FE40-9E84-454E6615C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1993" y="5877130"/>
            <a:ext cx="783655" cy="78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文本&#10;&#10;描述已自动生成">
            <a:extLst>
              <a:ext uri="{FF2B5EF4-FFF2-40B4-BE49-F238E27FC236}">
                <a16:creationId xmlns:a16="http://schemas.microsoft.com/office/drawing/2014/main" id="{90A5308A-D3C5-E04B-AD2B-D1F2F86B1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5205" y="5877130"/>
            <a:ext cx="1348627" cy="8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68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2000" y="185859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672610">
            <a:off x="941860" y="2021062"/>
            <a:ext cx="3578867" cy="4095375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60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40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BE7991E-5364-4EA0-A28D-0BB8D15D8B0D}"/>
              </a:ext>
            </a:extLst>
          </p:cNvPr>
          <p:cNvSpPr txBox="1"/>
          <p:nvPr/>
        </p:nvSpPr>
        <p:spPr>
          <a:xfrm>
            <a:off x="8107363" y="77563"/>
            <a:ext cx="492283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/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1 minute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7748548" y="5769126"/>
            <a:ext cx="1777418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prstClr val="black"/>
                </a:solidFill>
                <a:ea typeface="KaiTi" panose="02010609060101010101" pitchFamily="49" charset="-122"/>
                <a:cs typeface="Times New Roman" pitchFamily="18" charset="0"/>
              </a:rPr>
              <a:t>often</a:t>
            </a:r>
            <a:endParaRPr lang="en-GB" sz="2000" dirty="0"/>
          </a:p>
        </p:txBody>
      </p:sp>
      <p:pic>
        <p:nvPicPr>
          <p:cNvPr id="1026" name="Picture 2" descr="常的笔顺">
            <a:extLst>
              <a:ext uri="{FF2B5EF4-FFF2-40B4-BE49-F238E27FC236}">
                <a16:creationId xmlns:a16="http://schemas.microsoft.com/office/drawing/2014/main" id="{CC3B5049-1175-E74B-BAF1-C053DC124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3957" y="1999023"/>
            <a:ext cx="3024187" cy="30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常的笔顺">
            <a:extLst>
              <a:ext uri="{FF2B5EF4-FFF2-40B4-BE49-F238E27FC236}">
                <a16:creationId xmlns:a16="http://schemas.microsoft.com/office/drawing/2014/main" id="{08C943BC-E0A5-3E48-B9CE-31CCC7E2B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4092" y="2027737"/>
            <a:ext cx="3024187" cy="30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60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BB5EF3-15B9-3640-8A39-8EB754082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B34E710-EEB2-EC46-B75D-C548DF55C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5224" y="2204522"/>
            <a:ext cx="2620776" cy="1747184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368F50E-D093-A941-8472-DD499CD539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363" y="2204522"/>
            <a:ext cx="2541455" cy="1747184"/>
          </a:xfrm>
          <a:prstGeom prst="rect">
            <a:avLst/>
          </a:prstGeom>
        </p:spPr>
      </p:pic>
      <p:pic>
        <p:nvPicPr>
          <p:cNvPr id="8" name="图片 7" descr="文本&#10;&#10;描述已自动生成">
            <a:extLst>
              <a:ext uri="{FF2B5EF4-FFF2-40B4-BE49-F238E27FC236}">
                <a16:creationId xmlns:a16="http://schemas.microsoft.com/office/drawing/2014/main" id="{4AF6A865-203E-F345-A7C5-F71FA9163F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0084" y="2292749"/>
            <a:ext cx="2035796" cy="1658957"/>
          </a:xfrm>
          <a:prstGeom prst="rect">
            <a:avLst/>
          </a:prstGeom>
        </p:spPr>
      </p:pic>
      <p:pic>
        <p:nvPicPr>
          <p:cNvPr id="9" name="图片 8" descr="文本&#10;&#10;描述已自动生成">
            <a:extLst>
              <a:ext uri="{FF2B5EF4-FFF2-40B4-BE49-F238E27FC236}">
                <a16:creationId xmlns:a16="http://schemas.microsoft.com/office/drawing/2014/main" id="{C37763FC-C605-ED4D-903D-06123815F1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6970" y="2123499"/>
            <a:ext cx="2035796" cy="197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0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5BACE-374E-694A-B141-AA7D0A8F8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481239"/>
            <a:ext cx="11324771" cy="1325563"/>
          </a:xfrm>
        </p:spPr>
        <p:txBody>
          <a:bodyPr>
            <a:normAutofit/>
          </a:bodyPr>
          <a:lstStyle/>
          <a:p>
            <a:r>
              <a:rPr kumimoji="1" lang="en-US" altLang="zh-CN" sz="5400" dirty="0"/>
              <a:t>Boosting motivation in the lesson:</a:t>
            </a:r>
            <a:endParaRPr kumimoji="1" lang="zh-CN" altLang="en-US" sz="54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CD0445-8824-8140-BCEE-DE60C6084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2" y="2390547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sz="5400" b="1" dirty="0">
                <a:solidFill>
                  <a:schemeClr val="accent6"/>
                </a:solidFill>
              </a:rPr>
              <a:t>Set a clear amount of writing practice in each lesson</a:t>
            </a:r>
            <a:r>
              <a:rPr lang="en-US" altLang="zh-CN" sz="5400" dirty="0">
                <a:solidFill>
                  <a:schemeClr val="accent6"/>
                </a:solidFill>
              </a:rPr>
              <a:t> → helps students see steady progress.</a:t>
            </a:r>
          </a:p>
        </p:txBody>
      </p:sp>
    </p:spTree>
    <p:extLst>
      <p:ext uri="{BB962C8B-B14F-4D97-AF65-F5344CB8AC3E}">
        <p14:creationId xmlns:p14="http://schemas.microsoft.com/office/powerpoint/2010/main" val="3803725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A07F97A-B47F-467F-8210-D4E34DB300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8590" y="80010"/>
          <a:ext cx="11918222" cy="6789613"/>
        </p:xfrm>
        <a:graphic>
          <a:graphicData uri="http://schemas.openxmlformats.org/drawingml/2006/table">
            <a:tbl>
              <a:tblPr/>
              <a:tblGrid>
                <a:gridCol w="1195558">
                  <a:extLst>
                    <a:ext uri="{9D8B030D-6E8A-4147-A177-3AD203B41FA5}">
                      <a16:colId xmlns:a16="http://schemas.microsoft.com/office/drawing/2014/main" val="402371919"/>
                    </a:ext>
                  </a:extLst>
                </a:gridCol>
                <a:gridCol w="1195558">
                  <a:extLst>
                    <a:ext uri="{9D8B030D-6E8A-4147-A177-3AD203B41FA5}">
                      <a16:colId xmlns:a16="http://schemas.microsoft.com/office/drawing/2014/main" val="2061286827"/>
                    </a:ext>
                  </a:extLst>
                </a:gridCol>
                <a:gridCol w="1195558">
                  <a:extLst>
                    <a:ext uri="{9D8B030D-6E8A-4147-A177-3AD203B41FA5}">
                      <a16:colId xmlns:a16="http://schemas.microsoft.com/office/drawing/2014/main" val="1230614334"/>
                    </a:ext>
                  </a:extLst>
                </a:gridCol>
                <a:gridCol w="1195558">
                  <a:extLst>
                    <a:ext uri="{9D8B030D-6E8A-4147-A177-3AD203B41FA5}">
                      <a16:colId xmlns:a16="http://schemas.microsoft.com/office/drawing/2014/main" val="4058668081"/>
                    </a:ext>
                  </a:extLst>
                </a:gridCol>
                <a:gridCol w="1195558">
                  <a:extLst>
                    <a:ext uri="{9D8B030D-6E8A-4147-A177-3AD203B41FA5}">
                      <a16:colId xmlns:a16="http://schemas.microsoft.com/office/drawing/2014/main" val="3657383747"/>
                    </a:ext>
                  </a:extLst>
                </a:gridCol>
                <a:gridCol w="1195558">
                  <a:extLst>
                    <a:ext uri="{9D8B030D-6E8A-4147-A177-3AD203B41FA5}">
                      <a16:colId xmlns:a16="http://schemas.microsoft.com/office/drawing/2014/main" val="3184835781"/>
                    </a:ext>
                  </a:extLst>
                </a:gridCol>
                <a:gridCol w="597419">
                  <a:extLst>
                    <a:ext uri="{9D8B030D-6E8A-4147-A177-3AD203B41FA5}">
                      <a16:colId xmlns:a16="http://schemas.microsoft.com/office/drawing/2014/main" val="2114203614"/>
                    </a:ext>
                  </a:extLst>
                </a:gridCol>
                <a:gridCol w="1894114">
                  <a:extLst>
                    <a:ext uri="{9D8B030D-6E8A-4147-A177-3AD203B41FA5}">
                      <a16:colId xmlns:a16="http://schemas.microsoft.com/office/drawing/2014/main" val="2373127483"/>
                    </a:ext>
                  </a:extLst>
                </a:gridCol>
                <a:gridCol w="2253341">
                  <a:extLst>
                    <a:ext uri="{9D8B030D-6E8A-4147-A177-3AD203B41FA5}">
                      <a16:colId xmlns:a16="http://schemas.microsoft.com/office/drawing/2014/main" val="229893759"/>
                    </a:ext>
                  </a:extLst>
                </a:gridCol>
              </a:tblGrid>
              <a:tr h="363662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4: What do you do on holiday？</a:t>
                      </a:r>
                      <a:r>
                        <a:rPr lang="zh-CN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你暑假的时候做什么？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463656"/>
                  </a:ext>
                </a:extLst>
              </a:tr>
              <a:tr h="3164575">
                <a:tc gridSpan="2">
                  <a:txBody>
                    <a:bodyPr/>
                    <a:lstStyle/>
                    <a:p>
                      <a:pPr algn="ctr" fontAlgn="ctr"/>
                      <a:br>
                        <a:rPr lang="zh-CN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寒假</a:t>
                      </a:r>
                      <a:br>
                        <a:rPr lang="zh-CN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暑假</a:t>
                      </a:r>
                      <a:endParaRPr lang="en-GB" altLang="zh-CN" sz="2200" b="0" i="0" u="none" strike="noStrike" dirty="0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pPr algn="ctr" fontAlgn="ctr"/>
                      <a:r>
                        <a:rPr lang="zh-CN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假期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我喜欢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山区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海边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河边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体育馆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博物馆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美术馆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endParaRPr lang="zh-CN" altLang="en-US" sz="2200" b="0" i="0" u="none" strike="noStrike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爬山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拍照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游泳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钓鱼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听音乐会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晒太阳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看展览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看比赛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319810"/>
                  </a:ext>
                </a:extLst>
              </a:tr>
              <a:tr h="316457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493952"/>
                  </a:ext>
                </a:extLst>
              </a:tr>
              <a:tr h="293329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上个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暑假</a:t>
                      </a:r>
                      <a:endParaRPr lang="en-GB" altLang="zh-CN" sz="2200" b="0" i="0" u="none" strike="noStrike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pPr algn="ctr" fontAlgn="ctr"/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寒假</a:t>
                      </a:r>
                      <a:endParaRPr lang="en-GB" altLang="zh-CN" sz="2200" b="0" i="0" u="none" strike="noStrike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pPr algn="ctr" fontAlgn="ctr"/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假期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endParaRPr lang="zh-CN" altLang="en-US" sz="2200" b="0" i="0" u="none" strike="noStrike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我和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朋友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爸爸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妈妈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哥哥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姐姐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去了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海边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河边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体育馆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博物馆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美术馆</a:t>
                      </a:r>
                      <a:endParaRPr lang="en-GB" altLang="zh-CN" sz="2200" b="0" i="0" u="none" strike="noStrike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pPr algn="ctr" fontAlgn="ctr"/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动物园</a:t>
                      </a:r>
                      <a:b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endParaRPr lang="zh-CN" altLang="en-US" sz="2200" b="0" i="0" u="none" strike="noStrike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我们在那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游了泳</a:t>
                      </a:r>
                      <a:br>
                        <a:rPr lang="zh-CN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钓了鱼</a:t>
                      </a:r>
                      <a:br>
                        <a:rPr lang="zh-CN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听了音乐会</a:t>
                      </a:r>
                      <a:br>
                        <a:rPr lang="zh-CN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晒了太阳</a:t>
                      </a:r>
                      <a:br>
                        <a:rPr lang="zh-CN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看了展览</a:t>
                      </a:r>
                      <a:br>
                        <a:rPr lang="zh-CN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r>
                        <a:rPr lang="zh-CN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看了比赛</a:t>
                      </a:r>
                      <a:endParaRPr lang="en-GB" altLang="zh-CN" sz="2200" b="0" i="0" u="none" strike="noStrike" dirty="0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pPr algn="l" fontAlgn="ctr"/>
                      <a:r>
                        <a:rPr lang="zh-CN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看了动物</a:t>
                      </a:r>
                      <a:br>
                        <a:rPr lang="zh-CN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</a:br>
                      <a:endParaRPr lang="zh-CN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058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8872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088E9-47BE-18FE-7C47-7C95A43E0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white paper with writing on it&#10;&#10;Description automatically generated">
            <a:extLst>
              <a:ext uri="{FF2B5EF4-FFF2-40B4-BE49-F238E27FC236}">
                <a16:creationId xmlns:a16="http://schemas.microsoft.com/office/drawing/2014/main" id="{5EC0315F-34FB-6B7A-E67F-8034E28BF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28993" y="941301"/>
            <a:ext cx="6638925" cy="4985761"/>
          </a:xfrm>
        </p:spPr>
      </p:pic>
      <p:pic>
        <p:nvPicPr>
          <p:cNvPr id="5" name="Picture 4" descr="A paper with writing on it&#10;&#10;Description automatically generated">
            <a:extLst>
              <a:ext uri="{FF2B5EF4-FFF2-40B4-BE49-F238E27FC236}">
                <a16:creationId xmlns:a16="http://schemas.microsoft.com/office/drawing/2014/main" id="{682F9D6B-5E71-DB54-7606-2A9853477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19828" y="899628"/>
            <a:ext cx="6768662" cy="506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26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76DF3-FC3F-1D55-DFAD-AE7CC85DE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内容占位符 3" descr="文本&#10;&#10;描述已自动生成">
            <a:extLst>
              <a:ext uri="{FF2B5EF4-FFF2-40B4-BE49-F238E27FC236}">
                <a16:creationId xmlns:a16="http://schemas.microsoft.com/office/drawing/2014/main" id="{543169E1-68F2-EA4F-A92A-1DDAD026A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845" y="107134"/>
            <a:ext cx="8858312" cy="6643732"/>
          </a:xfrm>
        </p:spPr>
      </p:pic>
    </p:spTree>
    <p:extLst>
      <p:ext uri="{BB962C8B-B14F-4D97-AF65-F5344CB8AC3E}">
        <p14:creationId xmlns:p14="http://schemas.microsoft.com/office/powerpoint/2010/main" val="709706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776474-E5EA-8D49-A91A-ADCCB740C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555226" cy="1155991"/>
          </a:xfrm>
        </p:spPr>
        <p:txBody>
          <a:bodyPr/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zi.ixfc.net</a:t>
            </a:r>
            <a:r>
              <a:rPr lang="en-US" altLang="zh-CN" dirty="0"/>
              <a:t>/</a:t>
            </a:r>
            <a:r>
              <a:rPr lang="en-US" altLang="zh-CN" dirty="0" err="1"/>
              <a:t>zi</a:t>
            </a:r>
            <a:r>
              <a:rPr lang="en-US" altLang="zh-CN" dirty="0"/>
              <a:t>/</a:t>
            </a:r>
            <a:endParaRPr lang="zh-CN" altLang="en-US" dirty="0"/>
          </a:p>
        </p:txBody>
      </p:sp>
      <p:pic>
        <p:nvPicPr>
          <p:cNvPr id="9" name="内容占位符 8" descr="表格&#10;&#10;描述已自动生成">
            <a:extLst>
              <a:ext uri="{FF2B5EF4-FFF2-40B4-BE49-F238E27FC236}">
                <a16:creationId xmlns:a16="http://schemas.microsoft.com/office/drawing/2014/main" id="{D4945C13-7A00-E14D-BD8B-19C61BF79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577438"/>
            <a:ext cx="7781787" cy="5118330"/>
          </a:xfrm>
        </p:spPr>
      </p:pic>
      <p:pic>
        <p:nvPicPr>
          <p:cNvPr id="11" name="图片 10" descr="文本&#10;&#10;描述已自动生成">
            <a:extLst>
              <a:ext uri="{FF2B5EF4-FFF2-40B4-BE49-F238E27FC236}">
                <a16:creationId xmlns:a16="http://schemas.microsoft.com/office/drawing/2014/main" id="{65FE72D9-5125-7244-9660-2C2734C19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785" y="1577437"/>
            <a:ext cx="4464925" cy="5118329"/>
          </a:xfrm>
          <a:prstGeom prst="rect">
            <a:avLst/>
          </a:prstGeom>
        </p:spPr>
      </p:pic>
      <p:pic>
        <p:nvPicPr>
          <p:cNvPr id="13" name="图片 12" descr="表格&#10;&#10;描述已自动生成">
            <a:extLst>
              <a:ext uri="{FF2B5EF4-FFF2-40B4-BE49-F238E27FC236}">
                <a16:creationId xmlns:a16="http://schemas.microsoft.com/office/drawing/2014/main" id="{C37C0F6F-3733-0442-B8CA-332972EF8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805" y="1521118"/>
            <a:ext cx="3749982" cy="5174648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2CF78113-9582-EC4A-B353-2212B09AC83C}"/>
              </a:ext>
            </a:extLst>
          </p:cNvPr>
          <p:cNvSpPr txBox="1">
            <a:spLocks/>
          </p:cNvSpPr>
          <p:nvPr/>
        </p:nvSpPr>
        <p:spPr>
          <a:xfrm>
            <a:off x="540774" y="393285"/>
            <a:ext cx="5555226" cy="1155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小帆船字帖</a:t>
            </a:r>
          </a:p>
        </p:txBody>
      </p:sp>
    </p:spTree>
    <p:extLst>
      <p:ext uri="{BB962C8B-B14F-4D97-AF65-F5344CB8AC3E}">
        <p14:creationId xmlns:p14="http://schemas.microsoft.com/office/powerpoint/2010/main" val="3799190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文本&#10;&#10;描述已自动生成">
            <a:extLst>
              <a:ext uri="{FF2B5EF4-FFF2-40B4-BE49-F238E27FC236}">
                <a16:creationId xmlns:a16="http://schemas.microsoft.com/office/drawing/2014/main" id="{06097C24-AB97-1C4F-99C6-DCC26396D9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27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98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5BACE-374E-694A-B141-AA7D0A8F8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481239"/>
            <a:ext cx="11324771" cy="1325563"/>
          </a:xfrm>
        </p:spPr>
        <p:txBody>
          <a:bodyPr>
            <a:normAutofit/>
          </a:bodyPr>
          <a:lstStyle/>
          <a:p>
            <a:r>
              <a:rPr kumimoji="1" lang="en-US" altLang="zh-CN" sz="5400" dirty="0"/>
              <a:t>Boosting motivation in the lesson:</a:t>
            </a:r>
            <a:endParaRPr kumimoji="1" lang="zh-CN" altLang="en-US" sz="54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CD0445-8824-8140-BCEE-DE60C6084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2" y="2390547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sz="5400" b="1" dirty="0">
                <a:solidFill>
                  <a:schemeClr val="accent6"/>
                </a:solidFill>
              </a:rPr>
              <a:t>Use repetition and memory-based writing</a:t>
            </a:r>
            <a:r>
              <a:rPr lang="en-US" altLang="zh-CN" sz="5400" dirty="0">
                <a:solidFill>
                  <a:schemeClr val="accent6"/>
                </a:solidFill>
              </a:rPr>
              <a:t> (e.g. games, recall tasks) → makes practice active and enjoyable.</a:t>
            </a:r>
          </a:p>
        </p:txBody>
      </p:sp>
    </p:spTree>
    <p:extLst>
      <p:ext uri="{BB962C8B-B14F-4D97-AF65-F5344CB8AC3E}">
        <p14:creationId xmlns:p14="http://schemas.microsoft.com/office/powerpoint/2010/main" val="3811690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248C3C-1763-2349-9A3C-719833F61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93" y="367178"/>
            <a:ext cx="10515600" cy="573989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kumimoji="1" lang="en-US" altLang="zh-CN"/>
              <a:t>Character</a:t>
            </a:r>
            <a:r>
              <a:rPr kumimoji="1" lang="zh-CN" altLang="en-US"/>
              <a:t> </a:t>
            </a:r>
            <a:r>
              <a:rPr kumimoji="1" lang="en-US" altLang="zh-CN"/>
              <a:t>Bingo</a:t>
            </a:r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240575-4FB7-204A-ACA7-A8AD5E402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193" y="1253331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4400" dirty="0"/>
              <a:t>Divide your mini-white board into 9 boxes. Draw </a:t>
            </a:r>
            <a:r>
              <a:rPr kumimoji="1" lang="zh-CN" altLang="en-US" sz="4400" dirty="0"/>
              <a:t>井</a:t>
            </a:r>
            <a:endParaRPr kumimoji="1" lang="en-US" altLang="zh-CN" sz="4400" dirty="0"/>
          </a:p>
          <a:p>
            <a:pPr>
              <a:lnSpc>
                <a:spcPct val="150000"/>
              </a:lnSpc>
            </a:pPr>
            <a:r>
              <a:rPr kumimoji="1" lang="en-US" altLang="zh-CN" sz="4400" dirty="0"/>
              <a:t>Pick</a:t>
            </a:r>
            <a:r>
              <a:rPr kumimoji="1" lang="zh-CN" altLang="en-US" sz="4400" dirty="0"/>
              <a:t> </a:t>
            </a:r>
            <a:r>
              <a:rPr kumimoji="1" lang="en-US" altLang="zh-CN" sz="4400" dirty="0"/>
              <a:t>9</a:t>
            </a:r>
            <a:r>
              <a:rPr kumimoji="1" lang="zh-CN" altLang="en-US" sz="4400" dirty="0"/>
              <a:t> </a:t>
            </a:r>
            <a:r>
              <a:rPr kumimoji="1" lang="en-US" altLang="zh-CN" sz="4400" dirty="0"/>
              <a:t>words</a:t>
            </a:r>
            <a:r>
              <a:rPr kumimoji="1" lang="zh-CN" altLang="en-US" sz="4400" dirty="0"/>
              <a:t> </a:t>
            </a:r>
            <a:r>
              <a:rPr kumimoji="1" lang="en-US" altLang="zh-CN" sz="4400" dirty="0"/>
              <a:t>randomly</a:t>
            </a:r>
            <a:r>
              <a:rPr kumimoji="1" lang="zh-CN" altLang="en-US" sz="4400" dirty="0"/>
              <a:t> </a:t>
            </a:r>
            <a:r>
              <a:rPr kumimoji="1" lang="en-US" altLang="zh-CN" sz="4400" dirty="0"/>
              <a:t>from</a:t>
            </a:r>
            <a:r>
              <a:rPr kumimoji="1" lang="zh-CN" altLang="en-US" sz="4400" dirty="0"/>
              <a:t> </a:t>
            </a:r>
            <a:r>
              <a:rPr kumimoji="1" lang="en-US" altLang="zh-CN" sz="4400" dirty="0"/>
              <a:t>the</a:t>
            </a:r>
            <a:r>
              <a:rPr kumimoji="1" lang="zh-CN" altLang="en-US" sz="4400" dirty="0"/>
              <a:t> </a:t>
            </a:r>
            <a:r>
              <a:rPr kumimoji="1" lang="en-US" altLang="zh-CN" sz="4400" dirty="0"/>
              <a:t>table</a:t>
            </a:r>
          </a:p>
          <a:p>
            <a:pPr>
              <a:lnSpc>
                <a:spcPct val="150000"/>
              </a:lnSpc>
            </a:pPr>
            <a:r>
              <a:rPr kumimoji="1" lang="en-US" altLang="zh-CN" sz="4400" dirty="0"/>
              <a:t>When teacher call out the words you have to circle the right words.</a:t>
            </a:r>
          </a:p>
          <a:p>
            <a:pPr>
              <a:lnSpc>
                <a:spcPct val="150000"/>
              </a:lnSpc>
            </a:pPr>
            <a:r>
              <a:rPr kumimoji="1" lang="en-US" altLang="zh-CN" sz="4400" dirty="0"/>
              <a:t>The first one who get 3 in a row wins!</a:t>
            </a:r>
            <a:r>
              <a:rPr kumimoji="1" lang="zh-CN" altLang="en-US" sz="4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8128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A5880-75C9-904B-9A0F-5EF1DBBFE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85" y="282348"/>
            <a:ext cx="11731172" cy="1502909"/>
          </a:xfrm>
        </p:spPr>
        <p:txBody>
          <a:bodyPr>
            <a:normAutofit fontScale="90000"/>
          </a:bodyPr>
          <a:lstStyle/>
          <a:p>
            <a:r>
              <a:rPr lang="en-US" altLang="zh-CN" i="1" dirty="0"/>
              <a:t>Y10 students’ voice – one word to describe your feeling towards Learning characters</a:t>
            </a:r>
            <a:br>
              <a:rPr lang="en-US" altLang="zh-CN" i="1" dirty="0"/>
            </a:br>
            <a:endParaRPr kumimoji="1"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2910592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C6EA5A34-F966-8441-8164-835A0E781BD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6072" y="201976"/>
          <a:ext cx="11793302" cy="63824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8657">
                  <a:extLst>
                    <a:ext uri="{9D8B030D-6E8A-4147-A177-3AD203B41FA5}">
                      <a16:colId xmlns:a16="http://schemas.microsoft.com/office/drawing/2014/main" val="2977714424"/>
                    </a:ext>
                  </a:extLst>
                </a:gridCol>
                <a:gridCol w="1836439">
                  <a:extLst>
                    <a:ext uri="{9D8B030D-6E8A-4147-A177-3AD203B41FA5}">
                      <a16:colId xmlns:a16="http://schemas.microsoft.com/office/drawing/2014/main" val="1946960670"/>
                    </a:ext>
                  </a:extLst>
                </a:gridCol>
                <a:gridCol w="2082519">
                  <a:extLst>
                    <a:ext uri="{9D8B030D-6E8A-4147-A177-3AD203B41FA5}">
                      <a16:colId xmlns:a16="http://schemas.microsoft.com/office/drawing/2014/main" val="302902515"/>
                    </a:ext>
                  </a:extLst>
                </a:gridCol>
                <a:gridCol w="1891228">
                  <a:extLst>
                    <a:ext uri="{9D8B030D-6E8A-4147-A177-3AD203B41FA5}">
                      <a16:colId xmlns:a16="http://schemas.microsoft.com/office/drawing/2014/main" val="2014929844"/>
                    </a:ext>
                  </a:extLst>
                </a:gridCol>
                <a:gridCol w="2402541">
                  <a:extLst>
                    <a:ext uri="{9D8B030D-6E8A-4147-A177-3AD203B41FA5}">
                      <a16:colId xmlns:a16="http://schemas.microsoft.com/office/drawing/2014/main" val="3260265838"/>
                    </a:ext>
                  </a:extLst>
                </a:gridCol>
                <a:gridCol w="2011918">
                  <a:extLst>
                    <a:ext uri="{9D8B030D-6E8A-4147-A177-3AD203B41FA5}">
                      <a16:colId xmlns:a16="http://schemas.microsoft.com/office/drawing/2014/main" val="632156025"/>
                    </a:ext>
                  </a:extLst>
                </a:gridCol>
              </a:tblGrid>
              <a:tr h="5685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945211"/>
                  </a:ext>
                </a:extLst>
              </a:tr>
              <a:tr h="153411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4800" kern="120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旅行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3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travel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800" kern="120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常常</a:t>
                      </a:r>
                    </a:p>
                    <a:p>
                      <a:pPr marL="0" algn="l" defTabSz="914400" rtl="0" eaLnBrk="1" latinLnBrk="0" hangingPunct="1"/>
                      <a:endParaRPr lang="zh-CN" altLang="en-US" sz="4800" kern="1200">
                        <a:solidFill>
                          <a:schemeClr val="dk1"/>
                        </a:solidFill>
                        <a:latin typeface="KaiTi"/>
                        <a:ea typeface="KaiTi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often</a:t>
                      </a:r>
                    </a:p>
                    <a:p>
                      <a:pPr marL="0" algn="l" defTabSz="914400" rtl="0" eaLnBrk="1" latinLnBrk="0" hangingPunct="1"/>
                      <a:endParaRPr lang="zh-CN" altLang="en-US" sz="3200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800" kern="1200" noProof="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不但</a:t>
                      </a:r>
                      <a:r>
                        <a:rPr lang="en-US" altLang="zh-CN" sz="4800" kern="1200" noProof="0" dirty="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...</a:t>
                      </a:r>
                      <a:r>
                        <a:rPr lang="zh-CN" altLang="en-US" sz="4800" kern="1200" noProof="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而且</a:t>
                      </a:r>
                      <a:r>
                        <a:rPr lang="en-US" altLang="zh-CN" sz="4800" kern="1200" noProof="0" dirty="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...</a:t>
                      </a:r>
                      <a:endParaRPr lang="en-US" altLang="zh-CN" sz="4800" kern="1200" dirty="0">
                        <a:solidFill>
                          <a:schemeClr val="dk1"/>
                        </a:solidFill>
                        <a:latin typeface="KaiTi"/>
                        <a:ea typeface="KaiTi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3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Not only...but also..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565412"/>
                  </a:ext>
                </a:extLst>
              </a:tr>
              <a:tr h="136264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4800" kern="120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altLang="zh-CN" sz="3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expensive</a:t>
                      </a:r>
                      <a:endParaRPr lang="zh-CN" altLang="en-US" sz="3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4800" kern="120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太吵了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US" altLang="zh-CN" sz="3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Too noisy</a:t>
                      </a:r>
                      <a:endParaRPr lang="zh-CN" altLang="en-US" sz="3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800" kern="120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一起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together</a:t>
                      </a:r>
                      <a:endParaRPr lang="zh-CN" altLang="en-US" sz="3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20500"/>
                  </a:ext>
                </a:extLst>
              </a:tr>
              <a:tr h="136264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4800" kern="120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方便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convenient</a:t>
                      </a:r>
                      <a:endParaRPr lang="zh-CN" altLang="en-US" sz="2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4800" kern="1200" dirty="0" err="1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坐火车</a:t>
                      </a:r>
                      <a:endParaRPr lang="zh-CN" altLang="en-US" sz="4800" kern="1200" dirty="0" err="1">
                        <a:solidFill>
                          <a:schemeClr val="dk1"/>
                        </a:solidFill>
                        <a:latin typeface="KaiTi"/>
                        <a:ea typeface="KaiTi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US" altLang="zh-CN" sz="3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By train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800" kern="120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认为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think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614720"/>
                  </a:ext>
                </a:extLst>
              </a:tr>
              <a:tr h="153411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4800" kern="120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假期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US" altLang="zh-CN" sz="3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holiday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4800" kern="1200" dirty="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安全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3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safe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800" kern="120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下个月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Next month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982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9778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文本&#10;&#10;描述已自动生成">
            <a:extLst>
              <a:ext uri="{FF2B5EF4-FFF2-40B4-BE49-F238E27FC236}">
                <a16:creationId xmlns:a16="http://schemas.microsoft.com/office/drawing/2014/main" id="{AC0BA948-733A-804A-A562-EE3A9B97EF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646" y="-284163"/>
            <a:ext cx="5803900" cy="4352925"/>
          </a:xfrm>
          <a:prstGeom prst="rect">
            <a:avLst/>
          </a:prstGeom>
        </p:spPr>
      </p:pic>
      <p:pic>
        <p:nvPicPr>
          <p:cNvPr id="5" name="内容占位符 4" descr="图示&#10;&#10;低可信度描述已自动生成">
            <a:extLst>
              <a:ext uri="{FF2B5EF4-FFF2-40B4-BE49-F238E27FC236}">
                <a16:creationId xmlns:a16="http://schemas.microsoft.com/office/drawing/2014/main" id="{B3366520-7BFD-854C-AECC-F593B419D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07" y="2870993"/>
            <a:ext cx="5011209" cy="3758407"/>
          </a:xfrm>
        </p:spPr>
      </p:pic>
      <p:pic>
        <p:nvPicPr>
          <p:cNvPr id="7" name="图片 6" descr="文本&#10;&#10;描述已自动生成">
            <a:extLst>
              <a:ext uri="{FF2B5EF4-FFF2-40B4-BE49-F238E27FC236}">
                <a16:creationId xmlns:a16="http://schemas.microsoft.com/office/drawing/2014/main" id="{359E5CF0-3A2D-934B-B9B9-13E492D200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393" y="2870993"/>
            <a:ext cx="5176307" cy="388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26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C6EA5A34-F966-8441-8164-835A0E781BD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6072" y="201976"/>
          <a:ext cx="11793302" cy="63824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8657">
                  <a:extLst>
                    <a:ext uri="{9D8B030D-6E8A-4147-A177-3AD203B41FA5}">
                      <a16:colId xmlns:a16="http://schemas.microsoft.com/office/drawing/2014/main" val="2977714424"/>
                    </a:ext>
                  </a:extLst>
                </a:gridCol>
                <a:gridCol w="1836439">
                  <a:extLst>
                    <a:ext uri="{9D8B030D-6E8A-4147-A177-3AD203B41FA5}">
                      <a16:colId xmlns:a16="http://schemas.microsoft.com/office/drawing/2014/main" val="1946960670"/>
                    </a:ext>
                  </a:extLst>
                </a:gridCol>
                <a:gridCol w="2082519">
                  <a:extLst>
                    <a:ext uri="{9D8B030D-6E8A-4147-A177-3AD203B41FA5}">
                      <a16:colId xmlns:a16="http://schemas.microsoft.com/office/drawing/2014/main" val="302902515"/>
                    </a:ext>
                  </a:extLst>
                </a:gridCol>
                <a:gridCol w="1891228">
                  <a:extLst>
                    <a:ext uri="{9D8B030D-6E8A-4147-A177-3AD203B41FA5}">
                      <a16:colId xmlns:a16="http://schemas.microsoft.com/office/drawing/2014/main" val="2014929844"/>
                    </a:ext>
                  </a:extLst>
                </a:gridCol>
                <a:gridCol w="2626658">
                  <a:extLst>
                    <a:ext uri="{9D8B030D-6E8A-4147-A177-3AD203B41FA5}">
                      <a16:colId xmlns:a16="http://schemas.microsoft.com/office/drawing/2014/main" val="3260265838"/>
                    </a:ext>
                  </a:extLst>
                </a:gridCol>
                <a:gridCol w="1787801">
                  <a:extLst>
                    <a:ext uri="{9D8B030D-6E8A-4147-A177-3AD203B41FA5}">
                      <a16:colId xmlns:a16="http://schemas.microsoft.com/office/drawing/2014/main" val="632156025"/>
                    </a:ext>
                  </a:extLst>
                </a:gridCol>
              </a:tblGrid>
              <a:tr h="5685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945211"/>
                  </a:ext>
                </a:extLst>
              </a:tr>
              <a:tr h="153411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4800" kern="120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旅行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altLang="zh-CN" sz="3200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800" kern="120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常常</a:t>
                      </a:r>
                    </a:p>
                    <a:p>
                      <a:pPr marL="0" algn="l" defTabSz="914400" rtl="0" eaLnBrk="1" latinLnBrk="0" hangingPunct="1"/>
                      <a:endParaRPr lang="zh-CN" altLang="en-US" sz="4800" kern="1200">
                        <a:solidFill>
                          <a:schemeClr val="dk1"/>
                        </a:solidFill>
                        <a:latin typeface="KaiTi"/>
                        <a:ea typeface="KaiTi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3200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800" kern="1200" noProof="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不但</a:t>
                      </a:r>
                      <a:r>
                        <a:rPr lang="en-US" altLang="zh-CN" sz="4800" kern="1200" noProof="0" dirty="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...</a:t>
                      </a:r>
                      <a:r>
                        <a:rPr lang="zh-CN" altLang="en-US" sz="4800" kern="1200" noProof="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而且</a:t>
                      </a:r>
                      <a:r>
                        <a:rPr lang="en-US" altLang="zh-CN" sz="4800" kern="1200" noProof="0" dirty="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...</a:t>
                      </a:r>
                      <a:endParaRPr lang="en-US" altLang="zh-CN" sz="4800" kern="1200" dirty="0">
                        <a:solidFill>
                          <a:schemeClr val="dk1"/>
                        </a:solidFill>
                        <a:latin typeface="KaiTi"/>
                        <a:ea typeface="KaiTi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altLang="zh-CN" sz="3200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565412"/>
                  </a:ext>
                </a:extLst>
              </a:tr>
              <a:tr h="136264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4800" kern="120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3200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4800" kern="120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太吵了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lang="zh-CN" altLang="en-US" sz="3200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800" kern="120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一起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3200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20500"/>
                  </a:ext>
                </a:extLst>
              </a:tr>
              <a:tr h="136264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4800" kern="120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方便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2800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4800" kern="1200" dirty="0" err="1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坐火车</a:t>
                      </a:r>
                      <a:endParaRPr lang="zh-CN" altLang="en-US" sz="4800" kern="1200" dirty="0" err="1">
                        <a:solidFill>
                          <a:schemeClr val="dk1"/>
                        </a:solidFill>
                        <a:latin typeface="KaiTi"/>
                        <a:ea typeface="KaiTi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lang="en-US" altLang="zh-CN" sz="3200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800" kern="120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认为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614720"/>
                  </a:ext>
                </a:extLst>
              </a:tr>
              <a:tr h="153411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4800" kern="120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假期</a:t>
                      </a:r>
                      <a:endParaRPr lang="zh-CN" altLang="en-US" sz="4800" kern="1200" dirty="0">
                        <a:solidFill>
                          <a:schemeClr val="dk1"/>
                        </a:solidFill>
                        <a:latin typeface="KaiTi"/>
                        <a:ea typeface="KaiTi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lang="en-US" altLang="zh-CN" sz="3200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4800" kern="120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安全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altLang="zh-CN" sz="3200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800" kern="1200">
                          <a:solidFill>
                            <a:schemeClr val="dk1"/>
                          </a:solidFill>
                          <a:latin typeface="KaiTi"/>
                          <a:ea typeface="KaiTi"/>
                          <a:cs typeface="+mn-cs"/>
                        </a:rPr>
                        <a:t>下个月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3200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982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048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文本, 信件, 白板&#10;&#10;描述已自动生成">
            <a:extLst>
              <a:ext uri="{FF2B5EF4-FFF2-40B4-BE49-F238E27FC236}">
                <a16:creationId xmlns:a16="http://schemas.microsoft.com/office/drawing/2014/main" id="{E86AE5AD-9F86-564D-AB46-8FD85B1EE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958" y="2197074"/>
            <a:ext cx="5587825" cy="4190869"/>
          </a:xfrm>
          <a:prstGeom prst="rect">
            <a:avLst/>
          </a:prstGeom>
        </p:spPr>
      </p:pic>
      <p:pic>
        <p:nvPicPr>
          <p:cNvPr id="7" name="图片 6" descr="文字图案&#10;&#10;中度可信度描述已自动生成">
            <a:extLst>
              <a:ext uri="{FF2B5EF4-FFF2-40B4-BE49-F238E27FC236}">
                <a16:creationId xmlns:a16="http://schemas.microsoft.com/office/drawing/2014/main" id="{DD182C1F-2881-394E-9A46-F91BC9298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17" y="1147764"/>
            <a:ext cx="5587825" cy="419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72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5406A4E-3FC4-2D48-B8AB-8ED106377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36200" cy="108267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en-US" altLang="zh-CN"/>
              <a:t>Delay dictation </a:t>
            </a:r>
            <a:endParaRPr lang="zh-CN" altLang="en-US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931E153-3C2D-4349-A5A9-E295374FA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" y="1749425"/>
            <a:ext cx="11252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sz="540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You will see a sentence for 20 seconds, after 20 seconds, you will have to re-write it on the mini-white board out of memory </a:t>
            </a:r>
            <a:endParaRPr kumimoji="1" lang="zh-CN" altLang="en-US" sz="540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 descr="Memory Facts for Kids – How Your Brain Works">
            <a:extLst>
              <a:ext uri="{FF2B5EF4-FFF2-40B4-BE49-F238E27FC236}">
                <a16:creationId xmlns:a16="http://schemas.microsoft.com/office/drawing/2014/main" id="{067C314C-3669-7246-AF3F-F5C63B56A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9516" y="4216400"/>
            <a:ext cx="2845884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364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82548B-82B9-184D-8D5F-92CD144B4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DEF22E-D3A5-4B42-8A75-179A586B2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2050" name="Picture 2" descr="Touch - Meme by Scoots291 :) Memedroid">
            <a:extLst>
              <a:ext uri="{FF2B5EF4-FFF2-40B4-BE49-F238E27FC236}">
                <a16:creationId xmlns:a16="http://schemas.microsoft.com/office/drawing/2014/main" id="{5142C5C0-FA58-2C4E-B7F8-9588FE57A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5918" y="545751"/>
            <a:ext cx="5802539" cy="576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顺序访问存储器 3">
            <a:extLst>
              <a:ext uri="{FF2B5EF4-FFF2-40B4-BE49-F238E27FC236}">
                <a16:creationId xmlns:a16="http://schemas.microsoft.com/office/drawing/2014/main" id="{082D7CCC-8AFB-484C-8182-2F17ADE1F146}"/>
              </a:ext>
            </a:extLst>
          </p:cNvPr>
          <p:cNvSpPr/>
          <p:nvPr/>
        </p:nvSpPr>
        <p:spPr>
          <a:xfrm>
            <a:off x="8113486" y="3889828"/>
            <a:ext cx="2685143" cy="1886858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Reverse Psychology</a:t>
            </a:r>
            <a:r>
              <a:rPr kumimoji="1" lang="en-US" altLang="zh-CN" sz="2800" dirty="0"/>
              <a:t> 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85369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5406A4E-3FC4-2D48-B8AB-8ED106377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36200" cy="108267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en-US" altLang="zh-CN"/>
              <a:t>Delay dictation </a:t>
            </a:r>
            <a:endParaRPr lang="zh-CN" altLang="en-US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931E153-3C2D-4349-A5A9-E295374FA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74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kumimoji="1" lang="zh-CN" altLang="en-US" sz="8800" dirty="0">
                <a:latin typeface="KaiTi"/>
                <a:ea typeface="KaiTi"/>
              </a:rPr>
              <a:t>我认为旅行很贵。</a:t>
            </a:r>
            <a:endParaRPr lang="zh-CN" altLang="en-US" sz="8800" dirty="0">
              <a:latin typeface="KaiTi"/>
              <a:ea typeface="KaiTi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4D24E9-2ED9-7D4D-9978-2FE0233F69E8}"/>
              </a:ext>
            </a:extLst>
          </p:cNvPr>
          <p:cNvSpPr txBox="1"/>
          <p:nvPr/>
        </p:nvSpPr>
        <p:spPr>
          <a:xfrm>
            <a:off x="1334530" y="4868562"/>
            <a:ext cx="5596404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I</a:t>
            </a:r>
            <a:r>
              <a: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think</a:t>
            </a:r>
            <a:r>
              <a: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travel</a:t>
            </a:r>
            <a:r>
              <a: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is</a:t>
            </a:r>
            <a:r>
              <a: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expensive</a:t>
            </a:r>
            <a:r>
              <a:rPr kumimoji="1" lang="en-GB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. 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0193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5406A4E-3FC4-2D48-B8AB-8ED106377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36200" cy="108267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en-US" altLang="zh-CN"/>
              <a:t>Delay dictation </a:t>
            </a:r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43D5D57-37E4-134F-9AAB-88E2A2776001}"/>
              </a:ext>
            </a:extLst>
          </p:cNvPr>
          <p:cNvSpPr txBox="1"/>
          <p:nvPr/>
        </p:nvSpPr>
        <p:spPr>
          <a:xfrm>
            <a:off x="1334530" y="4868562"/>
            <a:ext cx="5596404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I</a:t>
            </a:r>
            <a:r>
              <a: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think</a:t>
            </a:r>
            <a:r>
              <a: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travel</a:t>
            </a:r>
            <a:r>
              <a: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is</a:t>
            </a:r>
            <a:r>
              <a: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expensive</a:t>
            </a:r>
            <a:r>
              <a:rPr kumimoji="1" lang="en-GB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. 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8266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5406A4E-3FC4-2D48-B8AB-8ED106377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36200" cy="108267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en-US" altLang="zh-CN"/>
              <a:t>Delay dictation </a:t>
            </a:r>
            <a:endParaRPr lang="zh-CN" altLang="en-US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931E153-3C2D-4349-A5A9-E295374FA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74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kumimoji="1" lang="zh-CN" altLang="en-US" sz="8800" dirty="0">
                <a:latin typeface="KaiTi"/>
                <a:ea typeface="KaiTi"/>
              </a:rPr>
              <a:t>我认为旅行很贵。</a:t>
            </a:r>
            <a:endParaRPr lang="zh-CN" altLang="en-US" sz="8800" dirty="0">
              <a:latin typeface="KaiTi"/>
              <a:ea typeface="KaiTi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4D24E9-2ED9-7D4D-9978-2FE0233F69E8}"/>
              </a:ext>
            </a:extLst>
          </p:cNvPr>
          <p:cNvSpPr txBox="1"/>
          <p:nvPr/>
        </p:nvSpPr>
        <p:spPr>
          <a:xfrm>
            <a:off x="1334530" y="4868562"/>
            <a:ext cx="5596404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I</a:t>
            </a:r>
            <a:r>
              <a: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think</a:t>
            </a:r>
            <a:r>
              <a: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travel</a:t>
            </a:r>
            <a:r>
              <a: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is</a:t>
            </a:r>
            <a:r>
              <a: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expensive</a:t>
            </a:r>
            <a:r>
              <a:rPr kumimoji="1" lang="en-GB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. 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2171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5406A4E-3FC4-2D48-B8AB-8ED106377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36200" cy="108267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en-US" altLang="zh-CN"/>
              <a:t>Delay dictation </a:t>
            </a:r>
            <a:endParaRPr lang="zh-CN" altLang="en-US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931E153-3C2D-4349-A5A9-E295374FA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74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kumimoji="1" lang="zh-CN" altLang="en-US" sz="8800">
                <a:latin typeface="KaiTi"/>
                <a:ea typeface="KaiTi"/>
              </a:rPr>
              <a:t>我喜欢坐火车旅行。</a:t>
            </a:r>
            <a:endParaRPr lang="zh-CN" altLang="en-US" sz="8800">
              <a:latin typeface="KaiTi"/>
              <a:ea typeface="KaiTi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4D24E9-2ED9-7D4D-9978-2FE0233F69E8}"/>
              </a:ext>
            </a:extLst>
          </p:cNvPr>
          <p:cNvSpPr txBox="1"/>
          <p:nvPr/>
        </p:nvSpPr>
        <p:spPr>
          <a:xfrm>
            <a:off x="1334530" y="4868562"/>
            <a:ext cx="428835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en-US" altLang="zh-CN" sz="3600">
                <a:latin typeface="Arial"/>
                <a:ea typeface="宋体"/>
                <a:cs typeface="Arial"/>
              </a:rPr>
              <a:t>I</a:t>
            </a:r>
            <a:r>
              <a:rPr kumimoji="1" lang="en-GB" altLang="zh-CN" sz="3600">
                <a:latin typeface="Arial"/>
                <a:ea typeface="宋体"/>
                <a:cs typeface="Arial"/>
              </a:rPr>
              <a:t> like travel by train. </a:t>
            </a:r>
            <a:endParaRPr kumimoji="1" lang="zh-CN" altLang="en-US" sz="3600"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5135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A5880-75C9-904B-9A0F-5EF1DBBFE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85" y="282348"/>
            <a:ext cx="11731172" cy="1502909"/>
          </a:xfrm>
        </p:spPr>
        <p:txBody>
          <a:bodyPr>
            <a:normAutofit fontScale="90000"/>
          </a:bodyPr>
          <a:lstStyle/>
          <a:p>
            <a:r>
              <a:rPr lang="en-US" altLang="zh-CN" i="1" dirty="0"/>
              <a:t>Y10 students’ voice – one word to describe your feeling towards Learning characters</a:t>
            </a:r>
            <a:br>
              <a:rPr lang="en-US" altLang="zh-CN" i="1" dirty="0"/>
            </a:br>
            <a:endParaRPr kumimoji="1" lang="zh-CN" altLang="en-US" i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B2659B-0A6C-2F4D-A1A4-C24388DB7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36" r="-1"/>
          <a:stretch/>
        </p:blipFill>
        <p:spPr>
          <a:xfrm>
            <a:off x="5839385" y="1567543"/>
            <a:ext cx="6138530" cy="220617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3FFB7F4-7731-9B4C-9A35-E1F1732335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67543"/>
            <a:ext cx="5873573" cy="2206172"/>
          </a:xfrm>
          <a:prstGeom prst="rect">
            <a:avLst/>
          </a:prstGeom>
        </p:spPr>
      </p:pic>
      <p:sp>
        <p:nvSpPr>
          <p:cNvPr id="7" name="笑脸 6">
            <a:extLst>
              <a:ext uri="{FF2B5EF4-FFF2-40B4-BE49-F238E27FC236}">
                <a16:creationId xmlns:a16="http://schemas.microsoft.com/office/drawing/2014/main" id="{6C70F2C8-E72F-3D41-A691-136DFED5E731}"/>
              </a:ext>
            </a:extLst>
          </p:cNvPr>
          <p:cNvSpPr/>
          <p:nvPr/>
        </p:nvSpPr>
        <p:spPr>
          <a:xfrm>
            <a:off x="5873573" y="1567543"/>
            <a:ext cx="1107798" cy="100148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05EB10D-85EC-F345-BE1E-3CBB05D7C5DC}"/>
              </a:ext>
            </a:extLst>
          </p:cNvPr>
          <p:cNvSpPr txBox="1"/>
          <p:nvPr/>
        </p:nvSpPr>
        <p:spPr>
          <a:xfrm>
            <a:off x="484414" y="4408269"/>
            <a:ext cx="187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i="1" dirty="0"/>
              <a:t>Easy X 3</a:t>
            </a:r>
            <a:endParaRPr kumimoji="1" lang="zh-CN" altLang="en-US" sz="3600" i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3D00D04-0EE9-0C46-917C-DE3955B03219}"/>
              </a:ext>
            </a:extLst>
          </p:cNvPr>
          <p:cNvSpPr txBox="1"/>
          <p:nvPr/>
        </p:nvSpPr>
        <p:spPr>
          <a:xfrm>
            <a:off x="7366000" y="4412579"/>
            <a:ext cx="2039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i="1" dirty="0"/>
              <a:t>Confusing</a:t>
            </a:r>
            <a:endParaRPr kumimoji="1" lang="zh-CN" altLang="en-US" sz="3600" i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3C48E1E-DDD8-C646-B654-827A16AE5A99}"/>
              </a:ext>
            </a:extLst>
          </p:cNvPr>
          <p:cNvSpPr txBox="1"/>
          <p:nvPr/>
        </p:nvSpPr>
        <p:spPr>
          <a:xfrm>
            <a:off x="2887673" y="5207667"/>
            <a:ext cx="2039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i="1" dirty="0"/>
              <a:t>Like X 2 </a:t>
            </a:r>
            <a:endParaRPr kumimoji="1" lang="zh-CN" altLang="en-US" sz="3600" i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0DDCEA5-ACD5-D648-ABE6-7F68C0F4CB83}"/>
              </a:ext>
            </a:extLst>
          </p:cNvPr>
          <p:cNvSpPr txBox="1"/>
          <p:nvPr/>
        </p:nvSpPr>
        <p:spPr>
          <a:xfrm>
            <a:off x="4169228" y="4561336"/>
            <a:ext cx="2039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i="1" dirty="0"/>
              <a:t>Clam</a:t>
            </a:r>
            <a:endParaRPr kumimoji="1" lang="zh-CN" altLang="en-US" sz="3600" i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BD04B6-086F-DB45-94F4-C6CC356DD131}"/>
              </a:ext>
            </a:extLst>
          </p:cNvPr>
          <p:cNvSpPr txBox="1"/>
          <p:nvPr/>
        </p:nvSpPr>
        <p:spPr>
          <a:xfrm>
            <a:off x="5721497" y="5697774"/>
            <a:ext cx="2519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i="1" dirty="0"/>
              <a:t>Boring X 2</a:t>
            </a:r>
            <a:endParaRPr kumimoji="1" lang="zh-CN" altLang="en-US" sz="3600" i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0C9CBBD-4010-D04C-978A-0E040F72118D}"/>
              </a:ext>
            </a:extLst>
          </p:cNvPr>
          <p:cNvSpPr txBox="1"/>
          <p:nvPr/>
        </p:nvSpPr>
        <p:spPr>
          <a:xfrm>
            <a:off x="8241245" y="6058485"/>
            <a:ext cx="4145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i="1" dirty="0"/>
              <a:t>Fun, interesting X 3</a:t>
            </a:r>
            <a:endParaRPr kumimoji="1" lang="zh-CN" altLang="en-US" sz="3600" i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550BEF1-3BF4-D041-8C1F-AD00431C99B1}"/>
              </a:ext>
            </a:extLst>
          </p:cNvPr>
          <p:cNvSpPr txBox="1"/>
          <p:nvPr/>
        </p:nvSpPr>
        <p:spPr>
          <a:xfrm>
            <a:off x="9161306" y="5207666"/>
            <a:ext cx="2039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i="1" dirty="0"/>
              <a:t>Alright</a:t>
            </a:r>
            <a:endParaRPr kumimoji="1" lang="zh-CN" altLang="en-US" sz="3600" i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BBAC173-45F7-364A-9B36-F43D9F13B3B8}"/>
              </a:ext>
            </a:extLst>
          </p:cNvPr>
          <p:cNvSpPr txBox="1"/>
          <p:nvPr/>
        </p:nvSpPr>
        <p:spPr>
          <a:xfrm>
            <a:off x="324755" y="6012319"/>
            <a:ext cx="5514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i="1" dirty="0"/>
              <a:t>Difficult but fun to learn</a:t>
            </a:r>
            <a:endParaRPr kumimoji="1" lang="zh-CN" alt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41161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5406A4E-3FC4-2D48-B8AB-8ED106377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36200" cy="108267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en-US" altLang="zh-CN"/>
              <a:t>Delay dictation </a:t>
            </a:r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4F9EA10-30CD-41A6-95A6-D98C0C675AA9}"/>
              </a:ext>
            </a:extLst>
          </p:cNvPr>
          <p:cNvSpPr txBox="1"/>
          <p:nvPr/>
        </p:nvSpPr>
        <p:spPr>
          <a:xfrm>
            <a:off x="1334530" y="4868562"/>
            <a:ext cx="428835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en-US" altLang="zh-CN" sz="3600">
                <a:latin typeface="Arial"/>
                <a:ea typeface="宋体"/>
                <a:cs typeface="Arial"/>
              </a:rPr>
              <a:t>I</a:t>
            </a:r>
            <a:r>
              <a:rPr kumimoji="1" lang="en-GB" altLang="zh-CN" sz="3600">
                <a:latin typeface="Arial"/>
                <a:ea typeface="宋体"/>
                <a:cs typeface="Arial"/>
              </a:rPr>
              <a:t> like travel by train. </a:t>
            </a:r>
            <a:endParaRPr kumimoji="1" lang="zh-CN" altLang="en-US" sz="3600"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6127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5406A4E-3FC4-2D48-B8AB-8ED106377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36200" cy="108267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en-US" altLang="zh-CN"/>
              <a:t>Delay dictation </a:t>
            </a:r>
            <a:endParaRPr lang="zh-CN" altLang="en-US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931E153-3C2D-4349-A5A9-E295374FA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74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kumimoji="1" lang="zh-CN" altLang="en-US" sz="8800">
                <a:latin typeface="KaiTi"/>
                <a:ea typeface="KaiTi"/>
              </a:rPr>
              <a:t>我喜欢坐火车旅行。</a:t>
            </a:r>
            <a:endParaRPr lang="zh-CN" altLang="en-US" sz="8800">
              <a:latin typeface="KaiTi"/>
              <a:ea typeface="KaiTi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4D24E9-2ED9-7D4D-9978-2FE0233F69E8}"/>
              </a:ext>
            </a:extLst>
          </p:cNvPr>
          <p:cNvSpPr txBox="1"/>
          <p:nvPr/>
        </p:nvSpPr>
        <p:spPr>
          <a:xfrm>
            <a:off x="1334530" y="4868562"/>
            <a:ext cx="428835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en-US" altLang="zh-CN" sz="3600">
                <a:latin typeface="Arial"/>
                <a:ea typeface="宋体"/>
                <a:cs typeface="Arial"/>
              </a:rPr>
              <a:t>I</a:t>
            </a:r>
            <a:r>
              <a:rPr kumimoji="1" lang="en-GB" altLang="zh-CN" sz="3600">
                <a:latin typeface="Arial"/>
                <a:ea typeface="宋体"/>
                <a:cs typeface="Arial"/>
              </a:rPr>
              <a:t> like travel by train. </a:t>
            </a:r>
            <a:endParaRPr kumimoji="1" lang="zh-CN" altLang="en-US" sz="3600"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2240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94D7F7-3B4D-4442-8BA5-D5A202B0F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 descr="办公室的桌子上&#10;&#10;描述已自动生成">
            <a:extLst>
              <a:ext uri="{FF2B5EF4-FFF2-40B4-BE49-F238E27FC236}">
                <a16:creationId xmlns:a16="http://schemas.microsoft.com/office/drawing/2014/main" id="{89F44599-5DFD-F043-AED4-4A0E70868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8"/>
          <a:stretch/>
        </p:blipFill>
        <p:spPr>
          <a:xfrm>
            <a:off x="141629" y="115888"/>
            <a:ext cx="11908742" cy="3149600"/>
          </a:xfrm>
        </p:spPr>
      </p:pic>
      <p:pic>
        <p:nvPicPr>
          <p:cNvPr id="4" name="内容占位符 4" descr="房间里的桌子上放着电脑&#10;&#10;中度可信度描述已自动生成">
            <a:extLst>
              <a:ext uri="{FF2B5EF4-FFF2-40B4-BE49-F238E27FC236}">
                <a16:creationId xmlns:a16="http://schemas.microsoft.com/office/drawing/2014/main" id="{98C56C30-B93C-734F-AD7A-DEAF1EB30C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629" y="3812589"/>
            <a:ext cx="11908742" cy="24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75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C6EA5A34-F966-8441-8164-835A0E781BD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6072" y="201976"/>
          <a:ext cx="11793303" cy="63824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8657">
                  <a:extLst>
                    <a:ext uri="{9D8B030D-6E8A-4147-A177-3AD203B41FA5}">
                      <a16:colId xmlns:a16="http://schemas.microsoft.com/office/drawing/2014/main" val="2977714424"/>
                    </a:ext>
                  </a:extLst>
                </a:gridCol>
                <a:gridCol w="1836439">
                  <a:extLst>
                    <a:ext uri="{9D8B030D-6E8A-4147-A177-3AD203B41FA5}">
                      <a16:colId xmlns:a16="http://schemas.microsoft.com/office/drawing/2014/main" val="1946960670"/>
                    </a:ext>
                  </a:extLst>
                </a:gridCol>
                <a:gridCol w="2082519">
                  <a:extLst>
                    <a:ext uri="{9D8B030D-6E8A-4147-A177-3AD203B41FA5}">
                      <a16:colId xmlns:a16="http://schemas.microsoft.com/office/drawing/2014/main" val="302902515"/>
                    </a:ext>
                  </a:extLst>
                </a:gridCol>
                <a:gridCol w="1891228">
                  <a:extLst>
                    <a:ext uri="{9D8B030D-6E8A-4147-A177-3AD203B41FA5}">
                      <a16:colId xmlns:a16="http://schemas.microsoft.com/office/drawing/2014/main" val="2014929844"/>
                    </a:ext>
                  </a:extLst>
                </a:gridCol>
                <a:gridCol w="2157469">
                  <a:extLst>
                    <a:ext uri="{9D8B030D-6E8A-4147-A177-3AD203B41FA5}">
                      <a16:colId xmlns:a16="http://schemas.microsoft.com/office/drawing/2014/main" val="3260265838"/>
                    </a:ext>
                  </a:extLst>
                </a:gridCol>
                <a:gridCol w="2256991">
                  <a:extLst>
                    <a:ext uri="{9D8B030D-6E8A-4147-A177-3AD203B41FA5}">
                      <a16:colId xmlns:a16="http://schemas.microsoft.com/office/drawing/2014/main" val="632156025"/>
                    </a:ext>
                  </a:extLst>
                </a:gridCol>
              </a:tblGrid>
              <a:tr h="5685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945211"/>
                  </a:ext>
                </a:extLst>
              </a:tr>
              <a:tr h="153411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4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3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travel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4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zh-CN" altLang="en-US" sz="4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often</a:t>
                      </a:r>
                    </a:p>
                    <a:p>
                      <a:pPr marL="0" algn="l" defTabSz="914400" rtl="0" eaLnBrk="1" latinLnBrk="0" hangingPunct="1"/>
                      <a:endParaRPr lang="zh-CN" altLang="en-US" sz="3200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>
                        <a:buNone/>
                      </a:pP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3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Not only...but also..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565412"/>
                  </a:ext>
                </a:extLst>
              </a:tr>
              <a:tr h="136264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4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altLang="zh-CN" sz="3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expensive</a:t>
                      </a:r>
                      <a:endParaRPr lang="zh-CN" altLang="en-US" sz="3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4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US" altLang="zh-CN" sz="3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Too noisy</a:t>
                      </a:r>
                      <a:endParaRPr lang="zh-CN" altLang="en-US" sz="3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4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together</a:t>
                      </a:r>
                      <a:endParaRPr lang="zh-CN" altLang="en-US" sz="3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20500"/>
                  </a:ext>
                </a:extLst>
              </a:tr>
              <a:tr h="136264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4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convenient</a:t>
                      </a:r>
                      <a:endParaRPr lang="zh-CN" altLang="en-US" sz="2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4000" kern="1200" err="1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US" altLang="zh-CN" sz="3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By train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 rtl="0">
                        <a:buNone/>
                      </a:pPr>
                      <a:endParaRPr lang="zh-CN" altLang="en-US" sz="4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think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614720"/>
                  </a:ext>
                </a:extLst>
              </a:tr>
              <a:tr h="153411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4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US" altLang="zh-CN" sz="3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holiday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4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3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safe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4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Next month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982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02659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45DAF0-03DF-5F47-9C27-1D3A7E95C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 descr="文本, 白板&#10;&#10;描述已自动生成">
            <a:extLst>
              <a:ext uri="{FF2B5EF4-FFF2-40B4-BE49-F238E27FC236}">
                <a16:creationId xmlns:a16="http://schemas.microsoft.com/office/drawing/2014/main" id="{1555E765-C3A5-FC4E-8F97-5F0CAD58A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25223" y="1978025"/>
            <a:ext cx="5801784" cy="4351338"/>
          </a:xfrm>
        </p:spPr>
      </p:pic>
      <p:pic>
        <p:nvPicPr>
          <p:cNvPr id="9" name="图片 8" descr="文本, 白板&#10;&#10;描述已自动生成">
            <a:extLst>
              <a:ext uri="{FF2B5EF4-FFF2-40B4-BE49-F238E27FC236}">
                <a16:creationId xmlns:a16="http://schemas.microsoft.com/office/drawing/2014/main" id="{0F34DB48-85F4-3848-8023-86AF60CA9E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0"/>
            <a:ext cx="5410200" cy="4057650"/>
          </a:xfrm>
          <a:prstGeom prst="rect">
            <a:avLst/>
          </a:prstGeom>
        </p:spPr>
      </p:pic>
      <p:pic>
        <p:nvPicPr>
          <p:cNvPr id="7" name="图片 6" descr="文本, 白板&#10;&#10;描述已自动生成">
            <a:extLst>
              <a:ext uri="{FF2B5EF4-FFF2-40B4-BE49-F238E27FC236}">
                <a16:creationId xmlns:a16="http://schemas.microsoft.com/office/drawing/2014/main" id="{142188DF-B91C-D740-B56A-9CD1D8688F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2996936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58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21B86-85EA-6C45-B5D3-5CE132673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257" y="262391"/>
            <a:ext cx="10515600" cy="418646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Characters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writing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routine: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CDA342-087F-4E4B-A254-74DCE4B96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28" y="1253331"/>
            <a:ext cx="11295743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groups,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</a:t>
            </a:r>
            <a:r>
              <a:rPr kumimoji="1" lang="zh-CN" altLang="en-US" dirty="0"/>
              <a:t> </a:t>
            </a:r>
            <a:r>
              <a:rPr kumimoji="1" lang="en-US" altLang="zh-CN" dirty="0"/>
              <a:t>put the steps in</a:t>
            </a:r>
            <a:r>
              <a:rPr kumimoji="1" lang="zh-CN" altLang="en-US" dirty="0"/>
              <a:t> </a:t>
            </a:r>
            <a:r>
              <a:rPr kumimoji="1" lang="en-US" altLang="zh-CN" dirty="0"/>
              <a:t>order?</a:t>
            </a:r>
            <a:r>
              <a:rPr kumimoji="1" lang="zh-CN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4086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21B86-85EA-6C45-B5D3-5CE132673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257" y="262391"/>
            <a:ext cx="10515600" cy="418646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Characters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writing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routine: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CDA342-087F-4E4B-A254-74DCE4B96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28" y="1253331"/>
            <a:ext cx="11295743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dirty="0"/>
              <a:t>Step</a:t>
            </a:r>
            <a:r>
              <a:rPr kumimoji="1" lang="zh-CN" altLang="en-US" dirty="0"/>
              <a:t> </a:t>
            </a:r>
            <a:r>
              <a:rPr kumimoji="1" lang="en-US" altLang="zh-CN" dirty="0"/>
              <a:t>1: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Practice writing characters </a:t>
            </a:r>
            <a:r>
              <a:rPr kumimoji="1" lang="en-US" altLang="zh-CN" dirty="0"/>
              <a:t>– Use mini-whiteboard to address mis-conceptions at early stage</a:t>
            </a:r>
          </a:p>
          <a:p>
            <a:pPr marL="0" indent="0">
              <a:buNone/>
            </a:pPr>
            <a:r>
              <a:rPr kumimoji="1" lang="en-US" altLang="zh-CN" dirty="0"/>
              <a:t>Step 2:</a:t>
            </a:r>
            <a:r>
              <a:rPr kumimoji="1" lang="en-US" altLang="zh-CN" dirty="0">
                <a:solidFill>
                  <a:srgbClr val="FF0000"/>
                </a:solidFill>
              </a:rPr>
              <a:t>Character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Bingo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/>
              <a:t>–</a:t>
            </a:r>
            <a:r>
              <a:rPr kumimoji="1" lang="zh-CN" altLang="en-US" dirty="0"/>
              <a:t> </a:t>
            </a:r>
            <a:r>
              <a:rPr kumimoji="1" lang="en-US" altLang="zh-CN" dirty="0"/>
              <a:t>Students</a:t>
            </a:r>
            <a:r>
              <a:rPr kumimoji="1" lang="zh-CN" altLang="en-US" dirty="0"/>
              <a:t> </a:t>
            </a:r>
            <a:r>
              <a:rPr kumimoji="1" lang="en-US" altLang="zh-CN" dirty="0"/>
              <a:t>know</a:t>
            </a:r>
            <a:r>
              <a:rPr kumimoji="1" lang="zh-CN" altLang="en-US" dirty="0"/>
              <a:t> </a:t>
            </a:r>
            <a:r>
              <a:rPr kumimoji="1" lang="en-US" altLang="zh-CN" dirty="0"/>
              <a:t>how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words</a:t>
            </a:r>
            <a:r>
              <a:rPr kumimoji="1" lang="zh-CN" altLang="en-US" dirty="0"/>
              <a:t> </a:t>
            </a:r>
            <a:r>
              <a:rPr kumimoji="1" lang="en-US" altLang="zh-CN" dirty="0"/>
              <a:t>looks</a:t>
            </a:r>
            <a:r>
              <a:rPr kumimoji="1" lang="zh-CN" altLang="en-US" dirty="0"/>
              <a:t> </a:t>
            </a:r>
            <a:r>
              <a:rPr kumimoji="1" lang="en-US" altLang="zh-CN" dirty="0"/>
              <a:t>like</a:t>
            </a:r>
          </a:p>
          <a:p>
            <a:pPr marL="0" indent="0">
              <a:buNone/>
            </a:pPr>
            <a:r>
              <a:rPr kumimoji="1" lang="en-US" altLang="zh-CN" dirty="0"/>
              <a:t>Step</a:t>
            </a:r>
            <a:r>
              <a:rPr kumimoji="1" lang="zh-CN" altLang="en-US" dirty="0"/>
              <a:t> </a:t>
            </a:r>
            <a:r>
              <a:rPr kumimoji="1" lang="en-US" altLang="zh-CN" dirty="0"/>
              <a:t>3: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Writing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key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sentences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with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Bingo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table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/>
              <a:t>–</a:t>
            </a:r>
            <a:r>
              <a:rPr kumimoji="1" lang="zh-CN" altLang="en-US" dirty="0"/>
              <a:t> </a:t>
            </a:r>
            <a:r>
              <a:rPr kumimoji="1" lang="en-US" altLang="zh-CN" dirty="0"/>
              <a:t>Reinforce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words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practice</a:t>
            </a:r>
            <a:r>
              <a:rPr kumimoji="1" lang="zh-CN" altLang="en-US" dirty="0"/>
              <a:t> </a:t>
            </a:r>
            <a:r>
              <a:rPr kumimoji="1" lang="en-US" altLang="zh-CN" dirty="0"/>
              <a:t>writing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</a:p>
          <a:p>
            <a:pPr marL="0" indent="0">
              <a:buNone/>
            </a:pPr>
            <a:r>
              <a:rPr kumimoji="1" lang="en-US" altLang="zh-CN" dirty="0"/>
              <a:t>Step</a:t>
            </a:r>
            <a:r>
              <a:rPr kumimoji="1" lang="zh-CN" altLang="en-US" dirty="0"/>
              <a:t> </a:t>
            </a:r>
            <a:r>
              <a:rPr kumimoji="1" lang="en-US" altLang="zh-CN" dirty="0"/>
              <a:t>4: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Delay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dictation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/>
              <a:t>–</a:t>
            </a:r>
            <a:r>
              <a:rPr kumimoji="1" lang="zh-CN" altLang="en-US" dirty="0"/>
              <a:t> </a:t>
            </a:r>
            <a:r>
              <a:rPr kumimoji="1" lang="en-US" altLang="zh-CN" dirty="0"/>
              <a:t>remove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support,</a:t>
            </a:r>
            <a:r>
              <a:rPr kumimoji="1" lang="zh-CN" altLang="en-US" dirty="0"/>
              <a:t> </a:t>
            </a:r>
            <a:r>
              <a:rPr kumimoji="1" lang="en-US" altLang="zh-CN" dirty="0"/>
              <a:t>focus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writing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sentence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memory</a:t>
            </a:r>
            <a:r>
              <a:rPr kumimoji="1" lang="zh-CN" altLang="en-US" dirty="0"/>
              <a:t> </a:t>
            </a:r>
            <a:r>
              <a:rPr kumimoji="1" lang="en-US" altLang="zh-CN" dirty="0"/>
              <a:t>using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short-term</a:t>
            </a:r>
            <a:r>
              <a:rPr kumimoji="1" lang="zh-CN" altLang="en-US" dirty="0"/>
              <a:t> </a:t>
            </a:r>
            <a:r>
              <a:rPr kumimoji="1" lang="en-US" altLang="zh-CN" dirty="0"/>
              <a:t>memory</a:t>
            </a:r>
          </a:p>
          <a:p>
            <a:pPr marL="0" indent="0">
              <a:buNone/>
            </a:pPr>
            <a:r>
              <a:rPr kumimoji="1" lang="en-US" altLang="zh-CN" dirty="0"/>
              <a:t>Step</a:t>
            </a:r>
            <a:r>
              <a:rPr kumimoji="1" lang="zh-CN" altLang="en-US" dirty="0"/>
              <a:t> </a:t>
            </a:r>
            <a:r>
              <a:rPr kumimoji="1" lang="en-US" altLang="zh-CN" dirty="0"/>
              <a:t>5: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Words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dictation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/>
              <a:t>–</a:t>
            </a:r>
            <a:r>
              <a:rPr kumimoji="1" lang="zh-CN" altLang="en-US" dirty="0"/>
              <a:t> </a:t>
            </a:r>
            <a:r>
              <a:rPr kumimoji="1" lang="en-US" altLang="zh-CN" dirty="0"/>
              <a:t>students</a:t>
            </a:r>
            <a:r>
              <a:rPr kumimoji="1" lang="zh-CN" altLang="en-US" dirty="0"/>
              <a:t> </a:t>
            </a:r>
            <a:r>
              <a:rPr kumimoji="1" lang="en-US" altLang="zh-CN" dirty="0"/>
              <a:t>write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key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words</a:t>
            </a:r>
            <a:r>
              <a:rPr kumimoji="1" lang="zh-CN" altLang="en-US" dirty="0"/>
              <a:t> </a:t>
            </a:r>
            <a:r>
              <a:rPr kumimoji="1" lang="en-US" altLang="zh-CN" dirty="0"/>
              <a:t>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memory</a:t>
            </a:r>
          </a:p>
        </p:txBody>
      </p:sp>
    </p:spTree>
    <p:extLst>
      <p:ext uri="{BB962C8B-B14F-4D97-AF65-F5344CB8AC3E}">
        <p14:creationId xmlns:p14="http://schemas.microsoft.com/office/powerpoint/2010/main" val="2211930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DD06B3-DCE5-6646-A606-563C8B7F0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14" y="176439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Key takeaways: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3C4514-188A-6A49-8375-7CEC8577A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2425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u"/>
            </a:pPr>
            <a:r>
              <a:rPr lang="en-US" altLang="zh-CN" sz="3200" b="1" dirty="0"/>
              <a:t>Begin developing a positive mindset</a:t>
            </a:r>
            <a:r>
              <a:rPr lang="en-US" altLang="zh-CN" sz="3200" dirty="0"/>
              <a:t> around character writing from Year 7.</a:t>
            </a:r>
          </a:p>
          <a:p>
            <a:pPr>
              <a:buFont typeface="Wingdings" pitchFamily="2" charset="2"/>
              <a:buChar char="u"/>
            </a:pPr>
            <a:r>
              <a:rPr lang="en-US" altLang="zh-CN" sz="3200" b="1" dirty="0"/>
              <a:t>Correct misconceptions early</a:t>
            </a:r>
            <a:r>
              <a:rPr lang="en-US" altLang="zh-CN" sz="3200" dirty="0"/>
              <a:t> using mini-whiteboards so students feel secure and capable.</a:t>
            </a:r>
          </a:p>
          <a:p>
            <a:pPr>
              <a:buFont typeface="Wingdings" pitchFamily="2" charset="2"/>
              <a:buChar char="u"/>
            </a:pPr>
            <a:r>
              <a:rPr lang="en-US" altLang="zh-CN" sz="3200" b="1" dirty="0"/>
              <a:t>Sustain progress through practice</a:t>
            </a:r>
            <a:r>
              <a:rPr lang="en-US" altLang="zh-CN" sz="3200" dirty="0"/>
              <a:t> – consistent, engaging writing tasks build motivation and long-term memory.</a:t>
            </a:r>
          </a:p>
        </p:txBody>
      </p:sp>
    </p:spTree>
    <p:extLst>
      <p:ext uri="{BB962C8B-B14F-4D97-AF65-F5344CB8AC3E}">
        <p14:creationId xmlns:p14="http://schemas.microsoft.com/office/powerpoint/2010/main" val="328272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4B215F-69C4-5848-A695-BC45386D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2298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Thank you!</a:t>
            </a:r>
            <a:br>
              <a:rPr kumimoji="1" lang="en-US" altLang="zh-CN" dirty="0"/>
            </a:br>
            <a:br>
              <a:rPr kumimoji="1" lang="en-US" altLang="zh-CN" dirty="0"/>
            </a:br>
            <a:r>
              <a:rPr kumimoji="1" lang="en-US" altLang="zh-CN" dirty="0"/>
              <a:t>Q&amp;A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01552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qr code on a blue background&#10;&#10;AI-generated content may be incorrect.">
            <a:extLst>
              <a:ext uri="{FF2B5EF4-FFF2-40B4-BE49-F238E27FC236}">
                <a16:creationId xmlns:a16="http://schemas.microsoft.com/office/drawing/2014/main" id="{CD47968D-8644-11FD-12EF-D280D8E79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5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4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A15C6B-C7C2-4C40-93CA-9FF0B7475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71" y="321583"/>
            <a:ext cx="11615057" cy="1325563"/>
          </a:xfrm>
        </p:spPr>
        <p:txBody>
          <a:bodyPr/>
          <a:lstStyle/>
          <a:p>
            <a:r>
              <a:rPr kumimoji="1" lang="en-US" altLang="zh-CN" dirty="0"/>
              <a:t>Turn and talk</a:t>
            </a:r>
            <a:br>
              <a:rPr kumimoji="1" lang="en-US" altLang="zh-CN" dirty="0"/>
            </a:br>
            <a:r>
              <a:rPr kumimoji="1" lang="en-US" altLang="zh-CN" sz="3600" dirty="0"/>
              <a:t>Fill in the blank - what can we say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to the students?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04BF02-0535-324A-B325-9A0784A82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27" y="2681968"/>
            <a:ext cx="121956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sz="5400" i="1" dirty="0"/>
              <a:t>If you are ____________, </a:t>
            </a:r>
          </a:p>
          <a:p>
            <a:pPr marL="0" indent="0">
              <a:buNone/>
            </a:pPr>
            <a:r>
              <a:rPr kumimoji="1" lang="en-US" altLang="zh-CN" sz="5400" i="1" dirty="0"/>
              <a:t>you will be good at writing characters. </a:t>
            </a:r>
            <a:endParaRPr kumimoji="1" lang="zh-CN" altLang="en-US" sz="5400" i="1" dirty="0"/>
          </a:p>
        </p:txBody>
      </p:sp>
    </p:spTree>
    <p:extLst>
      <p:ext uri="{BB962C8B-B14F-4D97-AF65-F5344CB8AC3E}">
        <p14:creationId xmlns:p14="http://schemas.microsoft.com/office/powerpoint/2010/main" val="4002858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A15C6B-C7C2-4C40-93CA-9FF0B7475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71" y="321583"/>
            <a:ext cx="11615057" cy="1325563"/>
          </a:xfrm>
        </p:spPr>
        <p:txBody>
          <a:bodyPr/>
          <a:lstStyle/>
          <a:p>
            <a:r>
              <a:rPr kumimoji="1" lang="en-US" altLang="zh-CN" dirty="0"/>
              <a:t>Turn and talk</a:t>
            </a:r>
            <a:br>
              <a:rPr kumimoji="1" lang="en-US" altLang="zh-CN" dirty="0"/>
            </a:br>
            <a:r>
              <a:rPr kumimoji="1" lang="en-US" altLang="zh-CN" sz="3600" dirty="0"/>
              <a:t>Fill in the blank - what can we say to the students?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04BF02-0535-324A-B325-9A0784A82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27" y="2681968"/>
            <a:ext cx="121956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sz="5400" i="1" dirty="0"/>
              <a:t>If you are ____________, </a:t>
            </a:r>
          </a:p>
          <a:p>
            <a:pPr marL="0" indent="0">
              <a:buNone/>
            </a:pPr>
            <a:r>
              <a:rPr kumimoji="1" lang="en-US" altLang="zh-CN" sz="5400" i="1" dirty="0"/>
              <a:t>you will be good at writing characters. </a:t>
            </a:r>
            <a:endParaRPr kumimoji="1" lang="zh-CN" altLang="en-US" sz="5400" i="1" dirty="0"/>
          </a:p>
        </p:txBody>
      </p:sp>
      <p:sp>
        <p:nvSpPr>
          <p:cNvPr id="4" name="顺序访问存储器 3">
            <a:extLst>
              <a:ext uri="{FF2B5EF4-FFF2-40B4-BE49-F238E27FC236}">
                <a16:creationId xmlns:a16="http://schemas.microsoft.com/office/drawing/2014/main" id="{45E43E44-80C5-1D45-A95A-B01B0D1B976B}"/>
              </a:ext>
            </a:extLst>
          </p:cNvPr>
          <p:cNvSpPr/>
          <p:nvPr/>
        </p:nvSpPr>
        <p:spPr>
          <a:xfrm>
            <a:off x="1015999" y="4630057"/>
            <a:ext cx="10613573" cy="1906360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This is called </a:t>
            </a:r>
            <a:r>
              <a:rPr lang="en-US" altLang="zh-CN" sz="2800" b="1" dirty="0"/>
              <a:t>positive transfer</a:t>
            </a:r>
            <a:r>
              <a:rPr lang="en-US" altLang="zh-CN" sz="2800" dirty="0"/>
              <a:t> in educational psychology — using an existing strength to build confidence and motivation in a related task.</a:t>
            </a:r>
            <a:endParaRPr kumimoji="1" lang="zh-CN" altLang="en-US" sz="2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525819E-53F3-F34D-A893-2E7E81E7A7C6}"/>
              </a:ext>
            </a:extLst>
          </p:cNvPr>
          <p:cNvSpPr txBox="1"/>
          <p:nvPr/>
        </p:nvSpPr>
        <p:spPr>
          <a:xfrm>
            <a:off x="3468913" y="1989470"/>
            <a:ext cx="42817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solidFill>
                  <a:srgbClr val="FF0000"/>
                </a:solidFill>
              </a:rPr>
              <a:t>Good at drawing, full of imagination, pay attention to details, patient, etc.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90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0A5AFE2D-085A-234E-A192-1EB08FFFD7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2042814"/>
              </p:ext>
            </p:extLst>
          </p:nvPr>
        </p:nvGraphicFramePr>
        <p:xfrm>
          <a:off x="383721" y="144056"/>
          <a:ext cx="11424558" cy="6018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2279">
                  <a:extLst>
                    <a:ext uri="{9D8B030D-6E8A-4147-A177-3AD203B41FA5}">
                      <a16:colId xmlns:a16="http://schemas.microsoft.com/office/drawing/2014/main" val="2272116998"/>
                    </a:ext>
                  </a:extLst>
                </a:gridCol>
                <a:gridCol w="5712279">
                  <a:extLst>
                    <a:ext uri="{9D8B030D-6E8A-4147-A177-3AD203B41FA5}">
                      <a16:colId xmlns:a16="http://schemas.microsoft.com/office/drawing/2014/main" val="3845656616"/>
                    </a:ext>
                  </a:extLst>
                </a:gridCol>
              </a:tblGrid>
              <a:tr h="688832">
                <a:tc>
                  <a:txBody>
                    <a:bodyPr/>
                    <a:lstStyle/>
                    <a:p>
                      <a:pPr algn="ctr"/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What can we say instead?</a:t>
                      </a:r>
                      <a:endParaRPr lang="zh-C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597809"/>
                  </a:ext>
                </a:extLst>
              </a:tr>
              <a:tr h="9557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400" dirty="0"/>
                        <a:t>Chinese is </a:t>
                      </a:r>
                      <a:r>
                        <a:rPr kumimoji="1" lang="en-US" altLang="zh-CN" sz="2400" dirty="0">
                          <a:solidFill>
                            <a:srgbClr val="FF0000"/>
                          </a:solidFill>
                        </a:rPr>
                        <a:t>difficult </a:t>
                      </a:r>
                      <a:r>
                        <a:rPr kumimoji="1" lang="en-US" altLang="zh-CN" sz="2400" dirty="0"/>
                        <a:t>because you need to learn how to write characters. </a:t>
                      </a:r>
                      <a:endParaRPr kumimoji="1" lang="zh-CN" altLang="en-US" sz="2400" dirty="0"/>
                    </a:p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718948"/>
                  </a:ext>
                </a:extLst>
              </a:tr>
              <a:tr h="1380242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You </a:t>
                      </a:r>
                      <a:r>
                        <a:rPr lang="en-US" altLang="zh-CN" sz="2400" dirty="0">
                          <a:solidFill>
                            <a:srgbClr val="FF0000"/>
                          </a:solidFill>
                        </a:rPr>
                        <a:t>have to </a:t>
                      </a:r>
                      <a:r>
                        <a:rPr lang="en-US" altLang="zh-CN" sz="2400" dirty="0"/>
                        <a:t>remember lots of characters!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243951"/>
                  </a:ext>
                </a:extLst>
              </a:tr>
              <a:tr h="1380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/>
                        <a:t>Writing characters is </a:t>
                      </a:r>
                      <a:r>
                        <a:rPr lang="en-US" altLang="zh-CN" sz="2400" dirty="0">
                          <a:solidFill>
                            <a:srgbClr val="FF0000"/>
                          </a:solidFill>
                        </a:rPr>
                        <a:t>hard</a:t>
                      </a:r>
                      <a:r>
                        <a:rPr lang="en-US" altLang="zh-CN" sz="2400" dirty="0"/>
                        <a:t> and </a:t>
                      </a:r>
                      <a:r>
                        <a:rPr lang="en-US" altLang="zh-CN" sz="2400" dirty="0">
                          <a:solidFill>
                            <a:srgbClr val="FF0000"/>
                          </a:solidFill>
                        </a:rPr>
                        <a:t>takes </a:t>
                      </a:r>
                      <a:r>
                        <a:rPr lang="en-US" altLang="zh-CN" sz="2400" dirty="0"/>
                        <a:t>a lot of time to practice. </a:t>
                      </a:r>
                      <a:endParaRPr lang="zh-CN" altLang="en-US" sz="2400" dirty="0"/>
                    </a:p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795910"/>
                  </a:ext>
                </a:extLst>
              </a:tr>
              <a:tr h="1380242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Speaking and listening is more than enough for you to travel in China. So it’s okay you don’t learn Characters. 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9639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8590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0A5AFE2D-085A-234E-A192-1EB08FFFD7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3054701"/>
              </p:ext>
            </p:extLst>
          </p:nvPr>
        </p:nvGraphicFramePr>
        <p:xfrm>
          <a:off x="383721" y="144056"/>
          <a:ext cx="11424558" cy="6192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2279">
                  <a:extLst>
                    <a:ext uri="{9D8B030D-6E8A-4147-A177-3AD203B41FA5}">
                      <a16:colId xmlns:a16="http://schemas.microsoft.com/office/drawing/2014/main" val="2272116998"/>
                    </a:ext>
                  </a:extLst>
                </a:gridCol>
                <a:gridCol w="5712279">
                  <a:extLst>
                    <a:ext uri="{9D8B030D-6E8A-4147-A177-3AD203B41FA5}">
                      <a16:colId xmlns:a16="http://schemas.microsoft.com/office/drawing/2014/main" val="3845656616"/>
                    </a:ext>
                  </a:extLst>
                </a:gridCol>
              </a:tblGrid>
              <a:tr h="688832">
                <a:tc>
                  <a:txBody>
                    <a:bodyPr/>
                    <a:lstStyle/>
                    <a:p>
                      <a:pPr algn="ctr"/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What can we say instead?</a:t>
                      </a:r>
                      <a:endParaRPr lang="zh-C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597809"/>
                  </a:ext>
                </a:extLst>
              </a:tr>
              <a:tr h="9557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400" dirty="0"/>
                        <a:t>Chinese is </a:t>
                      </a:r>
                      <a:r>
                        <a:rPr kumimoji="1" lang="en-US" altLang="zh-CN" sz="2400" dirty="0">
                          <a:solidFill>
                            <a:srgbClr val="FF0000"/>
                          </a:solidFill>
                        </a:rPr>
                        <a:t>difficult </a:t>
                      </a:r>
                      <a:r>
                        <a:rPr kumimoji="1" lang="en-US" altLang="zh-CN" sz="2400" dirty="0"/>
                        <a:t>because you need to learn how to write characters. </a:t>
                      </a:r>
                      <a:endParaRPr kumimoji="1" lang="zh-CN" altLang="en-US" sz="2400" dirty="0"/>
                    </a:p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You </a:t>
                      </a:r>
                      <a:r>
                        <a:rPr lang="en-US" altLang="zh-CN" sz="2400" dirty="0">
                          <a:solidFill>
                            <a:schemeClr val="accent6"/>
                          </a:solidFill>
                        </a:rPr>
                        <a:t>get to </a:t>
                      </a:r>
                      <a:r>
                        <a:rPr lang="en-US" altLang="zh-CN" sz="2400" dirty="0"/>
                        <a:t>write the characters because you are learning Chinese!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718948"/>
                  </a:ext>
                </a:extLst>
              </a:tr>
              <a:tr h="1380242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You </a:t>
                      </a:r>
                      <a:r>
                        <a:rPr lang="en-US" altLang="zh-CN" sz="2400" dirty="0">
                          <a:solidFill>
                            <a:srgbClr val="FF0000"/>
                          </a:solidFill>
                        </a:rPr>
                        <a:t>have to </a:t>
                      </a:r>
                      <a:r>
                        <a:rPr lang="en-US" altLang="zh-CN" sz="2400" dirty="0"/>
                        <a:t>remember lots of characters!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/>
                        <a:t>Learning characters gives you a </a:t>
                      </a:r>
                      <a:r>
                        <a:rPr lang="en-US" altLang="zh-CN" sz="2400" dirty="0">
                          <a:solidFill>
                            <a:schemeClr val="accent6"/>
                          </a:solidFill>
                        </a:rPr>
                        <a:t>new </a:t>
                      </a:r>
                      <a:r>
                        <a:rPr lang="en-US" altLang="zh-CN" sz="2400" dirty="0"/>
                        <a:t>way to see the world!</a:t>
                      </a:r>
                      <a:endParaRPr lang="zh-CN" altLang="en-US" sz="2400" dirty="0"/>
                    </a:p>
                    <a:p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243951"/>
                  </a:ext>
                </a:extLst>
              </a:tr>
              <a:tr h="1380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/>
                        <a:t>Writing characters is </a:t>
                      </a:r>
                      <a:r>
                        <a:rPr lang="en-US" altLang="zh-CN" sz="2400" dirty="0">
                          <a:solidFill>
                            <a:srgbClr val="FF0000"/>
                          </a:solidFill>
                        </a:rPr>
                        <a:t>hard</a:t>
                      </a:r>
                      <a:r>
                        <a:rPr lang="en-US" altLang="zh-CN" sz="2400" dirty="0"/>
                        <a:t> and </a:t>
                      </a:r>
                      <a:r>
                        <a:rPr lang="en-US" altLang="zh-CN" sz="2400" dirty="0">
                          <a:solidFill>
                            <a:srgbClr val="FF0000"/>
                          </a:solidFill>
                        </a:rPr>
                        <a:t>takes </a:t>
                      </a:r>
                      <a:r>
                        <a:rPr lang="en-US" altLang="zh-CN" sz="2400" dirty="0"/>
                        <a:t>a lot of time to practice. </a:t>
                      </a:r>
                      <a:endParaRPr lang="zh-CN" altLang="en-US" sz="2400" dirty="0"/>
                    </a:p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/>
                        <a:t>Writing characters </a:t>
                      </a:r>
                      <a:r>
                        <a:rPr lang="en-US" altLang="zh-CN" sz="2400" dirty="0">
                          <a:solidFill>
                            <a:schemeClr val="accent6"/>
                          </a:solidFill>
                        </a:rPr>
                        <a:t>helps </a:t>
                      </a:r>
                      <a:r>
                        <a:rPr lang="en-US" altLang="zh-CN" sz="2400" dirty="0"/>
                        <a:t>you become patient and focused, like an artist.</a:t>
                      </a:r>
                      <a:endParaRPr lang="zh-CN" altLang="en-US" sz="2400" dirty="0"/>
                    </a:p>
                    <a:p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795910"/>
                  </a:ext>
                </a:extLst>
              </a:tr>
              <a:tr h="1380242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Speaking and listening is more than enough for you to travel in China. So it’s okay you don’t learn Characters. 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Chinese characters have more than 3,000 years of history! you’ll </a:t>
                      </a:r>
                      <a:r>
                        <a:rPr lang="en-US" altLang="zh-CN" sz="2400" dirty="0">
                          <a:solidFill>
                            <a:schemeClr val="accent6"/>
                          </a:solidFill>
                        </a:rPr>
                        <a:t>be able to </a:t>
                      </a:r>
                      <a:r>
                        <a:rPr lang="en-US" altLang="zh-CN" sz="2400" dirty="0"/>
                        <a:t>understand the writings on ancient artifacts in the British Museum.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9639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3945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5BACE-374E-694A-B141-AA7D0A8F8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481239"/>
            <a:ext cx="11324771" cy="1325563"/>
          </a:xfrm>
        </p:spPr>
        <p:txBody>
          <a:bodyPr>
            <a:normAutofit/>
          </a:bodyPr>
          <a:lstStyle/>
          <a:p>
            <a:r>
              <a:rPr kumimoji="1" lang="en-US" altLang="zh-CN" sz="5400" dirty="0"/>
              <a:t>Boosting motivation in the lesson:</a:t>
            </a:r>
            <a:endParaRPr kumimoji="1" lang="zh-CN" altLang="en-US" sz="54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CD0445-8824-8140-BCEE-DE60C6084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1" y="2259918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sz="3200" b="1" dirty="0"/>
              <a:t>Use mini-whiteboards to address misconceptions first</a:t>
            </a:r>
            <a:r>
              <a:rPr lang="en-US" altLang="zh-CN" sz="3200" dirty="0"/>
              <a:t>→ builds students’ confidence and prevents bad habits.</a:t>
            </a:r>
          </a:p>
          <a:p>
            <a:r>
              <a:rPr lang="en-US" altLang="zh-CN" sz="3200" b="1" dirty="0"/>
              <a:t>Set a clear amount of writing practice in each lesson</a:t>
            </a:r>
            <a:r>
              <a:rPr lang="en-US" altLang="zh-CN" sz="3200" dirty="0"/>
              <a:t> → helps students see steady progress.</a:t>
            </a:r>
          </a:p>
          <a:p>
            <a:r>
              <a:rPr lang="en-US" altLang="zh-CN" sz="3200" b="1" dirty="0"/>
              <a:t>Use repetition and memory-based writing</a:t>
            </a:r>
            <a:r>
              <a:rPr lang="en-US" altLang="zh-CN" sz="3200" dirty="0"/>
              <a:t> (e.g. games, recall tasks) → makes practice active and enjoyable.</a:t>
            </a:r>
          </a:p>
        </p:txBody>
      </p:sp>
    </p:spTree>
    <p:extLst>
      <p:ext uri="{BB962C8B-B14F-4D97-AF65-F5344CB8AC3E}">
        <p14:creationId xmlns:p14="http://schemas.microsoft.com/office/powerpoint/2010/main" val="304025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5BACE-374E-694A-B141-AA7D0A8F8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481239"/>
            <a:ext cx="11324771" cy="1325563"/>
          </a:xfrm>
        </p:spPr>
        <p:txBody>
          <a:bodyPr>
            <a:normAutofit/>
          </a:bodyPr>
          <a:lstStyle/>
          <a:p>
            <a:r>
              <a:rPr kumimoji="1" lang="en-US" altLang="zh-CN" sz="5400" dirty="0"/>
              <a:t>Boosting motivation in the lesson:</a:t>
            </a:r>
            <a:endParaRPr kumimoji="1" lang="zh-CN" altLang="en-US" sz="54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CD0445-8824-8140-BCEE-DE60C6084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086" y="2274433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sz="4800" b="1" dirty="0">
                <a:solidFill>
                  <a:schemeClr val="accent6"/>
                </a:solidFill>
              </a:rPr>
              <a:t>Use mini-whiteboards to address misconceptions first</a:t>
            </a:r>
            <a:r>
              <a:rPr lang="en-US" altLang="zh-CN" sz="4800" dirty="0">
                <a:solidFill>
                  <a:schemeClr val="accent6"/>
                </a:solidFill>
              </a:rPr>
              <a:t>→ builds students’ confidence and prevents bad habits.</a:t>
            </a:r>
          </a:p>
        </p:txBody>
      </p:sp>
    </p:spTree>
    <p:extLst>
      <p:ext uri="{BB962C8B-B14F-4D97-AF65-F5344CB8AC3E}">
        <p14:creationId xmlns:p14="http://schemas.microsoft.com/office/powerpoint/2010/main" val="34419140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790D56B1E3F863418C015CF3D7ADE24B" ma:contentTypeVersion="27" ma:contentTypeDescription="新建文档。" ma:contentTypeScope="" ma:versionID="1d297e0c16212693cfd45a2f1a67f87e">
  <xsd:schema xmlns:xsd="http://www.w3.org/2001/XMLSchema" xmlns:xs="http://www.w3.org/2001/XMLSchema" xmlns:p="http://schemas.microsoft.com/office/2006/metadata/properties" xmlns:ns2="e8bc9e5a-a609-4c63-b21b-329b9a24f09b" xmlns:ns3="4e19cb17-b766-43e4-ac25-813956dd81e8" targetNamespace="http://schemas.microsoft.com/office/2006/metadata/properties" ma:root="true" ma:fieldsID="5a075886b637f640db62d20dfa90c8ba" ns2:_="" ns3:_="">
    <xsd:import namespace="e8bc9e5a-a609-4c63-b21b-329b9a24f09b"/>
    <xsd:import namespace="4e19cb17-b766-43e4-ac25-813956dd81e8"/>
    <xsd:element name="properties">
      <xsd:complexType>
        <xsd:sequence>
          <xsd:element name="documentManagement">
            <xsd:complexType>
              <xsd:all>
                <xsd:element ref="ns2:fe4108fb9e5449a0bfd63914b44aa72b" minOccurs="0"/>
                <xsd:element ref="ns2:TaxCatchAll" minOccurs="0"/>
                <xsd:element ref="ns2:gb2814ebd082453198792fc736fe7620" minOccurs="0"/>
                <xsd:element ref="ns2:n36c8451d89542cfb03ee49dd5edc589" minOccurs="0"/>
                <xsd:element ref="ns2:ede5eb4a8f1d413cb169653cc63b8216" minOccurs="0"/>
                <xsd:element ref="ns2:fb373e6801c54cecae608d761b84993b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bc9e5a-a609-4c63-b21b-329b9a24f09b" elementFormDefault="qualified">
    <xsd:import namespace="http://schemas.microsoft.com/office/2006/documentManagement/types"/>
    <xsd:import namespace="http://schemas.microsoft.com/office/infopath/2007/PartnerControls"/>
    <xsd:element name="fe4108fb9e5449a0bfd63914b44aa72b" ma:index="9" nillable="true" ma:taxonomy="true" ma:internalName="fe4108fb9e5449a0bfd63914b44aa72b" ma:taxonomyFieldName="Topic" ma:displayName="Topic" ma:fieldId="{fe4108fb-9e54-49a0-bfd6-3914b44aa72b}" ma:sspId="f72119f9-0377-4431-b965-cf9e9828b481" ma:termSetId="220e87d1-c47c-41e4-bb4a-71034ea3e3a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df36e690-5fb5-4165-8a76-e3fc14c8194e}" ma:internalName="TaxCatchAll" ma:showField="CatchAllData" ma:web="e8bc9e5a-a609-4c63-b21b-329b9a24f0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b2814ebd082453198792fc736fe7620" ma:index="12" nillable="true" ma:taxonomy="true" ma:internalName="gb2814ebd082453198792fc736fe7620" ma:taxonomyFieldName="Staff_x0020_Category" ma:displayName="Staff Category" ma:fieldId="{0b2814eb-d082-4531-9879-2fc736fe7620}" ma:sspId="f72119f9-0377-4431-b965-cf9e9828b481" ma:termSetId="e369e65b-1ece-43b5-8723-c5e2d6ebef5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36c8451d89542cfb03ee49dd5edc589" ma:index="14" nillable="true" ma:taxonomy="true" ma:internalName="n36c8451d89542cfb03ee49dd5edc589" ma:taxonomyFieldName="Exam_x0020_Board" ma:displayName="Exam Board" ma:fieldId="{736c8451-d895-42cf-b03e-e49dd5edc589}" ma:sspId="f72119f9-0377-4431-b965-cf9e9828b481" ma:termSetId="1751cd5b-4507-4f09-b96a-f94b2fdcc0a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de5eb4a8f1d413cb169653cc63b8216" ma:index="16" nillable="true" ma:taxonomy="true" ma:internalName="ede5eb4a8f1d413cb169653cc63b8216" ma:taxonomyFieldName="Week" ma:displayName="Week" ma:fieldId="{ede5eb4a-8f1d-413c-b169-653cc63b8216}" ma:sspId="f72119f9-0377-4431-b965-cf9e9828b481" ma:termSetId="e7a91a16-8402-4002-acc2-ed255754468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b373e6801c54cecae608d761b84993b" ma:index="18" nillable="true" ma:taxonomy="true" ma:internalName="fb373e6801c54cecae608d761b84993b" ma:taxonomyFieldName="Term" ma:displayName="Term" ma:fieldId="{fb373e68-01c5-4cec-ae60-8d761b84993b}" ma:sspId="f72119f9-0377-4431-b965-cf9e9828b481" ma:termSetId="4116e121-91cf-4b76-ba8c-3c8c6f58889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Chinese" ma:internalName="Curriculum_x0020_Subject">
      <xsd:simpleType>
        <xsd:restriction base="dms:Text"/>
      </xsd:simpleType>
    </xsd:element>
    <xsd:element name="SharedWithUsers" ma:index="33" nillable="true" ma:displayName="共享对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4" nillable="true" ma:displayName="共享对象详细信息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19cb17-b766-43e4-ac25-813956dd81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3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3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8bc9e5a-a609-4c63-b21b-329b9a24f09b" xsi:nil="true"/>
    <SharedWithUsers xmlns="e8bc9e5a-a609-4c63-b21b-329b9a24f09b">
      <UserInfo>
        <DisplayName/>
        <AccountId xsi:nil="true"/>
        <AccountType/>
      </UserInfo>
    </SharedWithUsers>
    <MediaLengthInSeconds xmlns="4e19cb17-b766-43e4-ac25-813956dd81e8" xsi:nil="true"/>
    <CurriculumSubject xmlns="e8bc9e5a-a609-4c63-b21b-329b9a24f09b">Chinese</CurriculumSubject>
    <KeyStage xmlns="e8bc9e5a-a609-4c63-b21b-329b9a24f09b" xsi:nil="true"/>
    <PersonalIdentificationData xmlns="e8bc9e5a-a609-4c63-b21b-329b9a24f09b" xsi:nil="true"/>
    <ede5eb4a8f1d413cb169653cc63b8216 xmlns="e8bc9e5a-a609-4c63-b21b-329b9a24f09b">
      <Terms xmlns="http://schemas.microsoft.com/office/infopath/2007/PartnerControls"/>
    </ede5eb4a8f1d413cb169653cc63b8216>
    <Year xmlns="e8bc9e5a-a609-4c63-b21b-329b9a24f09b" xsi:nil="true"/>
    <CustomTags xmlns="e8bc9e5a-a609-4c63-b21b-329b9a24f09b" xsi:nil="true"/>
    <gb2814ebd082453198792fc736fe7620 xmlns="e8bc9e5a-a609-4c63-b21b-329b9a24f09b">
      <Terms xmlns="http://schemas.microsoft.com/office/infopath/2007/PartnerControls"/>
    </gb2814ebd082453198792fc736fe7620>
    <n36c8451d89542cfb03ee49dd5edc589 xmlns="e8bc9e5a-a609-4c63-b21b-329b9a24f09b">
      <Terms xmlns="http://schemas.microsoft.com/office/infopath/2007/PartnerControls"/>
    </n36c8451d89542cfb03ee49dd5edc589>
    <Lesson xmlns="e8bc9e5a-a609-4c63-b21b-329b9a24f09b" xsi:nil="true"/>
    <fb373e6801c54cecae608d761b84993b xmlns="e8bc9e5a-a609-4c63-b21b-329b9a24f09b">
      <Terms xmlns="http://schemas.microsoft.com/office/infopath/2007/PartnerControls"/>
    </fb373e6801c54cecae608d761b84993b>
    <fe4108fb9e5449a0bfd63914b44aa72b xmlns="e8bc9e5a-a609-4c63-b21b-329b9a24f09b">
      <Terms xmlns="http://schemas.microsoft.com/office/infopath/2007/PartnerControls"/>
    </fe4108fb9e5449a0bfd63914b44aa72b>
  </documentManagement>
</p:properties>
</file>

<file path=customXml/itemProps1.xml><?xml version="1.0" encoding="utf-8"?>
<ds:datastoreItem xmlns:ds="http://schemas.openxmlformats.org/officeDocument/2006/customXml" ds:itemID="{3A372A07-404F-49F7-A36A-2A62F5CF86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bc9e5a-a609-4c63-b21b-329b9a24f09b"/>
    <ds:schemaRef ds:uri="4e19cb17-b766-43e4-ac25-813956dd81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CADC54-3C70-41AD-BCD5-4DFC3FA124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8E3D6F-F9B1-4A1A-A341-574D7C8A5359}">
  <ds:schemaRefs>
    <ds:schemaRef ds:uri="3e10cfef-d1ad-4073-9d3d-b8cd3965017b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259db66f-484b-4662-b471-e1d0425b27bd"/>
    <ds:schemaRef ds:uri="http://schemas.microsoft.com/office/infopath/2007/PartnerControls"/>
    <ds:schemaRef ds:uri="http://schemas.openxmlformats.org/package/2006/metadata/core-properties"/>
    <ds:schemaRef ds:uri="de7088f5-2677-4700-adfd-634a18654c18"/>
    <ds:schemaRef ds:uri="be4ce2b4-050e-4f0f-80c4-17aab3c46e94"/>
    <ds:schemaRef ds:uri="e8bc9e5a-a609-4c63-b21b-329b9a24f09b"/>
    <ds:schemaRef ds:uri="4e19cb17-b766-43e4-ac25-813956dd81e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3502</TotalTime>
  <Words>1391</Words>
  <Application>Microsoft Office PowerPoint</Application>
  <PresentationFormat>Widescreen</PresentationFormat>
  <Paragraphs>205</Paragraphs>
  <Slides>39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KaiTi</vt:lpstr>
      <vt:lpstr>ＭＳ Ｐゴシック</vt:lpstr>
      <vt:lpstr>Aptos</vt:lpstr>
      <vt:lpstr>Arial</vt:lpstr>
      <vt:lpstr>Calibri</vt:lpstr>
      <vt:lpstr>Calibri Light</vt:lpstr>
      <vt:lpstr>Raleway</vt:lpstr>
      <vt:lpstr>Times New Roman</vt:lpstr>
      <vt:lpstr>Wingdings</vt:lpstr>
      <vt:lpstr>1_Office Theme</vt:lpstr>
      <vt:lpstr>Office Theme</vt:lpstr>
      <vt:lpstr>How to Boost Students’ Motivation in Chinese Character Writing?</vt:lpstr>
      <vt:lpstr>Y10 students’ voice – one word to describe your feeling towards Learning characters </vt:lpstr>
      <vt:lpstr>Y10 students’ voice – one word to describe your feeling towards Learning characters </vt:lpstr>
      <vt:lpstr>Turn and talk Fill in the blank - what can we say to the students? </vt:lpstr>
      <vt:lpstr>Turn and talk Fill in the blank - what can we say to the students? </vt:lpstr>
      <vt:lpstr>PowerPoint Presentation</vt:lpstr>
      <vt:lpstr>PowerPoint Presentation</vt:lpstr>
      <vt:lpstr>Boosting motivation in the lesson:</vt:lpstr>
      <vt:lpstr>Boosting motivation in the lesson:</vt:lpstr>
      <vt:lpstr>PowerPoint Presentation</vt:lpstr>
      <vt:lpstr>PowerPoint Presentation</vt:lpstr>
      <vt:lpstr>Boosting motivation in the lesson:</vt:lpstr>
      <vt:lpstr>PowerPoint Presentation</vt:lpstr>
      <vt:lpstr>PowerPoint Presentation</vt:lpstr>
      <vt:lpstr>PowerPoint Presentation</vt:lpstr>
      <vt:lpstr>https://zi.ixfc.net/zi/</vt:lpstr>
      <vt:lpstr>PowerPoint Presentation</vt:lpstr>
      <vt:lpstr>Boosting motivation in the lesson:</vt:lpstr>
      <vt:lpstr>Character Bingo</vt:lpstr>
      <vt:lpstr>PowerPoint Presentation</vt:lpstr>
      <vt:lpstr>PowerPoint Presentation</vt:lpstr>
      <vt:lpstr>PowerPoint Presentation</vt:lpstr>
      <vt:lpstr>PowerPoint Presentation</vt:lpstr>
      <vt:lpstr>Delay dictation </vt:lpstr>
      <vt:lpstr>PowerPoint Presentation</vt:lpstr>
      <vt:lpstr>Delay dictation </vt:lpstr>
      <vt:lpstr>Delay dictation </vt:lpstr>
      <vt:lpstr>Delay dictation </vt:lpstr>
      <vt:lpstr>Delay dictation </vt:lpstr>
      <vt:lpstr>Delay dictation </vt:lpstr>
      <vt:lpstr>Delay dictation </vt:lpstr>
      <vt:lpstr>PowerPoint Presentation</vt:lpstr>
      <vt:lpstr>PowerPoint Presentation</vt:lpstr>
      <vt:lpstr>PowerPoint Presentation</vt:lpstr>
      <vt:lpstr>Characters writing routine:</vt:lpstr>
      <vt:lpstr>Characters writing routine:</vt:lpstr>
      <vt:lpstr>Key takeaways:</vt:lpstr>
      <vt:lpstr>Thank you!  Q&amp;A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Yuqing Hu (HF)</dc:creator>
  <cp:lastModifiedBy>Tate, Michelle</cp:lastModifiedBy>
  <cp:revision>211</cp:revision>
  <cp:lastPrinted>2022-09-26T07:51:32Z</cp:lastPrinted>
  <dcterms:created xsi:type="dcterms:W3CDTF">2020-09-06T20:25:54Z</dcterms:created>
  <dcterms:modified xsi:type="dcterms:W3CDTF">2025-10-06T11:21:11Z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0x010100790D56B1E3F863418C015CF3D7ADE24B</vt:lpwstr>
  </property>
  <property fmtid="{D5CDD505-2E9C-101B-9397-08002B2CF9AE}" pid="3" name="Order">
    <vt:r8>9867300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