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8229600" cx="14630400"/>
  <p:notesSz cx="8229600" cy="14630400"/>
  <p:embeddedFontLst>
    <p:embeddedFont>
      <p:font typeface="Raleway"/>
      <p:regular r:id="rId34"/>
      <p:bold r:id="rId35"/>
      <p:italic r:id="rId36"/>
      <p:boldItalic r:id="rId37"/>
    </p:embeddedFont>
    <p:embeddedFont>
      <p:font typeface="Robo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6.xml"/><Relationship Id="rId41" Type="http://schemas.openxmlformats.org/officeDocument/2006/relationships/font" Target="fonts/Roboto-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aleway-bold.fntdata"/><Relationship Id="rId12" Type="http://schemas.openxmlformats.org/officeDocument/2006/relationships/slide" Target="slides/slide8.xml"/><Relationship Id="rId34" Type="http://schemas.openxmlformats.org/officeDocument/2006/relationships/font" Target="fonts/Raleway-regular.fntdata"/><Relationship Id="rId15" Type="http://schemas.openxmlformats.org/officeDocument/2006/relationships/slide" Target="slides/slide11.xml"/><Relationship Id="rId37" Type="http://schemas.openxmlformats.org/officeDocument/2006/relationships/font" Target="fonts/Raleway-boldItalic.fntdata"/><Relationship Id="rId14" Type="http://schemas.openxmlformats.org/officeDocument/2006/relationships/slide" Target="slides/slide10.xml"/><Relationship Id="rId36" Type="http://schemas.openxmlformats.org/officeDocument/2006/relationships/font" Target="fonts/Raleway-italic.fntdata"/><Relationship Id="rId17" Type="http://schemas.openxmlformats.org/officeDocument/2006/relationships/slide" Target="slides/slide13.xml"/><Relationship Id="rId39" Type="http://schemas.openxmlformats.org/officeDocument/2006/relationships/font" Target="fonts/Roboto-bold.fntdata"/><Relationship Id="rId16" Type="http://schemas.openxmlformats.org/officeDocument/2006/relationships/slide" Target="slides/slide12.xml"/><Relationship Id="rId38" Type="http://schemas.openxmlformats.org/officeDocument/2006/relationships/font" Target="fonts/Robot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t>‹#›</a:t>
            </a:fld>
            <a:endParaRPr b="0" i="0" sz="1200" u="none" cap="none" strike="noStrik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g37d14c714b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 name="Google Shape;47;g37d14c714b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lang="en-US" sz="1100">
                <a:solidFill>
                  <a:srgbClr val="1B1C1D"/>
                </a:solidFill>
                <a:latin typeface="Arial"/>
                <a:ea typeface="Arial"/>
                <a:cs typeface="Arial"/>
                <a:sym typeface="Arial"/>
              </a:rPr>
              <a:t>"</a:t>
            </a:r>
            <a:r>
              <a:rPr b="1" lang="en-US" sz="1100">
                <a:solidFill>
                  <a:srgbClr val="1B1C1D"/>
                </a:solidFill>
                <a:latin typeface="Arial"/>
                <a:ea typeface="Arial"/>
                <a:cs typeface="Arial"/>
                <a:sym typeface="Arial"/>
              </a:rPr>
              <a:t>Hello, everyone!</a:t>
            </a:r>
            <a:r>
              <a:rPr lang="en-US" sz="1100">
                <a:solidFill>
                  <a:srgbClr val="1B1C1D"/>
                </a:solidFill>
                <a:latin typeface="Arial"/>
                <a:ea typeface="Arial"/>
                <a:cs typeface="Arial"/>
                <a:sym typeface="Arial"/>
              </a:rPr>
              <a:t> Welcome, and thank you for choosing to spend your valuable conference time with me today. It’s wonderful to see so many dedicated Chinese teachers in one room. If you’ve ever felt like starting a partnership with a Chinese school is like </a:t>
            </a:r>
            <a:r>
              <a:rPr b="1" lang="en-US" sz="1100">
                <a:solidFill>
                  <a:srgbClr val="1B1C1D"/>
                </a:solidFill>
                <a:latin typeface="Arial"/>
                <a:ea typeface="Arial"/>
                <a:cs typeface="Arial"/>
                <a:sym typeface="Arial"/>
              </a:rPr>
              <a:t>trying to schedule a simple video call across seven different time zones</a:t>
            </a:r>
            <a:r>
              <a:rPr lang="en-US" sz="1100">
                <a:solidFill>
                  <a:srgbClr val="1B1C1D"/>
                </a:solidFill>
                <a:latin typeface="Arial"/>
                <a:ea typeface="Arial"/>
                <a:cs typeface="Arial"/>
                <a:sym typeface="Arial"/>
              </a:rPr>
              <a:t>, then you are absolutely in the right place!"Before we begin our formal journey, let’s see where we all are right now. Take out your phones—yes, it’s allowed, in fact, it’s required!</a:t>
            </a:r>
            <a:endParaRPr/>
          </a:p>
        </p:txBody>
      </p:sp>
      <p:sp>
        <p:nvSpPr>
          <p:cNvPr id="48" name="Google Shape;48;g37d14c714b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7dd06f9540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7dd06f9540_0_3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37dd06f9540_0_3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dd06f9540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7dd06f9540_0_3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37dd06f9540_0_3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7dd06f9540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7dd06f9540_0_4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37dd06f9540_0_4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7e4941580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37e4941580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lang="en-US" sz="1100">
                <a:solidFill>
                  <a:srgbClr val="1B1C1D"/>
                </a:solidFill>
                <a:latin typeface="Arial"/>
                <a:ea typeface="Arial"/>
                <a:cs typeface="Arial"/>
                <a:sym typeface="Arial"/>
              </a:rPr>
              <a:t>Discuss the </a:t>
            </a:r>
            <a:r>
              <a:rPr b="1" lang="en-US" sz="1100">
                <a:solidFill>
                  <a:srgbClr val="1B1C1D"/>
                </a:solidFill>
                <a:latin typeface="Arial"/>
                <a:ea typeface="Arial"/>
                <a:cs typeface="Arial"/>
                <a:sym typeface="Arial"/>
              </a:rPr>
              <a:t>biggest pain point</a:t>
            </a:r>
            <a:r>
              <a:rPr lang="en-US" sz="1100">
                <a:solidFill>
                  <a:srgbClr val="1B1C1D"/>
                </a:solidFill>
                <a:latin typeface="Arial"/>
                <a:ea typeface="Arial"/>
                <a:cs typeface="Arial"/>
                <a:sym typeface="Arial"/>
              </a:rPr>
              <a:t> your school currently faces in one of these four areas. We'll share one challenge from each table</a:t>
            </a:r>
            <a:endParaRPr/>
          </a:p>
        </p:txBody>
      </p:sp>
      <p:sp>
        <p:nvSpPr>
          <p:cNvPr id="423" name="Google Shape;423;g37e4941580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77a8e9b9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377a8e9b91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377a8e9b91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7e4941580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7e49415807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37e49415807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801cde714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801cde714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95300" rtl="0" algn="l">
              <a:lnSpc>
                <a:spcPct val="115000"/>
              </a:lnSpc>
              <a:spcBef>
                <a:spcPts val="0"/>
              </a:spcBef>
              <a:spcAft>
                <a:spcPts val="0"/>
              </a:spcAft>
              <a:buClr>
                <a:srgbClr val="1B1C1D"/>
              </a:buClr>
              <a:buSzPts val="1100"/>
              <a:buChar char="●"/>
            </a:pPr>
            <a:r>
              <a:rPr b="1" lang="en-US" sz="1100">
                <a:solidFill>
                  <a:srgbClr val="1B1C1D"/>
                </a:solidFill>
                <a:latin typeface="Arial"/>
                <a:ea typeface="Arial"/>
                <a:cs typeface="Arial"/>
                <a:sym typeface="Arial"/>
              </a:rPr>
              <a:t>Government Grants:</a:t>
            </a:r>
            <a:r>
              <a:rPr lang="en-US" sz="1100">
                <a:solidFill>
                  <a:srgbClr val="1B1C1D"/>
                </a:solidFill>
                <a:latin typeface="Arial"/>
                <a:ea typeface="Arial"/>
                <a:cs typeface="Arial"/>
                <a:sym typeface="Arial"/>
              </a:rPr>
              <a:t> In the UK, the </a:t>
            </a:r>
            <a:r>
              <a:rPr b="1" lang="en-US" sz="1100">
                <a:solidFill>
                  <a:srgbClr val="1B1C1D"/>
                </a:solidFill>
                <a:latin typeface="Arial"/>
                <a:ea typeface="Arial"/>
                <a:cs typeface="Arial"/>
                <a:sym typeface="Arial"/>
              </a:rPr>
              <a:t>Turing Scheme</a:t>
            </a:r>
            <a:r>
              <a:rPr lang="en-US" sz="1100">
                <a:solidFill>
                  <a:srgbClr val="1B1C1D"/>
                </a:solidFill>
                <a:latin typeface="Arial"/>
                <a:ea typeface="Arial"/>
                <a:cs typeface="Arial"/>
                <a:sym typeface="Arial"/>
              </a:rPr>
              <a:t> is a massive opportunity, providing grants for travel and living costs</a:t>
            </a:r>
            <a:endParaRPr sz="1100">
              <a:solidFill>
                <a:srgbClr val="1B1C1D"/>
              </a:solidFill>
              <a:latin typeface="Arial"/>
              <a:ea typeface="Arial"/>
              <a:cs typeface="Arial"/>
              <a:sym typeface="Arial"/>
            </a:endParaRPr>
          </a:p>
          <a:p>
            <a:pPr indent="-298450" lvl="0" marL="457200" rtl="0" algn="l">
              <a:lnSpc>
                <a:spcPct val="115000"/>
              </a:lnSpc>
              <a:spcBef>
                <a:spcPts val="0"/>
              </a:spcBef>
              <a:spcAft>
                <a:spcPts val="0"/>
              </a:spcAft>
              <a:buClr>
                <a:srgbClr val="1B1C1D"/>
              </a:buClr>
              <a:buSzPts val="1100"/>
              <a:buChar char="●"/>
            </a:pPr>
            <a:r>
              <a:rPr b="1" lang="en-US" sz="1100">
                <a:solidFill>
                  <a:srgbClr val="1B1C1D"/>
                </a:solidFill>
                <a:latin typeface="Arial"/>
                <a:ea typeface="Arial"/>
                <a:cs typeface="Arial"/>
                <a:sym typeface="Arial"/>
              </a:rPr>
              <a:t>Creativity:</a:t>
            </a:r>
            <a:r>
              <a:rPr lang="en-US" sz="1100">
                <a:solidFill>
                  <a:srgbClr val="1B1C1D"/>
                </a:solidFill>
                <a:latin typeface="Arial"/>
                <a:ea typeface="Arial"/>
                <a:cs typeface="Arial"/>
                <a:sym typeface="Arial"/>
              </a:rPr>
              <a:t> Don't underestimate platforms like </a:t>
            </a:r>
            <a:r>
              <a:rPr b="1" lang="en-US" sz="1100">
                <a:solidFill>
                  <a:srgbClr val="1B1C1D"/>
                </a:solidFill>
                <a:latin typeface="Arial"/>
                <a:ea typeface="Arial"/>
                <a:cs typeface="Arial"/>
                <a:sym typeface="Arial"/>
              </a:rPr>
              <a:t>Easyfundraising</a:t>
            </a:r>
            <a:r>
              <a:rPr lang="en-US" sz="1100">
                <a:solidFill>
                  <a:srgbClr val="1B1C1D"/>
                </a:solidFill>
                <a:latin typeface="Arial"/>
                <a:ea typeface="Arial"/>
                <a:cs typeface="Arial"/>
                <a:sym typeface="Arial"/>
              </a:rPr>
              <a:t> for passive income , or simply implementing a </a:t>
            </a:r>
            <a:r>
              <a:rPr b="1" lang="en-US" sz="1100">
                <a:solidFill>
                  <a:srgbClr val="1B1C1D"/>
                </a:solidFill>
                <a:latin typeface="Arial"/>
                <a:ea typeface="Arial"/>
                <a:cs typeface="Arial"/>
                <a:sym typeface="Arial"/>
              </a:rPr>
              <a:t>cost-sharing model</a:t>
            </a:r>
            <a:r>
              <a:rPr lang="en-US" sz="1100">
                <a:solidFill>
                  <a:srgbClr val="1B1C1D"/>
                </a:solidFill>
                <a:latin typeface="Arial"/>
                <a:ea typeface="Arial"/>
                <a:cs typeface="Arial"/>
                <a:sym typeface="Arial"/>
              </a:rPr>
              <a:t> where schools take turns hosting</a:t>
            </a:r>
            <a:endParaRPr sz="1100">
              <a:solidFill>
                <a:srgbClr val="1B1C1D"/>
              </a:solidFill>
              <a:latin typeface="Arial"/>
              <a:ea typeface="Arial"/>
              <a:cs typeface="Arial"/>
              <a:sym typeface="Arial"/>
            </a:endParaRPr>
          </a:p>
          <a:p>
            <a:pPr indent="0" lvl="0" marL="457200" rtl="0" algn="l">
              <a:lnSpc>
                <a:spcPct val="115000"/>
              </a:lnSpc>
              <a:spcBef>
                <a:spcPts val="1800"/>
              </a:spcBef>
              <a:spcAft>
                <a:spcPts val="1800"/>
              </a:spcAft>
              <a:buNone/>
            </a:pPr>
            <a:r>
              <a:t/>
            </a:r>
            <a:endParaRPr/>
          </a:p>
        </p:txBody>
      </p:sp>
      <p:sp>
        <p:nvSpPr>
          <p:cNvPr id="474" name="Google Shape;474;g3801cde714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828977d23c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828977d23c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95300" rtl="0" algn="l">
              <a:lnSpc>
                <a:spcPct val="115000"/>
              </a:lnSpc>
              <a:spcBef>
                <a:spcPts val="0"/>
              </a:spcBef>
              <a:spcAft>
                <a:spcPts val="0"/>
              </a:spcAft>
              <a:buClr>
                <a:srgbClr val="1B1C1D"/>
              </a:buClr>
              <a:buSzPts val="1100"/>
              <a:buChar char="●"/>
            </a:pPr>
            <a:r>
              <a:rPr b="1" lang="en-US" sz="1100">
                <a:solidFill>
                  <a:srgbClr val="1B1C1D"/>
                </a:solidFill>
                <a:latin typeface="Arial"/>
                <a:ea typeface="Arial"/>
                <a:cs typeface="Arial"/>
                <a:sym typeface="Arial"/>
              </a:rPr>
              <a:t>Institutional Support:</a:t>
            </a:r>
            <a:r>
              <a:rPr lang="en-US" sz="1100">
                <a:solidFill>
                  <a:srgbClr val="1B1C1D"/>
                </a:solidFill>
                <a:latin typeface="Arial"/>
                <a:ea typeface="Arial"/>
                <a:cs typeface="Arial"/>
                <a:sym typeface="Arial"/>
              </a:rPr>
              <a:t> Don’t forget the </a:t>
            </a:r>
            <a:r>
              <a:rPr b="1" lang="en-US" sz="1100">
                <a:solidFill>
                  <a:srgbClr val="1B1C1D"/>
                </a:solidFill>
                <a:latin typeface="Arial"/>
                <a:ea typeface="Arial"/>
                <a:cs typeface="Arial"/>
                <a:sym typeface="Arial"/>
              </a:rPr>
              <a:t>Confucius Institute</a:t>
            </a:r>
            <a:r>
              <a:rPr lang="en-US" sz="1100">
                <a:solidFill>
                  <a:srgbClr val="1B1C1D"/>
                </a:solidFill>
                <a:latin typeface="Arial"/>
                <a:ea typeface="Arial"/>
                <a:cs typeface="Arial"/>
                <a:sym typeface="Arial"/>
              </a:rPr>
              <a:t> offers scholarships and programs that can directly help fund and organize trips</a:t>
            </a:r>
            <a:endParaRPr/>
          </a:p>
        </p:txBody>
      </p:sp>
      <p:sp>
        <p:nvSpPr>
          <p:cNvPr id="483" name="Google Shape;483;g3828977d23c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828977d23c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828977d23c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3828977d23c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rgbClr val="1B1C1D"/>
                </a:solidFill>
                <a:latin typeface="Arial"/>
                <a:ea typeface="Arial"/>
                <a:cs typeface="Arial"/>
                <a:sym typeface="Arial"/>
              </a:rPr>
              <a:t>Welcome back! My name is </a:t>
            </a:r>
            <a:r>
              <a:rPr b="1" lang="en-US" sz="1100">
                <a:solidFill>
                  <a:srgbClr val="1B1C1D"/>
                </a:solidFill>
                <a:latin typeface="Arial"/>
                <a:ea typeface="Arial"/>
                <a:cs typeface="Arial"/>
                <a:sym typeface="Arial"/>
              </a:rPr>
              <a:t>Shanshan Nai</a:t>
            </a:r>
            <a:r>
              <a:rPr lang="en-US" sz="1100">
                <a:solidFill>
                  <a:srgbClr val="1B1C1D"/>
                </a:solidFill>
                <a:latin typeface="Arial"/>
                <a:ea typeface="Arial"/>
                <a:cs typeface="Arial"/>
                <a:sym typeface="Arial"/>
              </a:rPr>
              <a:t>, and I'm a Chinese teacher/Partnership Coordinator at Bohunt School Worthing. Today, we're here to talk about turning a simple email introduction—that 'first contact'—into a truly </a:t>
            </a:r>
            <a:r>
              <a:rPr b="1" lang="en-US" sz="1100">
                <a:solidFill>
                  <a:srgbClr val="1B1C1D"/>
                </a:solidFill>
                <a:latin typeface="Arial"/>
                <a:ea typeface="Arial"/>
                <a:cs typeface="Arial"/>
                <a:sym typeface="Arial"/>
              </a:rPr>
              <a:t>'lifelong connection'</a:t>
            </a:r>
            <a:r>
              <a:rPr lang="en-US" sz="1100">
                <a:solidFill>
                  <a:srgbClr val="1B1C1D"/>
                </a:solidFill>
                <a:latin typeface="Arial"/>
                <a:ea typeface="Arial"/>
                <a:cs typeface="Arial"/>
                <a:sym typeface="Arial"/>
              </a:rPr>
              <a:t>.</a:t>
            </a:r>
            <a:endParaRPr sz="1100">
              <a:solidFill>
                <a:srgbClr val="1B1C1D"/>
              </a:solidFill>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solidFill>
                  <a:srgbClr val="1B1C1D"/>
                </a:solidFill>
                <a:latin typeface="Arial"/>
                <a:ea typeface="Arial"/>
                <a:cs typeface="Arial"/>
                <a:sym typeface="Arial"/>
              </a:rPr>
              <a:t>Our goal is not just to talk about school partnerships, but specifically how to build them sustainably, especially for </a:t>
            </a:r>
            <a:r>
              <a:rPr b="1" lang="en-US" sz="1100">
                <a:solidFill>
                  <a:srgbClr val="1B1C1D"/>
                </a:solidFill>
                <a:latin typeface="Arial"/>
                <a:ea typeface="Arial"/>
                <a:cs typeface="Arial"/>
                <a:sym typeface="Arial"/>
              </a:rPr>
              <a:t>China-UK exchanges</a:t>
            </a:r>
            <a:r>
              <a:rPr lang="en-US" sz="1100">
                <a:solidFill>
                  <a:srgbClr val="1B1C1D"/>
                </a:solidFill>
                <a:latin typeface="Arial"/>
                <a:ea typeface="Arial"/>
                <a:cs typeface="Arial"/>
                <a:sym typeface="Arial"/>
              </a:rPr>
              <a:t>. We’ll be focusing on practical steps, tackling the biggest hurdles, and planning exchanges that don't just happen once, but become an annual, embedded tradition."</a:t>
            </a:r>
            <a:endParaRPr/>
          </a:p>
        </p:txBody>
      </p:sp>
      <p:sp>
        <p:nvSpPr>
          <p:cNvPr id="56" name="Google Shape;5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7e6a2385d4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7e6a2385d4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37e6a2385d4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7e49415807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7e49415807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37e49415807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7e6a2385d4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7e6a2385d4_1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Create Multi-Year Pathways:</a:t>
            </a:r>
            <a:br>
              <a:rPr b="1" lang="en-US" sz="1100">
                <a:latin typeface="Arial"/>
                <a:ea typeface="Arial"/>
                <a:cs typeface="Arial"/>
                <a:sym typeface="Arial"/>
              </a:rPr>
            </a:br>
            <a:r>
              <a:rPr lang="en-US" sz="1100">
                <a:latin typeface="Arial"/>
                <a:ea typeface="Arial"/>
                <a:cs typeface="Arial"/>
                <a:sym typeface="Arial"/>
              </a:rPr>
              <a:t> Design exchange-related activities that span Key Stages, allowing students to build on prior experiences (e.g. Year 8 cultural prep → Year 9 exchange → Year 10 leadership roles).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Student-Led Legacy Projects:</a:t>
            </a:r>
            <a:br>
              <a:rPr b="1" lang="en-US" sz="1100">
                <a:latin typeface="Arial"/>
                <a:ea typeface="Arial"/>
                <a:cs typeface="Arial"/>
                <a:sym typeface="Arial"/>
              </a:rPr>
            </a:br>
            <a:r>
              <a:rPr lang="en-US" sz="1100">
                <a:latin typeface="Arial"/>
                <a:ea typeface="Arial"/>
                <a:cs typeface="Arial"/>
                <a:sym typeface="Arial"/>
              </a:rPr>
              <a:t> Encourage returning students to create resources for future cohorts—such as travel guides, cultural journals, or short videos—to pass on insights and enthusiasm.</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Mentorship &amp; Peer Leadership:</a:t>
            </a:r>
            <a:br>
              <a:rPr b="1" lang="en-US" sz="1100">
                <a:latin typeface="Arial"/>
                <a:ea typeface="Arial"/>
                <a:cs typeface="Arial"/>
                <a:sym typeface="Arial"/>
              </a:rPr>
            </a:br>
            <a:r>
              <a:rPr lang="en-US" sz="1100">
                <a:latin typeface="Arial"/>
                <a:ea typeface="Arial"/>
                <a:cs typeface="Arial"/>
                <a:sym typeface="Arial"/>
              </a:rPr>
              <a:t> Establish a buddy or ambassador system where experienced students support new participants, fostering continuity and ownership.</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Curriculum Integration:</a:t>
            </a:r>
            <a:br>
              <a:rPr b="1" lang="en-US" sz="1100">
                <a:latin typeface="Arial"/>
                <a:ea typeface="Arial"/>
                <a:cs typeface="Arial"/>
                <a:sym typeface="Arial"/>
              </a:rPr>
            </a:br>
            <a:r>
              <a:rPr lang="en-US" sz="1100">
                <a:latin typeface="Arial"/>
                <a:ea typeface="Arial"/>
                <a:cs typeface="Arial"/>
                <a:sym typeface="Arial"/>
              </a:rPr>
              <a:t> Embed exchange themes into Mandarin, PSHE, Geograph, food tech and career lessons to reinforce cultural learning beyond the trip itself.</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Celebrate &amp; Showcase Progression:</a:t>
            </a:r>
            <a:br>
              <a:rPr b="1" lang="en-US" sz="1100">
                <a:latin typeface="Arial"/>
                <a:ea typeface="Arial"/>
                <a:cs typeface="Arial"/>
                <a:sym typeface="Arial"/>
              </a:rPr>
            </a:br>
            <a:r>
              <a:rPr lang="en-US" sz="1100">
                <a:latin typeface="Arial"/>
                <a:ea typeface="Arial"/>
                <a:cs typeface="Arial"/>
                <a:sym typeface="Arial"/>
              </a:rPr>
              <a:t> Host assemblies, exhibitions, or digital showcases that highlight student growth and contributions over time, reinforcing the value of long-term engagement.</a:t>
            </a:r>
            <a:endParaRPr/>
          </a:p>
        </p:txBody>
      </p:sp>
      <p:sp>
        <p:nvSpPr>
          <p:cNvPr id="515" name="Google Shape;515;g37e6a2385d4_1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77a8e9b916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377a8e9b916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rgbClr val="1B1C1D"/>
                </a:solidFill>
                <a:latin typeface="Arial"/>
                <a:ea typeface="Arial"/>
                <a:cs typeface="Arial"/>
                <a:sym typeface="Arial"/>
              </a:rPr>
              <a:t>Let's get practical. The real magic happens </a:t>
            </a:r>
            <a:r>
              <a:rPr i="1" lang="en-US" sz="1100">
                <a:solidFill>
                  <a:srgbClr val="1B1C1D"/>
                </a:solidFill>
                <a:latin typeface="Arial"/>
                <a:ea typeface="Arial"/>
                <a:cs typeface="Arial"/>
                <a:sym typeface="Arial"/>
              </a:rPr>
              <a:t>before</a:t>
            </a:r>
            <a:r>
              <a:rPr lang="en-US" sz="1100">
                <a:solidFill>
                  <a:srgbClr val="1B1C1D"/>
                </a:solidFill>
                <a:latin typeface="Arial"/>
                <a:ea typeface="Arial"/>
                <a:cs typeface="Arial"/>
                <a:sym typeface="Arial"/>
              </a:rPr>
              <a:t> the suitcase is packed. Pre-trip projects build anticipation, boost confidence, and ensure students arrive ready to engage.</a:t>
            </a:r>
            <a:endParaRPr sz="1100">
              <a:solidFill>
                <a:srgbClr val="1B1C1D"/>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rgbClr val="1B1C1D"/>
                </a:solidFill>
                <a:latin typeface="Arial"/>
                <a:ea typeface="Arial"/>
                <a:cs typeface="Arial"/>
                <a:sym typeface="Arial"/>
              </a:rPr>
              <a:t>Working in your same groups, let's design a brilliant </a:t>
            </a:r>
            <a:r>
              <a:rPr b="1" lang="en-US" sz="1100">
                <a:solidFill>
                  <a:srgbClr val="1B1C1D"/>
                </a:solidFill>
                <a:latin typeface="Arial"/>
                <a:ea typeface="Arial"/>
                <a:cs typeface="Arial"/>
                <a:sym typeface="Arial"/>
              </a:rPr>
              <a:t>Pre-Trip Project</a:t>
            </a:r>
            <a:r>
              <a:rPr lang="en-US" sz="1100">
                <a:solidFill>
                  <a:srgbClr val="1B1C1D"/>
                </a:solidFill>
                <a:latin typeface="Arial"/>
                <a:ea typeface="Arial"/>
                <a:cs typeface="Arial"/>
                <a:sym typeface="Arial"/>
              </a:rPr>
              <a:t>:</a:t>
            </a:r>
            <a:endParaRPr sz="1100">
              <a:solidFill>
                <a:srgbClr val="1B1C1D"/>
              </a:solidFill>
              <a:latin typeface="Arial"/>
              <a:ea typeface="Arial"/>
              <a:cs typeface="Arial"/>
              <a:sym typeface="Arial"/>
            </a:endParaRPr>
          </a:p>
          <a:p>
            <a:pPr indent="-298450" lvl="0" marL="495300" rtl="0" algn="l">
              <a:lnSpc>
                <a:spcPct val="115000"/>
              </a:lnSpc>
              <a:spcBef>
                <a:spcPts val="600"/>
              </a:spcBef>
              <a:spcAft>
                <a:spcPts val="0"/>
              </a:spcAft>
              <a:buClr>
                <a:srgbClr val="1B1C1D"/>
              </a:buClr>
              <a:buSzPts val="1100"/>
              <a:buChar char="●"/>
            </a:pPr>
            <a:r>
              <a:rPr b="1" lang="en-US" sz="1100">
                <a:solidFill>
                  <a:srgbClr val="1B1C1D"/>
                </a:solidFill>
                <a:latin typeface="Arial"/>
                <a:ea typeface="Arial"/>
                <a:cs typeface="Arial"/>
                <a:sym typeface="Arial"/>
              </a:rPr>
              <a:t>Cultural Theme:</a:t>
            </a:r>
            <a:r>
              <a:rPr lang="en-US" sz="1100">
                <a:solidFill>
                  <a:srgbClr val="1B1C1D"/>
                </a:solidFill>
                <a:latin typeface="Arial"/>
                <a:ea typeface="Arial"/>
                <a:cs typeface="Arial"/>
                <a:sym typeface="Arial"/>
              </a:rPr>
              <a:t> Pick one: Art, food, festivals, or family structure.</a:t>
            </a:r>
            <a:endParaRPr sz="1100">
              <a:solidFill>
                <a:srgbClr val="1B1C1D"/>
              </a:solidFill>
              <a:latin typeface="Arial"/>
              <a:ea typeface="Arial"/>
              <a:cs typeface="Arial"/>
              <a:sym typeface="Arial"/>
            </a:endParaRPr>
          </a:p>
          <a:p>
            <a:pPr indent="-298450" lvl="0" marL="495300" rtl="0" algn="l">
              <a:lnSpc>
                <a:spcPct val="115000"/>
              </a:lnSpc>
              <a:spcBef>
                <a:spcPts val="0"/>
              </a:spcBef>
              <a:spcAft>
                <a:spcPts val="0"/>
              </a:spcAft>
              <a:buClr>
                <a:srgbClr val="1B1C1D"/>
              </a:buClr>
              <a:buSzPts val="1100"/>
              <a:buChar char="●"/>
            </a:pPr>
            <a:r>
              <a:rPr b="1" lang="en-US" sz="1100">
                <a:solidFill>
                  <a:srgbClr val="1B1C1D"/>
                </a:solidFill>
                <a:latin typeface="Arial"/>
                <a:ea typeface="Arial"/>
                <a:cs typeface="Arial"/>
                <a:sym typeface="Arial"/>
              </a:rPr>
              <a:t>Digital Platform:</a:t>
            </a:r>
            <a:r>
              <a:rPr lang="en-US" sz="1100">
                <a:solidFill>
                  <a:srgbClr val="1B1C1D"/>
                </a:solidFill>
                <a:latin typeface="Arial"/>
                <a:ea typeface="Arial"/>
                <a:cs typeface="Arial"/>
                <a:sym typeface="Arial"/>
              </a:rPr>
              <a:t> How will they connect? (e.g., Padlet, Zoom exchanges).</a:t>
            </a:r>
            <a:endParaRPr sz="1100">
              <a:solidFill>
                <a:srgbClr val="1B1C1D"/>
              </a:solidFill>
              <a:latin typeface="Arial"/>
              <a:ea typeface="Arial"/>
              <a:cs typeface="Arial"/>
              <a:sym typeface="Arial"/>
            </a:endParaRPr>
          </a:p>
          <a:p>
            <a:pPr indent="-298450" lvl="0" marL="495300" rtl="0" algn="l">
              <a:lnSpc>
                <a:spcPct val="115000"/>
              </a:lnSpc>
              <a:spcBef>
                <a:spcPts val="0"/>
              </a:spcBef>
              <a:spcAft>
                <a:spcPts val="0"/>
              </a:spcAft>
              <a:buClr>
                <a:srgbClr val="1B1C1D"/>
              </a:buClr>
              <a:buSzPts val="1100"/>
              <a:buChar char="●"/>
            </a:pPr>
            <a:r>
              <a:rPr b="1" lang="en-US" sz="1100">
                <a:solidFill>
                  <a:srgbClr val="1B1C1D"/>
                </a:solidFill>
                <a:latin typeface="Arial"/>
                <a:ea typeface="Arial"/>
                <a:cs typeface="Arial"/>
                <a:sym typeface="Arial"/>
              </a:rPr>
              <a:t>Student Output:</a:t>
            </a:r>
            <a:r>
              <a:rPr lang="en-US" sz="1100">
                <a:solidFill>
                  <a:srgbClr val="1B1C1D"/>
                </a:solidFill>
                <a:latin typeface="Arial"/>
                <a:ea typeface="Arial"/>
                <a:cs typeface="Arial"/>
                <a:sym typeface="Arial"/>
              </a:rPr>
              <a:t> What do they create? (e.g., A bilingual presentation on British food like Fish and Chips, or a virtual guidebook to their hometown </a:t>
            </a:r>
            <a:endParaRPr/>
          </a:p>
        </p:txBody>
      </p:sp>
      <p:sp>
        <p:nvSpPr>
          <p:cNvPr id="523" name="Google Shape;523;g377a8e9b916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844a4f212c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844a4f212c_1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3844a4f212c_1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844a4f212c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844a4f212c_1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3844a4f212c_1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844a4f212c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844a4f212c_1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3844a4f212c_1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844a4f212c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844a4f212c_1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3844a4f212c_1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rgbClr val="1B1C1D"/>
                </a:solidFill>
                <a:latin typeface="Arial"/>
                <a:ea typeface="Arial"/>
                <a:cs typeface="Arial"/>
                <a:sym typeface="Arial"/>
              </a:rPr>
              <a:t>Wonderful ideas, everyone. You are all creating those lifelong connections already! To summarise our journey today, remember these three key takeaways:</a:t>
            </a:r>
            <a:endParaRPr sz="1100">
              <a:solidFill>
                <a:srgbClr val="1B1C1D"/>
              </a:solidFill>
              <a:latin typeface="Arial"/>
              <a:ea typeface="Arial"/>
              <a:cs typeface="Arial"/>
              <a:sym typeface="Arial"/>
            </a:endParaRPr>
          </a:p>
          <a:p>
            <a:pPr indent="-298450" lvl="0" marL="495300" rtl="0" algn="l">
              <a:lnSpc>
                <a:spcPct val="115000"/>
              </a:lnSpc>
              <a:spcBef>
                <a:spcPts val="600"/>
              </a:spcBef>
              <a:spcAft>
                <a:spcPts val="0"/>
              </a:spcAft>
              <a:buClr>
                <a:srgbClr val="1B1C1D"/>
              </a:buClr>
              <a:buSzPts val="1100"/>
              <a:buAutoNum type="arabicPeriod"/>
            </a:pPr>
            <a:r>
              <a:rPr b="1" lang="en-US" sz="1100">
                <a:solidFill>
                  <a:srgbClr val="1B1C1D"/>
                </a:solidFill>
                <a:latin typeface="Arial"/>
                <a:ea typeface="Arial"/>
                <a:cs typeface="Arial"/>
                <a:sym typeface="Arial"/>
              </a:rPr>
              <a:t>Strong Foundations:</a:t>
            </a:r>
            <a:r>
              <a:rPr lang="en-US" sz="1100">
                <a:solidFill>
                  <a:srgbClr val="1B1C1D"/>
                </a:solidFill>
                <a:latin typeface="Arial"/>
                <a:ea typeface="Arial"/>
                <a:cs typeface="Arial"/>
                <a:sym typeface="Arial"/>
              </a:rPr>
              <a:t> It must begin with clear communication and shared goals between school leaders. Get the headteachers talking!</a:t>
            </a:r>
            <a:endParaRPr sz="1100">
              <a:solidFill>
                <a:srgbClr val="1B1C1D"/>
              </a:solidFill>
              <a:latin typeface="Arial"/>
              <a:ea typeface="Arial"/>
              <a:cs typeface="Arial"/>
              <a:sym typeface="Arial"/>
            </a:endParaRPr>
          </a:p>
          <a:p>
            <a:pPr indent="-298450" lvl="0" marL="495300" rtl="0" algn="l">
              <a:lnSpc>
                <a:spcPct val="115000"/>
              </a:lnSpc>
              <a:spcBef>
                <a:spcPts val="0"/>
              </a:spcBef>
              <a:spcAft>
                <a:spcPts val="0"/>
              </a:spcAft>
              <a:buClr>
                <a:srgbClr val="1B1C1D"/>
              </a:buClr>
              <a:buSzPts val="1100"/>
              <a:buAutoNum type="arabicPeriod"/>
            </a:pPr>
            <a:r>
              <a:rPr b="1" lang="en-US" sz="1100">
                <a:solidFill>
                  <a:srgbClr val="1B1C1D"/>
                </a:solidFill>
                <a:latin typeface="Arial"/>
                <a:ea typeface="Arial"/>
                <a:cs typeface="Arial"/>
                <a:sym typeface="Arial"/>
              </a:rPr>
              <a:t>Thoughtful Planning:</a:t>
            </a:r>
            <a:r>
              <a:rPr lang="en-US" sz="1100">
                <a:solidFill>
                  <a:srgbClr val="1B1C1D"/>
                </a:solidFill>
                <a:latin typeface="Arial"/>
                <a:ea typeface="Arial"/>
                <a:cs typeface="Arial"/>
                <a:sym typeface="Arial"/>
              </a:rPr>
              <a:t> Your pre-trip and in-country activities must be structured and meaningful. And yes, absolutely ensure the logistics and safeguarding are ironed out.</a:t>
            </a:r>
            <a:endParaRPr sz="1100">
              <a:solidFill>
                <a:srgbClr val="1B1C1D"/>
              </a:solidFill>
              <a:latin typeface="Arial"/>
              <a:ea typeface="Arial"/>
              <a:cs typeface="Arial"/>
              <a:sym typeface="Arial"/>
            </a:endParaRPr>
          </a:p>
          <a:p>
            <a:pPr indent="-298450" lvl="0" marL="495300" rtl="0" algn="l">
              <a:lnSpc>
                <a:spcPct val="115000"/>
              </a:lnSpc>
              <a:spcBef>
                <a:spcPts val="0"/>
              </a:spcBef>
              <a:spcAft>
                <a:spcPts val="0"/>
              </a:spcAft>
              <a:buClr>
                <a:srgbClr val="1B1C1D"/>
              </a:buClr>
              <a:buSzPts val="1100"/>
              <a:buAutoNum type="arabicPeriod"/>
            </a:pPr>
            <a:r>
              <a:rPr b="1" lang="en-US" sz="1100">
                <a:solidFill>
                  <a:srgbClr val="1B1C1D"/>
                </a:solidFill>
                <a:latin typeface="Arial"/>
                <a:ea typeface="Arial"/>
                <a:cs typeface="Arial"/>
                <a:sym typeface="Arial"/>
              </a:rPr>
              <a:t>Transformative Impact:</a:t>
            </a:r>
            <a:r>
              <a:rPr lang="en-US" sz="1100">
                <a:solidFill>
                  <a:srgbClr val="1B1C1D"/>
                </a:solidFill>
                <a:latin typeface="Arial"/>
                <a:ea typeface="Arial"/>
                <a:cs typeface="Arial"/>
                <a:sym typeface="Arial"/>
              </a:rPr>
              <a:t> Remember, this isn’t just a trip—</a:t>
            </a:r>
            <a:r>
              <a:rPr b="1" lang="en-US" sz="1100">
                <a:solidFill>
                  <a:srgbClr val="1B1C1D"/>
                </a:solidFill>
                <a:latin typeface="Arial"/>
                <a:ea typeface="Arial"/>
                <a:cs typeface="Arial"/>
                <a:sym typeface="Arial"/>
              </a:rPr>
              <a:t>it’s a turning point</a:t>
            </a:r>
            <a:r>
              <a:rPr lang="en-US" sz="1100">
                <a:solidFill>
                  <a:srgbClr val="1B1C1D"/>
                </a:solidFill>
                <a:latin typeface="Arial"/>
                <a:ea typeface="Arial"/>
                <a:cs typeface="Arial"/>
                <a:sym typeface="Arial"/>
              </a:rPr>
              <a:t>. Thoughtful planning can ignite a student’s confidence, curiosity, and sense of belonging in the world. For some, that simple email exchange is the moment everything changes</a:t>
            </a:r>
            <a:endParaRPr/>
          </a:p>
        </p:txBody>
      </p:sp>
      <p:sp>
        <p:nvSpPr>
          <p:cNvPr id="634" name="Google Shape;63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7e6a2385d4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7e6a2385d4_1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37e6a2385d4_1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7dd06f954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 name="Google Shape;65;g37dd06f954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lang="en-US" sz="1100">
                <a:solidFill>
                  <a:srgbClr val="1B1C1D"/>
                </a:solidFill>
                <a:latin typeface="Arial"/>
                <a:ea typeface="Arial"/>
                <a:cs typeface="Arial"/>
                <a:sym typeface="Arial"/>
              </a:rPr>
              <a:t>To give us a real-world framework, we're going to look at a case study: </a:t>
            </a:r>
            <a:r>
              <a:rPr b="1" lang="en-US" sz="1100">
                <a:solidFill>
                  <a:srgbClr val="1B1C1D"/>
                </a:solidFill>
                <a:latin typeface="Arial"/>
                <a:ea typeface="Arial"/>
                <a:cs typeface="Arial"/>
                <a:sym typeface="Arial"/>
              </a:rPr>
              <a:t>Bohunt School Worthing</a:t>
            </a:r>
            <a:r>
              <a:rPr lang="en-US" sz="1100">
                <a:solidFill>
                  <a:srgbClr val="1B1C1D"/>
                </a:solidFill>
                <a:latin typeface="Arial"/>
                <a:ea typeface="Arial"/>
                <a:cs typeface="Arial"/>
                <a:sym typeface="Arial"/>
              </a:rPr>
              <a:t> in the UK. We’re a comprehensive school, part of the wider Bohunt Education Trust</a:t>
            </a:r>
            <a:endParaRPr/>
          </a:p>
        </p:txBody>
      </p:sp>
      <p:sp>
        <p:nvSpPr>
          <p:cNvPr id="66" name="Google Shape;66;g37dd06f954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7dd06f9540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 name="Google Shape;72;g37dd06f9540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lang="en-US" sz="1100">
                <a:solidFill>
                  <a:srgbClr val="1B1C1D"/>
                </a:solidFill>
                <a:latin typeface="Arial"/>
                <a:ea typeface="Arial"/>
                <a:cs typeface="Arial"/>
                <a:sym typeface="Arial"/>
              </a:rPr>
              <a:t>We started small, but we believe our story proves that even if you’re a busy secondary school, a dynamic, long-term international partnership is absolutely achievable.</a:t>
            </a:r>
            <a:endParaRPr/>
          </a:p>
        </p:txBody>
      </p:sp>
      <p:sp>
        <p:nvSpPr>
          <p:cNvPr id="73" name="Google Shape;73;g37dd06f9540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7dd06f954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 name="Google Shape;81;g37dd06f9540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37dd06f9540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7dd06f9540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7dd06f9540_0_1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37dd06f9540_0_1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7dd06f9540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7dd06f9540_0_2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37dd06f9540_0_2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7dd06f9540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7dd06f9540_0_2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37dd06f9540_0_2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7dd06f9540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7dd06f9540_0_3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37dd06f9540_0_3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11" name="Shape 11"/>
        <p:cNvGrpSpPr/>
        <p:nvPr/>
      </p:nvGrpSpPr>
      <p:grpSpPr>
        <a:xfrm>
          <a:off x="0" y="0"/>
          <a:ext cx="0" cy="0"/>
          <a:chOff x="0" y="0"/>
          <a:chExt cx="0" cy="0"/>
        </a:xfrm>
      </p:grpSpPr>
      <p:sp>
        <p:nvSpPr>
          <p:cNvPr id="12" name="Google Shape;12;p2"/>
          <p:cNvSpPr/>
          <p:nvPr/>
        </p:nvSpPr>
        <p:spPr>
          <a:xfrm>
            <a:off x="0" y="0"/>
            <a:ext cx="14630400" cy="8229600"/>
          </a:xfrm>
          <a:prstGeom prst="rect">
            <a:avLst/>
          </a:prstGeom>
          <a:solidFill>
            <a:srgbClr val="EC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0" y="0"/>
            <a:ext cx="14630400" cy="8229600"/>
          </a:xfrm>
          <a:prstGeom prst="rect">
            <a:avLst/>
          </a:prstGeom>
          <a:solidFill>
            <a:srgbClr val="F9D6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15" name="Shape 15"/>
        <p:cNvGrpSpPr/>
        <p:nvPr/>
      </p:nvGrpSpPr>
      <p:grpSpPr>
        <a:xfrm>
          <a:off x="0" y="0"/>
          <a:ext cx="0" cy="0"/>
          <a:chOff x="0" y="0"/>
          <a:chExt cx="0" cy="0"/>
        </a:xfrm>
      </p:grpSpPr>
      <p:sp>
        <p:nvSpPr>
          <p:cNvPr id="16" name="Google Shape;16;p3"/>
          <p:cNvSpPr/>
          <p:nvPr/>
        </p:nvSpPr>
        <p:spPr>
          <a:xfrm>
            <a:off x="0" y="0"/>
            <a:ext cx="14630400" cy="8229600"/>
          </a:xfrm>
          <a:prstGeom prst="rect">
            <a:avLst/>
          </a:prstGeom>
          <a:solidFill>
            <a:srgbClr val="EC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0" y="0"/>
            <a:ext cx="14630400" cy="8229600"/>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0" y="0"/>
            <a:ext cx="14630400" cy="8229600"/>
          </a:xfrm>
          <a:prstGeom prst="rect">
            <a:avLst/>
          </a:prstGeom>
          <a:solidFill>
            <a:srgbClr val="F9D6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20" name="Shape 20"/>
        <p:cNvGrpSpPr/>
        <p:nvPr/>
      </p:nvGrpSpPr>
      <p:grpSpPr>
        <a:xfrm>
          <a:off x="0" y="0"/>
          <a:ext cx="0" cy="0"/>
          <a:chOff x="0" y="0"/>
          <a:chExt cx="0" cy="0"/>
        </a:xfrm>
      </p:grpSpPr>
      <p:sp>
        <p:nvSpPr>
          <p:cNvPr id="21" name="Google Shape;21;p4"/>
          <p:cNvSpPr/>
          <p:nvPr/>
        </p:nvSpPr>
        <p:spPr>
          <a:xfrm>
            <a:off x="0" y="0"/>
            <a:ext cx="14630400" cy="8229600"/>
          </a:xfrm>
          <a:prstGeom prst="rect">
            <a:avLst/>
          </a:prstGeom>
          <a:solidFill>
            <a:srgbClr val="EC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0" y="0"/>
            <a:ext cx="14630400" cy="8229600"/>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0" y="0"/>
            <a:ext cx="14630400" cy="8229600"/>
          </a:xfrm>
          <a:prstGeom prst="rect">
            <a:avLst/>
          </a:prstGeom>
          <a:solidFill>
            <a:srgbClr val="F9D6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25" name="Shape 25"/>
        <p:cNvGrpSpPr/>
        <p:nvPr/>
      </p:nvGrpSpPr>
      <p:grpSpPr>
        <a:xfrm>
          <a:off x="0" y="0"/>
          <a:ext cx="0" cy="0"/>
          <a:chOff x="0" y="0"/>
          <a:chExt cx="0" cy="0"/>
        </a:xfrm>
      </p:grpSpPr>
      <p:sp>
        <p:nvSpPr>
          <p:cNvPr id="26" name="Google Shape;26;p5"/>
          <p:cNvSpPr/>
          <p:nvPr/>
        </p:nvSpPr>
        <p:spPr>
          <a:xfrm>
            <a:off x="0" y="0"/>
            <a:ext cx="14630400" cy="8229600"/>
          </a:xfrm>
          <a:prstGeom prst="rect">
            <a:avLst/>
          </a:prstGeom>
          <a:solidFill>
            <a:srgbClr val="EC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p:nvPr/>
        </p:nvSpPr>
        <p:spPr>
          <a:xfrm>
            <a:off x="0" y="0"/>
            <a:ext cx="14630400" cy="8229600"/>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p:nvPr/>
        </p:nvSpPr>
        <p:spPr>
          <a:xfrm>
            <a:off x="0" y="0"/>
            <a:ext cx="14630400" cy="8229600"/>
          </a:xfrm>
          <a:prstGeom prst="rect">
            <a:avLst/>
          </a:prstGeom>
          <a:solidFill>
            <a:srgbClr val="F9D6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30" name="Shape 30"/>
        <p:cNvGrpSpPr/>
        <p:nvPr/>
      </p:nvGrpSpPr>
      <p:grpSpPr>
        <a:xfrm>
          <a:off x="0" y="0"/>
          <a:ext cx="0" cy="0"/>
          <a:chOff x="0" y="0"/>
          <a:chExt cx="0" cy="0"/>
        </a:xfrm>
      </p:grpSpPr>
      <p:sp>
        <p:nvSpPr>
          <p:cNvPr id="31" name="Google Shape;31;p6"/>
          <p:cNvSpPr/>
          <p:nvPr/>
        </p:nvSpPr>
        <p:spPr>
          <a:xfrm>
            <a:off x="0" y="0"/>
            <a:ext cx="14630400" cy="8229600"/>
          </a:xfrm>
          <a:prstGeom prst="rect">
            <a:avLst/>
          </a:prstGeom>
          <a:solidFill>
            <a:srgbClr val="EC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p:nvPr/>
        </p:nvSpPr>
        <p:spPr>
          <a:xfrm>
            <a:off x="0" y="0"/>
            <a:ext cx="14630400" cy="8229600"/>
          </a:xfrm>
          <a:prstGeom prst="rect">
            <a:avLst/>
          </a:prstGeom>
          <a:solidFill>
            <a:srgbClr val="1B1B27">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33" name="Shape 33"/>
        <p:cNvGrpSpPr/>
        <p:nvPr/>
      </p:nvGrpSpPr>
      <p:grpSpPr>
        <a:xfrm>
          <a:off x="0" y="0"/>
          <a:ext cx="0" cy="0"/>
          <a:chOff x="0" y="0"/>
          <a:chExt cx="0" cy="0"/>
        </a:xfrm>
      </p:grpSpPr>
      <p:sp>
        <p:nvSpPr>
          <p:cNvPr id="34" name="Google Shape;34;p7"/>
          <p:cNvSpPr/>
          <p:nvPr/>
        </p:nvSpPr>
        <p:spPr>
          <a:xfrm>
            <a:off x="0" y="0"/>
            <a:ext cx="14630400" cy="8229600"/>
          </a:xfrm>
          <a:prstGeom prst="rect">
            <a:avLst/>
          </a:prstGeom>
          <a:solidFill>
            <a:srgbClr val="EC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7"/>
          <p:cNvSpPr/>
          <p:nvPr/>
        </p:nvSpPr>
        <p:spPr>
          <a:xfrm>
            <a:off x="0" y="0"/>
            <a:ext cx="14630400" cy="8229600"/>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p:nvPr/>
        </p:nvSpPr>
        <p:spPr>
          <a:xfrm>
            <a:off x="0" y="0"/>
            <a:ext cx="14630400" cy="8229600"/>
          </a:xfrm>
          <a:prstGeom prst="rect">
            <a:avLst/>
          </a:prstGeom>
          <a:solidFill>
            <a:srgbClr val="F9D6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7"/>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38" name="Shape 38"/>
        <p:cNvGrpSpPr/>
        <p:nvPr/>
      </p:nvGrpSpPr>
      <p:grpSpPr>
        <a:xfrm>
          <a:off x="0" y="0"/>
          <a:ext cx="0" cy="0"/>
          <a:chOff x="0" y="0"/>
          <a:chExt cx="0" cy="0"/>
        </a:xfrm>
      </p:grpSpPr>
      <p:sp>
        <p:nvSpPr>
          <p:cNvPr id="39" name="Google Shape;39;p8"/>
          <p:cNvSpPr/>
          <p:nvPr/>
        </p:nvSpPr>
        <p:spPr>
          <a:xfrm>
            <a:off x="0" y="0"/>
            <a:ext cx="14630400" cy="8229600"/>
          </a:xfrm>
          <a:prstGeom prst="rect">
            <a:avLst/>
          </a:prstGeom>
          <a:solidFill>
            <a:srgbClr val="EC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0" y="0"/>
            <a:ext cx="14630400" cy="8229600"/>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8"/>
          <p:cNvSpPr/>
          <p:nvPr/>
        </p:nvSpPr>
        <p:spPr>
          <a:xfrm>
            <a:off x="0" y="0"/>
            <a:ext cx="14630400" cy="8229600"/>
          </a:xfrm>
          <a:prstGeom prst="rect">
            <a:avLst/>
          </a:prstGeom>
          <a:solidFill>
            <a:srgbClr val="F9D6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8"/>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43" name="Shape 43"/>
        <p:cNvGrpSpPr/>
        <p:nvPr/>
      </p:nvGrpSpPr>
      <p:grpSpPr>
        <a:xfrm>
          <a:off x="0" y="0"/>
          <a:ext cx="0" cy="0"/>
          <a:chOff x="0" y="0"/>
          <a:chExt cx="0" cy="0"/>
        </a:xfrm>
      </p:grpSpPr>
      <p:sp>
        <p:nvSpPr>
          <p:cNvPr id="44" name="Google Shape;44;p9"/>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
        <p:nvSpPr>
          <p:cNvPr id="10" name="Google Shape;10;p1"/>
          <p:cNvSpPr/>
          <p:nvPr/>
        </p:nvSpPr>
        <p:spPr>
          <a:xfrm>
            <a:off x="0" y="0"/>
            <a:ext cx="14630400" cy="8229600"/>
          </a:xfrm>
          <a:prstGeom prst="rect">
            <a:avLst/>
          </a:prstGeom>
          <a:solidFill>
            <a:srgbClr val="F7E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hyperlink" Target="http://www.youtube.com/watch?v=lTCBy2KpCDg" TargetMode="External"/><Relationship Id="rId6"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hyperlink" Target="https://www.turing-scheme.org.uk/" TargetMode="External"/><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hyperlink" Target="http://www.youtube.com/watch?v=sbS2Hatx6fo" TargetMode="External"/><Relationship Id="rId5"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4.png"/><Relationship Id="rId11" Type="http://schemas.openxmlformats.org/officeDocument/2006/relationships/image" Target="../media/image42.png"/><Relationship Id="rId10" Type="http://schemas.openxmlformats.org/officeDocument/2006/relationships/image" Target="../media/image38.png"/><Relationship Id="rId9"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4.gif"/><Relationship Id="rId5" Type="http://schemas.openxmlformats.org/officeDocument/2006/relationships/image" Target="../media/image71.jpg"/><Relationship Id="rId6" Type="http://schemas.openxmlformats.org/officeDocument/2006/relationships/image" Target="../media/image50.jpg"/><Relationship Id="rId7" Type="http://schemas.openxmlformats.org/officeDocument/2006/relationships/image" Target="../media/image68.jpg"/><Relationship Id="rId8" Type="http://schemas.openxmlformats.org/officeDocument/2006/relationships/image" Target="../media/image48.jpg"/></Relationships>
</file>

<file path=ppt/slides/_rels/slide27.xml.rels><?xml version="1.0" encoding="UTF-8" standalone="yes"?><Relationships xmlns="http://schemas.openxmlformats.org/package/2006/relationships"><Relationship Id="rId20" Type="http://schemas.openxmlformats.org/officeDocument/2006/relationships/image" Target="../media/image69.png"/><Relationship Id="rId22" Type="http://schemas.openxmlformats.org/officeDocument/2006/relationships/image" Target="../media/image55.png"/><Relationship Id="rId21" Type="http://schemas.openxmlformats.org/officeDocument/2006/relationships/image" Target="../media/image74.jpg"/><Relationship Id="rId24" Type="http://schemas.openxmlformats.org/officeDocument/2006/relationships/image" Target="../media/image59.png"/><Relationship Id="rId23" Type="http://schemas.openxmlformats.org/officeDocument/2006/relationships/image" Target="../media/image77.jp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75.jpg"/><Relationship Id="rId26" Type="http://schemas.openxmlformats.org/officeDocument/2006/relationships/image" Target="../media/image76.jpg"/><Relationship Id="rId25" Type="http://schemas.openxmlformats.org/officeDocument/2006/relationships/image" Target="../media/image58.png"/><Relationship Id="rId27" Type="http://schemas.openxmlformats.org/officeDocument/2006/relationships/image" Target="../media/image67.png"/><Relationship Id="rId5" Type="http://schemas.openxmlformats.org/officeDocument/2006/relationships/image" Target="../media/image40.png"/><Relationship Id="rId6" Type="http://schemas.openxmlformats.org/officeDocument/2006/relationships/image" Target="../media/image44.gif"/><Relationship Id="rId7" Type="http://schemas.openxmlformats.org/officeDocument/2006/relationships/image" Target="../media/image46.png"/><Relationship Id="rId8" Type="http://schemas.openxmlformats.org/officeDocument/2006/relationships/image" Target="../media/image54.png"/><Relationship Id="rId11" Type="http://schemas.openxmlformats.org/officeDocument/2006/relationships/image" Target="../media/image47.png"/><Relationship Id="rId10" Type="http://schemas.openxmlformats.org/officeDocument/2006/relationships/image" Target="../media/image56.png"/><Relationship Id="rId13" Type="http://schemas.openxmlformats.org/officeDocument/2006/relationships/image" Target="../media/image73.jpg"/><Relationship Id="rId12" Type="http://schemas.openxmlformats.org/officeDocument/2006/relationships/image" Target="../media/image53.png"/><Relationship Id="rId15" Type="http://schemas.openxmlformats.org/officeDocument/2006/relationships/image" Target="../media/image51.jpg"/><Relationship Id="rId14" Type="http://schemas.openxmlformats.org/officeDocument/2006/relationships/image" Target="../media/image57.jpg"/><Relationship Id="rId17" Type="http://schemas.openxmlformats.org/officeDocument/2006/relationships/image" Target="../media/image52.png"/><Relationship Id="rId16" Type="http://schemas.openxmlformats.org/officeDocument/2006/relationships/image" Target="../media/image64.jpg"/><Relationship Id="rId19" Type="http://schemas.openxmlformats.org/officeDocument/2006/relationships/image" Target="../media/image78.jpg"/><Relationship Id="rId18" Type="http://schemas.openxmlformats.org/officeDocument/2006/relationships/image" Target="../media/image6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63.jpg"/><Relationship Id="rId4" Type="http://schemas.openxmlformats.org/officeDocument/2006/relationships/hyperlink" Target="mailto:snai@bohuntworthing.com" TargetMode="External"/><Relationship Id="rId5" Type="http://schemas.openxmlformats.org/officeDocument/2006/relationships/image" Target="../media/image66.png"/><Relationship Id="rId6"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pic>
        <p:nvPicPr>
          <p:cNvPr id="50" name="Google Shape;50;p10" title="qr_code.png"/>
          <p:cNvPicPr preferRelativeResize="0"/>
          <p:nvPr/>
        </p:nvPicPr>
        <p:blipFill>
          <a:blip r:embed="rId3">
            <a:alphaModFix/>
          </a:blip>
          <a:stretch>
            <a:fillRect/>
          </a:stretch>
        </p:blipFill>
        <p:spPr>
          <a:xfrm>
            <a:off x="9347525" y="2556650"/>
            <a:ext cx="4989600" cy="4989600"/>
          </a:xfrm>
          <a:prstGeom prst="roundRect">
            <a:avLst>
              <a:gd fmla="val 8949" name="adj"/>
            </a:avLst>
          </a:prstGeom>
          <a:noFill/>
          <a:ln>
            <a:noFill/>
          </a:ln>
        </p:spPr>
      </p:pic>
      <p:sp>
        <p:nvSpPr>
          <p:cNvPr id="51" name="Google Shape;51;p10"/>
          <p:cNvSpPr txBox="1"/>
          <p:nvPr/>
        </p:nvSpPr>
        <p:spPr>
          <a:xfrm>
            <a:off x="460500" y="609050"/>
            <a:ext cx="12522600" cy="15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50">
                <a:solidFill>
                  <a:schemeClr val="dk1"/>
                </a:solidFill>
              </a:rPr>
              <a:t>Schools Without Borders</a:t>
            </a:r>
            <a:endParaRPr b="1" sz="2850">
              <a:solidFill>
                <a:schemeClr val="dk1"/>
              </a:solidFill>
            </a:endParaRPr>
          </a:p>
          <a:p>
            <a:pPr indent="0" lvl="0" marL="0" rtl="0" algn="l">
              <a:spcBef>
                <a:spcPts val="0"/>
              </a:spcBef>
              <a:spcAft>
                <a:spcPts val="0"/>
              </a:spcAft>
              <a:buNone/>
            </a:pPr>
            <a:r>
              <a:t/>
            </a:r>
            <a:endParaRPr b="1" sz="2850">
              <a:solidFill>
                <a:schemeClr val="dk1"/>
              </a:solidFill>
            </a:endParaRPr>
          </a:p>
          <a:p>
            <a:pPr indent="0" lvl="0" marL="0" rtl="0" algn="l">
              <a:spcBef>
                <a:spcPts val="0"/>
              </a:spcBef>
              <a:spcAft>
                <a:spcPts val="0"/>
              </a:spcAft>
              <a:buNone/>
            </a:pPr>
            <a:r>
              <a:rPr i="1" lang="en-US" sz="2850">
                <a:solidFill>
                  <a:schemeClr val="dk1"/>
                </a:solidFill>
              </a:rPr>
              <a:t>“One map, many journeys — from first contact to future partnerships.”</a:t>
            </a:r>
            <a:endParaRPr sz="2500"/>
          </a:p>
        </p:txBody>
      </p:sp>
      <p:sp>
        <p:nvSpPr>
          <p:cNvPr id="52" name="Google Shape;52;p10"/>
          <p:cNvSpPr txBox="1"/>
          <p:nvPr/>
        </p:nvSpPr>
        <p:spPr>
          <a:xfrm>
            <a:off x="148550" y="2556650"/>
            <a:ext cx="9462600" cy="528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900"/>
              </a:spcBef>
              <a:spcAft>
                <a:spcPts val="0"/>
              </a:spcAft>
              <a:buNone/>
            </a:pPr>
            <a:r>
              <a:rPr b="1" lang="en-US" sz="2250">
                <a:solidFill>
                  <a:schemeClr val="dk1"/>
                </a:solidFill>
              </a:rPr>
              <a:t> </a:t>
            </a:r>
            <a:r>
              <a:rPr b="1" lang="en-US" sz="2250">
                <a:solidFill>
                  <a:schemeClr val="dk1"/>
                </a:solidFill>
              </a:rPr>
              <a:t>1️⃣ Scan the QR code to open the map on Padlet.</a:t>
            </a:r>
            <a:br>
              <a:rPr b="1" lang="en-US" sz="2250">
                <a:solidFill>
                  <a:schemeClr val="dk1"/>
                </a:solidFill>
              </a:rPr>
            </a:br>
            <a:r>
              <a:rPr b="1" lang="en-US" sz="2250">
                <a:solidFill>
                  <a:schemeClr val="dk1"/>
                </a:solidFill>
              </a:rPr>
              <a:t> 2️⃣ Drop a pin on your school’s location.</a:t>
            </a:r>
            <a:br>
              <a:rPr b="1" lang="en-US" sz="2250">
                <a:solidFill>
                  <a:schemeClr val="dk1"/>
                </a:solidFill>
              </a:rPr>
            </a:br>
            <a:r>
              <a:rPr b="1" lang="en-US" sz="2250">
                <a:solidFill>
                  <a:schemeClr val="dk1"/>
                </a:solidFill>
              </a:rPr>
              <a:t> 3️⃣ In your pin note, please add:</a:t>
            </a:r>
            <a:endParaRPr b="1" sz="2250">
              <a:solidFill>
                <a:schemeClr val="dk1"/>
              </a:solidFill>
            </a:endParaRPr>
          </a:p>
          <a:p>
            <a:pPr indent="-371475" lvl="0" marL="457200" rtl="0" algn="l">
              <a:lnSpc>
                <a:spcPct val="115000"/>
              </a:lnSpc>
              <a:spcBef>
                <a:spcPts val="2900"/>
              </a:spcBef>
              <a:spcAft>
                <a:spcPts val="0"/>
              </a:spcAft>
              <a:buClr>
                <a:schemeClr val="dk1"/>
              </a:buClr>
              <a:buSzPts val="2250"/>
              <a:buChar char="●"/>
            </a:pPr>
            <a:r>
              <a:rPr b="1" lang="en-US" sz="2250">
                <a:solidFill>
                  <a:schemeClr val="dk1"/>
                </a:solidFill>
              </a:rPr>
              <a:t>Your School Name</a:t>
            </a:r>
            <a:br>
              <a:rPr b="1" lang="en-US" sz="2250">
                <a:solidFill>
                  <a:schemeClr val="dk1"/>
                </a:solidFill>
              </a:rPr>
            </a:br>
            <a:endParaRPr b="1" sz="2250">
              <a:solidFill>
                <a:schemeClr val="dk1"/>
              </a:solidFill>
            </a:endParaRPr>
          </a:p>
          <a:p>
            <a:pPr indent="-371475" lvl="0" marL="457200" rtl="0" algn="l">
              <a:lnSpc>
                <a:spcPct val="115000"/>
              </a:lnSpc>
              <a:spcBef>
                <a:spcPts val="0"/>
              </a:spcBef>
              <a:spcAft>
                <a:spcPts val="0"/>
              </a:spcAft>
              <a:buClr>
                <a:schemeClr val="dk1"/>
              </a:buClr>
              <a:buSzPts val="2250"/>
              <a:buChar char="●"/>
            </a:pPr>
            <a:r>
              <a:rPr b="1" lang="en-US" sz="2250">
                <a:solidFill>
                  <a:schemeClr val="dk1"/>
                </a:solidFill>
              </a:rPr>
              <a:t>If you already have a partner school → name &amp; location of that partner.</a:t>
            </a:r>
            <a:br>
              <a:rPr b="1" lang="en-US" sz="2250">
                <a:solidFill>
                  <a:schemeClr val="dk1"/>
                </a:solidFill>
              </a:rPr>
            </a:br>
            <a:endParaRPr b="1" sz="2250">
              <a:solidFill>
                <a:schemeClr val="dk1"/>
              </a:solidFill>
            </a:endParaRPr>
          </a:p>
          <a:p>
            <a:pPr indent="-371475" lvl="0" marL="457200" rtl="0" algn="l">
              <a:lnSpc>
                <a:spcPct val="115000"/>
              </a:lnSpc>
              <a:spcBef>
                <a:spcPts val="0"/>
              </a:spcBef>
              <a:spcAft>
                <a:spcPts val="0"/>
              </a:spcAft>
              <a:buClr>
                <a:schemeClr val="dk1"/>
              </a:buClr>
              <a:buSzPts val="2250"/>
              <a:buChar char="●"/>
            </a:pPr>
            <a:r>
              <a:rPr b="1" lang="en-US" sz="2250">
                <a:solidFill>
                  <a:schemeClr val="dk1"/>
                </a:solidFill>
              </a:rPr>
              <a:t>If you are looking for a partner school → write </a:t>
            </a:r>
            <a:r>
              <a:rPr b="1" i="1" lang="en-US" sz="2250">
                <a:solidFill>
                  <a:schemeClr val="dk1"/>
                </a:solidFill>
              </a:rPr>
              <a:t>“Seeking partner”</a:t>
            </a:r>
            <a:r>
              <a:rPr b="1" lang="en-US" sz="2250">
                <a:solidFill>
                  <a:schemeClr val="dk1"/>
                </a:solidFill>
              </a:rPr>
              <a:t>.</a:t>
            </a:r>
            <a:br>
              <a:rPr b="1" lang="en-US" sz="2250">
                <a:solidFill>
                  <a:schemeClr val="dk1"/>
                </a:solidFill>
              </a:rPr>
            </a:br>
            <a:endParaRPr b="1" sz="2250">
              <a:solidFill>
                <a:schemeClr val="dk1"/>
              </a:solidFill>
            </a:endParaRPr>
          </a:p>
          <a:p>
            <a:pPr indent="-371475" lvl="0" marL="457200" rtl="0" algn="l">
              <a:lnSpc>
                <a:spcPct val="115000"/>
              </a:lnSpc>
              <a:spcBef>
                <a:spcPts val="0"/>
              </a:spcBef>
              <a:spcAft>
                <a:spcPts val="0"/>
              </a:spcAft>
              <a:buClr>
                <a:schemeClr val="dk1"/>
              </a:buClr>
              <a:buSzPts val="2250"/>
              <a:buChar char="●"/>
            </a:pPr>
            <a:r>
              <a:rPr b="1" lang="en-US" sz="2250">
                <a:solidFill>
                  <a:schemeClr val="dk1"/>
                </a:solidFill>
              </a:rPr>
              <a:t>One word: </a:t>
            </a:r>
            <a:r>
              <a:rPr b="1" i="1" lang="en-US" sz="2250">
                <a:solidFill>
                  <a:schemeClr val="dk1"/>
                </a:solidFill>
              </a:rPr>
              <a:t>What does “partnership” mean to you?</a:t>
            </a:r>
            <a:endParaRPr b="1" i="1" sz="225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pSp>
        <p:nvGrpSpPr>
          <p:cNvPr id="249" name="Google Shape;249;p19"/>
          <p:cNvGrpSpPr/>
          <p:nvPr/>
        </p:nvGrpSpPr>
        <p:grpSpPr>
          <a:xfrm flipH="1">
            <a:off x="2332921" y="3"/>
            <a:ext cx="3591180" cy="8229600"/>
            <a:chOff x="5370050" y="3"/>
            <a:chExt cx="2244488" cy="5143500"/>
          </a:xfrm>
        </p:grpSpPr>
        <p:sp>
          <p:nvSpPr>
            <p:cNvPr id="250" name="Google Shape;250;p19"/>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51" name="Google Shape;251;p19"/>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52" name="Google Shape;252;p19"/>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53" name="Google Shape;253;p19"/>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54" name="Google Shape;254;p19"/>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55" name="Google Shape;255;p19"/>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256" name="Google Shape;256;p19"/>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257" name="Google Shape;257;p19"/>
          <p:cNvGrpSpPr/>
          <p:nvPr/>
        </p:nvGrpSpPr>
        <p:grpSpPr>
          <a:xfrm rot="-5400000">
            <a:off x="-1544042" y="4084152"/>
            <a:ext cx="6051960" cy="60960"/>
            <a:chOff x="3238695" y="2863312"/>
            <a:chExt cx="5043300" cy="50800"/>
          </a:xfrm>
        </p:grpSpPr>
        <p:cxnSp>
          <p:nvCxnSpPr>
            <p:cNvPr id="258" name="Google Shape;258;p19"/>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259" name="Google Shape;259;p19"/>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sp>
        <p:nvSpPr>
          <p:cNvPr id="260" name="Google Shape;260;p19"/>
          <p:cNvSpPr txBox="1"/>
          <p:nvPr/>
        </p:nvSpPr>
        <p:spPr>
          <a:xfrm>
            <a:off x="8387350" y="4256550"/>
            <a:ext cx="59235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In Spring 2024, 22 Year 8 students from Bohunt School Worthing visited their sister school in Hefei, China. The trip offered cultural immersion and real-world Mandarin practice, strengthening ties between the schools.</a:t>
            </a:r>
            <a:endParaRPr sz="2200">
              <a:solidFill>
                <a:schemeClr val="dk1"/>
              </a:solidFill>
            </a:endParaRPr>
          </a:p>
        </p:txBody>
      </p:sp>
      <p:pic>
        <p:nvPicPr>
          <p:cNvPr id="261" name="Google Shape;261;p19"/>
          <p:cNvPicPr preferRelativeResize="0"/>
          <p:nvPr/>
        </p:nvPicPr>
        <p:blipFill rotWithShape="1">
          <a:blip r:embed="rId3">
            <a:alphaModFix/>
          </a:blip>
          <a:srcRect b="10640" l="0" r="0" t="19075"/>
          <a:stretch/>
        </p:blipFill>
        <p:spPr>
          <a:xfrm>
            <a:off x="4662172" y="5008730"/>
            <a:ext cx="3576600" cy="2513700"/>
          </a:xfrm>
          <a:prstGeom prst="roundRect">
            <a:avLst>
              <a:gd fmla="val 11753" name="adj"/>
            </a:avLst>
          </a:prstGeom>
          <a:noFill/>
          <a:ln cap="flat" cmpd="sng" w="9525">
            <a:solidFill>
              <a:schemeClr val="dk2"/>
            </a:solidFill>
            <a:prstDash val="solid"/>
            <a:round/>
            <a:headEnd len="sm" w="sm" type="none"/>
            <a:tailEnd len="sm" w="sm" type="none"/>
          </a:ln>
        </p:spPr>
      </p:pic>
      <p:grpSp>
        <p:nvGrpSpPr>
          <p:cNvPr id="262" name="Google Shape;262;p19"/>
          <p:cNvGrpSpPr/>
          <p:nvPr/>
        </p:nvGrpSpPr>
        <p:grpSpPr>
          <a:xfrm flipH="1" rot="-5400000">
            <a:off x="4148797" y="348836"/>
            <a:ext cx="366720" cy="600120"/>
            <a:chOff x="2560463" y="4217700"/>
            <a:chExt cx="229200" cy="375075"/>
          </a:xfrm>
        </p:grpSpPr>
        <p:sp>
          <p:nvSpPr>
            <p:cNvPr id="263" name="Google Shape;263;p19"/>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64" name="Google Shape;264;p19"/>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265" name="Google Shape;265;p19"/>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266" name="Google Shape;266;p19"/>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267" name="Google Shape;267;p19"/>
          <p:cNvSpPr/>
          <p:nvPr/>
        </p:nvSpPr>
        <p:spPr>
          <a:xfrm flipH="1">
            <a:off x="8387400" y="1035599"/>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2017 - Mandarin Excellence Program</a:t>
            </a:r>
            <a:endParaRPr sz="2200">
              <a:latin typeface="Georgia"/>
              <a:ea typeface="Georgia"/>
              <a:cs typeface="Georgia"/>
              <a:sym typeface="Georgia"/>
            </a:endParaRPr>
          </a:p>
        </p:txBody>
      </p:sp>
      <p:grpSp>
        <p:nvGrpSpPr>
          <p:cNvPr id="268" name="Google Shape;268;p19"/>
          <p:cNvGrpSpPr/>
          <p:nvPr/>
        </p:nvGrpSpPr>
        <p:grpSpPr>
          <a:xfrm flipH="1" rot="-5400000">
            <a:off x="5243003" y="952474"/>
            <a:ext cx="366720" cy="600120"/>
            <a:chOff x="2560463" y="4217700"/>
            <a:chExt cx="229200" cy="375075"/>
          </a:xfrm>
        </p:grpSpPr>
        <p:sp>
          <p:nvSpPr>
            <p:cNvPr id="269" name="Google Shape;269;p19"/>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70" name="Google Shape;270;p19"/>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71" name="Google Shape;271;p19"/>
          <p:cNvCxnSpPr/>
          <p:nvPr/>
        </p:nvCxnSpPr>
        <p:spPr>
          <a:xfrm rot="10800000">
            <a:off x="5583703" y="1252553"/>
            <a:ext cx="2803800" cy="0"/>
          </a:xfrm>
          <a:prstGeom prst="straightConnector1">
            <a:avLst/>
          </a:prstGeom>
          <a:noFill/>
          <a:ln cap="flat" cmpd="sng" w="11425">
            <a:solidFill>
              <a:srgbClr val="02BBD6"/>
            </a:solidFill>
            <a:prstDash val="solid"/>
            <a:round/>
            <a:headEnd len="sm" w="sm" type="none"/>
            <a:tailEnd len="sm" w="sm" type="none"/>
          </a:ln>
        </p:spPr>
      </p:cxnSp>
      <p:sp>
        <p:nvSpPr>
          <p:cNvPr id="272" name="Google Shape;272;p19"/>
          <p:cNvSpPr/>
          <p:nvPr/>
        </p:nvSpPr>
        <p:spPr>
          <a:xfrm flipH="1">
            <a:off x="8387359" y="1709685"/>
            <a:ext cx="5923500" cy="433800"/>
          </a:xfrm>
          <a:prstGeom prst="roundRect">
            <a:avLst>
              <a:gd fmla="val 50000" name="adj"/>
            </a:avLst>
          </a:prstGeom>
          <a:solidFill>
            <a:srgbClr val="F76927"/>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00">
                <a:solidFill>
                  <a:schemeClr val="lt1"/>
                </a:solidFill>
                <a:latin typeface="Georgia"/>
                <a:ea typeface="Georgia"/>
                <a:cs typeface="Georgia"/>
                <a:sym typeface="Georgia"/>
              </a:rPr>
              <a:t>2018/2019 - GCSE China Trip </a:t>
            </a:r>
            <a:endParaRPr b="1" sz="2200">
              <a:solidFill>
                <a:srgbClr val="FFFFFF"/>
              </a:solidFill>
              <a:latin typeface="Georgia"/>
              <a:ea typeface="Georgia"/>
              <a:cs typeface="Georgia"/>
              <a:sym typeface="Georgia"/>
            </a:endParaRPr>
          </a:p>
        </p:txBody>
      </p:sp>
      <p:grpSp>
        <p:nvGrpSpPr>
          <p:cNvPr id="273" name="Google Shape;273;p19"/>
          <p:cNvGrpSpPr/>
          <p:nvPr/>
        </p:nvGrpSpPr>
        <p:grpSpPr>
          <a:xfrm flipH="1" rot="-5400000">
            <a:off x="5243004" y="1607888"/>
            <a:ext cx="366720" cy="600120"/>
            <a:chOff x="2560463" y="4217700"/>
            <a:chExt cx="229200" cy="375075"/>
          </a:xfrm>
        </p:grpSpPr>
        <p:sp>
          <p:nvSpPr>
            <p:cNvPr id="274" name="Google Shape;274;p19"/>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75" name="Google Shape;275;p19"/>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76" name="Google Shape;276;p19"/>
          <p:cNvCxnSpPr>
            <a:stCxn id="272" idx="3"/>
          </p:cNvCxnSpPr>
          <p:nvPr/>
        </p:nvCxnSpPr>
        <p:spPr>
          <a:xfrm rot="10800000">
            <a:off x="5535859" y="1916985"/>
            <a:ext cx="2851500" cy="9600"/>
          </a:xfrm>
          <a:prstGeom prst="straightConnector1">
            <a:avLst/>
          </a:prstGeom>
          <a:noFill/>
          <a:ln cap="flat" cmpd="sng" w="11425">
            <a:solidFill>
              <a:srgbClr val="F76927"/>
            </a:solidFill>
            <a:prstDash val="solid"/>
            <a:round/>
            <a:headEnd len="sm" w="sm" type="none"/>
            <a:tailEnd len="sm" w="sm" type="none"/>
          </a:ln>
        </p:spPr>
      </p:cxnSp>
      <p:sp>
        <p:nvSpPr>
          <p:cNvPr id="277" name="Google Shape;277;p19"/>
          <p:cNvSpPr/>
          <p:nvPr/>
        </p:nvSpPr>
        <p:spPr>
          <a:xfrm flipH="1">
            <a:off x="8387375" y="2346413"/>
            <a:ext cx="5923500" cy="433800"/>
          </a:xfrm>
          <a:prstGeom prst="roundRect">
            <a:avLst>
              <a:gd fmla="val 50000" name="adj"/>
            </a:avLst>
          </a:pr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Virtual School Partnerships</a:t>
            </a:r>
            <a:endParaRPr sz="2200">
              <a:latin typeface="Georgia"/>
              <a:ea typeface="Georgia"/>
              <a:cs typeface="Georgia"/>
              <a:sym typeface="Georgia"/>
            </a:endParaRPr>
          </a:p>
        </p:txBody>
      </p:sp>
      <p:grpSp>
        <p:nvGrpSpPr>
          <p:cNvPr id="278" name="Google Shape;278;p19"/>
          <p:cNvGrpSpPr/>
          <p:nvPr/>
        </p:nvGrpSpPr>
        <p:grpSpPr>
          <a:xfrm flipH="1" rot="-5400000">
            <a:off x="3734883" y="2263277"/>
            <a:ext cx="366720" cy="600120"/>
            <a:chOff x="2560463" y="4217700"/>
            <a:chExt cx="229200" cy="375075"/>
          </a:xfrm>
        </p:grpSpPr>
        <p:sp>
          <p:nvSpPr>
            <p:cNvPr id="279" name="Google Shape;279;p19"/>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80" name="Google Shape;280;p19"/>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81" name="Google Shape;281;p19"/>
          <p:cNvCxnSpPr/>
          <p:nvPr/>
        </p:nvCxnSpPr>
        <p:spPr>
          <a:xfrm flipH="1">
            <a:off x="4032078" y="2563344"/>
            <a:ext cx="4355400" cy="18900"/>
          </a:xfrm>
          <a:prstGeom prst="straightConnector1">
            <a:avLst/>
          </a:prstGeom>
          <a:noFill/>
          <a:ln cap="flat" cmpd="sng" w="11425">
            <a:solidFill>
              <a:srgbClr val="78B832"/>
            </a:solidFill>
            <a:prstDash val="solid"/>
            <a:round/>
            <a:headEnd len="sm" w="sm" type="none"/>
            <a:tailEnd len="sm" w="sm" type="none"/>
          </a:ln>
        </p:spPr>
      </p:cxnSp>
      <p:sp>
        <p:nvSpPr>
          <p:cNvPr id="282" name="Google Shape;282;p19"/>
          <p:cNvSpPr/>
          <p:nvPr/>
        </p:nvSpPr>
        <p:spPr>
          <a:xfrm flipH="1">
            <a:off x="8387359" y="2983147"/>
            <a:ext cx="5923500" cy="433800"/>
          </a:xfrm>
          <a:prstGeom prst="roundRect">
            <a:avLst>
              <a:gd fmla="val 50000" name="adj"/>
            </a:avLst>
          </a:pr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School Partnership</a:t>
            </a:r>
            <a:endParaRPr sz="2200">
              <a:latin typeface="Georgia"/>
              <a:ea typeface="Georgia"/>
              <a:cs typeface="Georgia"/>
              <a:sym typeface="Georgia"/>
            </a:endParaRPr>
          </a:p>
        </p:txBody>
      </p:sp>
      <p:grpSp>
        <p:nvGrpSpPr>
          <p:cNvPr id="283" name="Google Shape;283;p19"/>
          <p:cNvGrpSpPr/>
          <p:nvPr/>
        </p:nvGrpSpPr>
        <p:grpSpPr>
          <a:xfrm flipH="1" rot="-5400000">
            <a:off x="3945158" y="2900033"/>
            <a:ext cx="366720" cy="600120"/>
            <a:chOff x="2560463" y="4217700"/>
            <a:chExt cx="229200" cy="375075"/>
          </a:xfrm>
        </p:grpSpPr>
        <p:sp>
          <p:nvSpPr>
            <p:cNvPr id="284" name="Google Shape;284;p19"/>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85" name="Google Shape;285;p19"/>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86" name="Google Shape;286;p19"/>
          <p:cNvCxnSpPr/>
          <p:nvPr/>
        </p:nvCxnSpPr>
        <p:spPr>
          <a:xfrm flipH="1">
            <a:off x="4296678" y="3200101"/>
            <a:ext cx="4090800" cy="5700"/>
          </a:xfrm>
          <a:prstGeom prst="straightConnector1">
            <a:avLst/>
          </a:prstGeom>
          <a:noFill/>
          <a:ln cap="flat" cmpd="sng" w="11425">
            <a:solidFill>
              <a:srgbClr val="EC3E35"/>
            </a:solidFill>
            <a:prstDash val="solid"/>
            <a:round/>
            <a:headEnd len="sm" w="sm" type="none"/>
            <a:tailEnd len="sm" w="sm" type="none"/>
          </a:ln>
        </p:spPr>
      </p:cxnSp>
      <p:sp>
        <p:nvSpPr>
          <p:cNvPr id="287" name="Google Shape;287;p19"/>
          <p:cNvSpPr/>
          <p:nvPr/>
        </p:nvSpPr>
        <p:spPr>
          <a:xfrm flipH="1">
            <a:off x="8387359" y="3619841"/>
            <a:ext cx="5923500" cy="433800"/>
          </a:xfrm>
          <a:prstGeom prst="roundRect">
            <a:avLst>
              <a:gd fmla="val 50000" name="adj"/>
            </a:avLst>
          </a:prstGeom>
          <a:solidFill>
            <a:srgbClr val="5151AB"/>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2024 - Annual China exchange trip</a:t>
            </a:r>
            <a:endParaRPr sz="2200">
              <a:latin typeface="Georgia"/>
              <a:ea typeface="Georgia"/>
              <a:cs typeface="Georgia"/>
              <a:sym typeface="Georgia"/>
            </a:endParaRPr>
          </a:p>
        </p:txBody>
      </p:sp>
      <p:grpSp>
        <p:nvGrpSpPr>
          <p:cNvPr id="288" name="Google Shape;288;p19"/>
          <p:cNvGrpSpPr/>
          <p:nvPr/>
        </p:nvGrpSpPr>
        <p:grpSpPr>
          <a:xfrm flipH="1" rot="-5400000">
            <a:off x="5045583" y="3537740"/>
            <a:ext cx="366720" cy="600120"/>
            <a:chOff x="2560463" y="4217700"/>
            <a:chExt cx="229200" cy="375075"/>
          </a:xfrm>
        </p:grpSpPr>
        <p:sp>
          <p:nvSpPr>
            <p:cNvPr id="289" name="Google Shape;289;p19"/>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5151AB"/>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90" name="Google Shape;290;p19"/>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91" name="Google Shape;291;p19"/>
          <p:cNvCxnSpPr/>
          <p:nvPr/>
        </p:nvCxnSpPr>
        <p:spPr>
          <a:xfrm flipH="1">
            <a:off x="5403678" y="3836795"/>
            <a:ext cx="2983800" cy="46800"/>
          </a:xfrm>
          <a:prstGeom prst="straightConnector1">
            <a:avLst/>
          </a:prstGeom>
          <a:noFill/>
          <a:ln cap="flat" cmpd="sng" w="11425">
            <a:solidFill>
              <a:srgbClr val="5151AB"/>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p20"/>
          <p:cNvGrpSpPr/>
          <p:nvPr/>
        </p:nvGrpSpPr>
        <p:grpSpPr>
          <a:xfrm flipH="1">
            <a:off x="2332921" y="3"/>
            <a:ext cx="3591180" cy="8229600"/>
            <a:chOff x="5370050" y="3"/>
            <a:chExt cx="2244488" cy="5143500"/>
          </a:xfrm>
        </p:grpSpPr>
        <p:sp>
          <p:nvSpPr>
            <p:cNvPr id="298" name="Google Shape;298;p20"/>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99" name="Google Shape;299;p20"/>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00" name="Google Shape;300;p20"/>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01" name="Google Shape;301;p20"/>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02" name="Google Shape;302;p20"/>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03" name="Google Shape;303;p20"/>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grpSp>
        <p:nvGrpSpPr>
          <p:cNvPr id="304" name="Google Shape;304;p20"/>
          <p:cNvGrpSpPr/>
          <p:nvPr/>
        </p:nvGrpSpPr>
        <p:grpSpPr>
          <a:xfrm flipH="1" rot="-5400000">
            <a:off x="4148797" y="348836"/>
            <a:ext cx="366720" cy="600120"/>
            <a:chOff x="2560463" y="4217700"/>
            <a:chExt cx="229200" cy="375075"/>
          </a:xfrm>
        </p:grpSpPr>
        <p:sp>
          <p:nvSpPr>
            <p:cNvPr id="305" name="Google Shape;305;p20"/>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06" name="Google Shape;306;p20"/>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307" name="Google Shape;307;p20"/>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308" name="Google Shape;308;p20"/>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309" name="Google Shape;309;p20"/>
          <p:cNvSpPr/>
          <p:nvPr/>
        </p:nvSpPr>
        <p:spPr>
          <a:xfrm flipH="1">
            <a:off x="8387400" y="1035599"/>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2017 - Mandarin Excellence Program</a:t>
            </a:r>
            <a:endParaRPr sz="2200">
              <a:latin typeface="Georgia"/>
              <a:ea typeface="Georgia"/>
              <a:cs typeface="Georgia"/>
              <a:sym typeface="Georgia"/>
            </a:endParaRPr>
          </a:p>
        </p:txBody>
      </p:sp>
      <p:grpSp>
        <p:nvGrpSpPr>
          <p:cNvPr id="310" name="Google Shape;310;p20"/>
          <p:cNvGrpSpPr/>
          <p:nvPr/>
        </p:nvGrpSpPr>
        <p:grpSpPr>
          <a:xfrm flipH="1" rot="-5400000">
            <a:off x="5243003" y="952474"/>
            <a:ext cx="366720" cy="600120"/>
            <a:chOff x="2560463" y="4217700"/>
            <a:chExt cx="229200" cy="375075"/>
          </a:xfrm>
        </p:grpSpPr>
        <p:sp>
          <p:nvSpPr>
            <p:cNvPr id="311" name="Google Shape;311;p20"/>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12" name="Google Shape;312;p20"/>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13" name="Google Shape;313;p20"/>
          <p:cNvCxnSpPr/>
          <p:nvPr/>
        </p:nvCxnSpPr>
        <p:spPr>
          <a:xfrm rot="10800000">
            <a:off x="5583703" y="1252553"/>
            <a:ext cx="2803800" cy="0"/>
          </a:xfrm>
          <a:prstGeom prst="straightConnector1">
            <a:avLst/>
          </a:prstGeom>
          <a:noFill/>
          <a:ln cap="flat" cmpd="sng" w="11425">
            <a:solidFill>
              <a:srgbClr val="02BBD6"/>
            </a:solidFill>
            <a:prstDash val="solid"/>
            <a:round/>
            <a:headEnd len="sm" w="sm" type="none"/>
            <a:tailEnd len="sm" w="sm" type="none"/>
          </a:ln>
        </p:spPr>
      </p:cxnSp>
      <p:sp>
        <p:nvSpPr>
          <p:cNvPr id="314" name="Google Shape;314;p20"/>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315" name="Google Shape;315;p20"/>
          <p:cNvGrpSpPr/>
          <p:nvPr/>
        </p:nvGrpSpPr>
        <p:grpSpPr>
          <a:xfrm rot="-5400000">
            <a:off x="-1544042" y="4084152"/>
            <a:ext cx="6051960" cy="60960"/>
            <a:chOff x="3238695" y="2863312"/>
            <a:chExt cx="5043300" cy="50800"/>
          </a:xfrm>
        </p:grpSpPr>
        <p:cxnSp>
          <p:nvCxnSpPr>
            <p:cNvPr id="316" name="Google Shape;316;p20"/>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317" name="Google Shape;317;p20"/>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sp>
        <p:nvSpPr>
          <p:cNvPr id="318" name="Google Shape;318;p20"/>
          <p:cNvSpPr/>
          <p:nvPr/>
        </p:nvSpPr>
        <p:spPr>
          <a:xfrm flipH="1">
            <a:off x="8387359" y="1709685"/>
            <a:ext cx="5923500" cy="433800"/>
          </a:xfrm>
          <a:prstGeom prst="roundRect">
            <a:avLst>
              <a:gd fmla="val 50000" name="adj"/>
            </a:avLst>
          </a:prstGeom>
          <a:solidFill>
            <a:srgbClr val="F76927"/>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00">
                <a:solidFill>
                  <a:schemeClr val="lt1"/>
                </a:solidFill>
                <a:latin typeface="Georgia"/>
                <a:ea typeface="Georgia"/>
                <a:cs typeface="Georgia"/>
                <a:sym typeface="Georgia"/>
              </a:rPr>
              <a:t>2018/2019 - GCSE China Trip </a:t>
            </a:r>
            <a:endParaRPr b="1" sz="2200">
              <a:solidFill>
                <a:srgbClr val="FFFFFF"/>
              </a:solidFill>
              <a:latin typeface="Georgia"/>
              <a:ea typeface="Georgia"/>
              <a:cs typeface="Georgia"/>
              <a:sym typeface="Georgia"/>
            </a:endParaRPr>
          </a:p>
        </p:txBody>
      </p:sp>
      <p:grpSp>
        <p:nvGrpSpPr>
          <p:cNvPr id="319" name="Google Shape;319;p20"/>
          <p:cNvGrpSpPr/>
          <p:nvPr/>
        </p:nvGrpSpPr>
        <p:grpSpPr>
          <a:xfrm flipH="1" rot="-5400000">
            <a:off x="5243004" y="1607888"/>
            <a:ext cx="366720" cy="600120"/>
            <a:chOff x="2560463" y="4217700"/>
            <a:chExt cx="229200" cy="375075"/>
          </a:xfrm>
        </p:grpSpPr>
        <p:sp>
          <p:nvSpPr>
            <p:cNvPr id="320" name="Google Shape;320;p20"/>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21" name="Google Shape;321;p20"/>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22" name="Google Shape;322;p20"/>
          <p:cNvCxnSpPr>
            <a:stCxn id="318" idx="3"/>
          </p:cNvCxnSpPr>
          <p:nvPr/>
        </p:nvCxnSpPr>
        <p:spPr>
          <a:xfrm rot="10800000">
            <a:off x="5535859" y="1916985"/>
            <a:ext cx="2851500" cy="9600"/>
          </a:xfrm>
          <a:prstGeom prst="straightConnector1">
            <a:avLst/>
          </a:prstGeom>
          <a:noFill/>
          <a:ln cap="flat" cmpd="sng" w="11425">
            <a:solidFill>
              <a:srgbClr val="F76927"/>
            </a:solidFill>
            <a:prstDash val="solid"/>
            <a:round/>
            <a:headEnd len="sm" w="sm" type="none"/>
            <a:tailEnd len="sm" w="sm" type="none"/>
          </a:ln>
        </p:spPr>
      </p:cxnSp>
      <p:sp>
        <p:nvSpPr>
          <p:cNvPr id="323" name="Google Shape;323;p20"/>
          <p:cNvSpPr txBox="1"/>
          <p:nvPr/>
        </p:nvSpPr>
        <p:spPr>
          <a:xfrm>
            <a:off x="8387500" y="4893250"/>
            <a:ext cx="59235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Over Easter 2025, 22 Bohunt School Worthing students visited our partner school in China, strengthening ties through shared lessons and cultural exchange. The trip marked the beginning of a lasting international relationship.</a:t>
            </a:r>
            <a:endParaRPr sz="2200">
              <a:solidFill>
                <a:schemeClr val="dk1"/>
              </a:solidFill>
            </a:endParaRPr>
          </a:p>
        </p:txBody>
      </p:sp>
      <p:sp>
        <p:nvSpPr>
          <p:cNvPr id="324" name="Google Shape;324;p20"/>
          <p:cNvSpPr/>
          <p:nvPr/>
        </p:nvSpPr>
        <p:spPr>
          <a:xfrm flipH="1">
            <a:off x="8387375" y="2346413"/>
            <a:ext cx="5923500" cy="433800"/>
          </a:xfrm>
          <a:prstGeom prst="roundRect">
            <a:avLst>
              <a:gd fmla="val 50000" name="adj"/>
            </a:avLst>
          </a:pr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Virtual School Partnerships</a:t>
            </a:r>
            <a:endParaRPr sz="2200">
              <a:latin typeface="Georgia"/>
              <a:ea typeface="Georgia"/>
              <a:cs typeface="Georgia"/>
              <a:sym typeface="Georgia"/>
            </a:endParaRPr>
          </a:p>
        </p:txBody>
      </p:sp>
      <p:grpSp>
        <p:nvGrpSpPr>
          <p:cNvPr id="325" name="Google Shape;325;p20"/>
          <p:cNvGrpSpPr/>
          <p:nvPr/>
        </p:nvGrpSpPr>
        <p:grpSpPr>
          <a:xfrm flipH="1" rot="-5400000">
            <a:off x="3734883" y="2263277"/>
            <a:ext cx="366720" cy="600120"/>
            <a:chOff x="2560463" y="4217700"/>
            <a:chExt cx="229200" cy="375075"/>
          </a:xfrm>
        </p:grpSpPr>
        <p:sp>
          <p:nvSpPr>
            <p:cNvPr id="326" name="Google Shape;326;p20"/>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27" name="Google Shape;327;p20"/>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28" name="Google Shape;328;p20"/>
          <p:cNvCxnSpPr/>
          <p:nvPr/>
        </p:nvCxnSpPr>
        <p:spPr>
          <a:xfrm flipH="1">
            <a:off x="4032078" y="2563344"/>
            <a:ext cx="4355400" cy="18900"/>
          </a:xfrm>
          <a:prstGeom prst="straightConnector1">
            <a:avLst/>
          </a:prstGeom>
          <a:noFill/>
          <a:ln cap="flat" cmpd="sng" w="11425">
            <a:solidFill>
              <a:srgbClr val="78B832"/>
            </a:solidFill>
            <a:prstDash val="solid"/>
            <a:round/>
            <a:headEnd len="sm" w="sm" type="none"/>
            <a:tailEnd len="sm" w="sm" type="none"/>
          </a:ln>
        </p:spPr>
      </p:cxnSp>
      <p:sp>
        <p:nvSpPr>
          <p:cNvPr id="329" name="Google Shape;329;p20"/>
          <p:cNvSpPr/>
          <p:nvPr/>
        </p:nvSpPr>
        <p:spPr>
          <a:xfrm flipH="1">
            <a:off x="8387359" y="2983147"/>
            <a:ext cx="5923500" cy="433800"/>
          </a:xfrm>
          <a:prstGeom prst="roundRect">
            <a:avLst>
              <a:gd fmla="val 50000" name="adj"/>
            </a:avLst>
          </a:pr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School Partnership</a:t>
            </a:r>
            <a:endParaRPr sz="2200">
              <a:latin typeface="Georgia"/>
              <a:ea typeface="Georgia"/>
              <a:cs typeface="Georgia"/>
              <a:sym typeface="Georgia"/>
            </a:endParaRPr>
          </a:p>
        </p:txBody>
      </p:sp>
      <p:grpSp>
        <p:nvGrpSpPr>
          <p:cNvPr id="330" name="Google Shape;330;p20"/>
          <p:cNvGrpSpPr/>
          <p:nvPr/>
        </p:nvGrpSpPr>
        <p:grpSpPr>
          <a:xfrm flipH="1" rot="-5400000">
            <a:off x="3945158" y="2900033"/>
            <a:ext cx="366720" cy="600120"/>
            <a:chOff x="2560463" y="4217700"/>
            <a:chExt cx="229200" cy="375075"/>
          </a:xfrm>
        </p:grpSpPr>
        <p:sp>
          <p:nvSpPr>
            <p:cNvPr id="331" name="Google Shape;331;p20"/>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32" name="Google Shape;332;p20"/>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33" name="Google Shape;333;p20"/>
          <p:cNvCxnSpPr/>
          <p:nvPr/>
        </p:nvCxnSpPr>
        <p:spPr>
          <a:xfrm flipH="1">
            <a:off x="4296678" y="3200101"/>
            <a:ext cx="4090800" cy="5700"/>
          </a:xfrm>
          <a:prstGeom prst="straightConnector1">
            <a:avLst/>
          </a:prstGeom>
          <a:noFill/>
          <a:ln cap="flat" cmpd="sng" w="11425">
            <a:solidFill>
              <a:srgbClr val="EC3E35"/>
            </a:solidFill>
            <a:prstDash val="solid"/>
            <a:round/>
            <a:headEnd len="sm" w="sm" type="none"/>
            <a:tailEnd len="sm" w="sm" type="none"/>
          </a:ln>
        </p:spPr>
      </p:cxnSp>
      <p:sp>
        <p:nvSpPr>
          <p:cNvPr id="334" name="Google Shape;334;p20"/>
          <p:cNvSpPr/>
          <p:nvPr/>
        </p:nvSpPr>
        <p:spPr>
          <a:xfrm flipH="1">
            <a:off x="8387359" y="3619841"/>
            <a:ext cx="5923500" cy="433800"/>
          </a:xfrm>
          <a:prstGeom prst="roundRect">
            <a:avLst>
              <a:gd fmla="val 50000" name="adj"/>
            </a:avLst>
          </a:prstGeom>
          <a:solidFill>
            <a:srgbClr val="5151AB"/>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2024 - Annual China exchange trip</a:t>
            </a:r>
            <a:endParaRPr sz="2200">
              <a:latin typeface="Georgia"/>
              <a:ea typeface="Georgia"/>
              <a:cs typeface="Georgia"/>
              <a:sym typeface="Georgia"/>
            </a:endParaRPr>
          </a:p>
        </p:txBody>
      </p:sp>
      <p:grpSp>
        <p:nvGrpSpPr>
          <p:cNvPr id="335" name="Google Shape;335;p20"/>
          <p:cNvGrpSpPr/>
          <p:nvPr/>
        </p:nvGrpSpPr>
        <p:grpSpPr>
          <a:xfrm flipH="1" rot="-5400000">
            <a:off x="5045583" y="3537740"/>
            <a:ext cx="366720" cy="600120"/>
            <a:chOff x="2560463" y="4217700"/>
            <a:chExt cx="229200" cy="375075"/>
          </a:xfrm>
        </p:grpSpPr>
        <p:sp>
          <p:nvSpPr>
            <p:cNvPr id="336" name="Google Shape;336;p20"/>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5151AB"/>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37" name="Google Shape;337;p20"/>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38" name="Google Shape;338;p20"/>
          <p:cNvCxnSpPr/>
          <p:nvPr/>
        </p:nvCxnSpPr>
        <p:spPr>
          <a:xfrm flipH="1">
            <a:off x="5403678" y="3836795"/>
            <a:ext cx="2983800" cy="46800"/>
          </a:xfrm>
          <a:prstGeom prst="straightConnector1">
            <a:avLst/>
          </a:prstGeom>
          <a:noFill/>
          <a:ln cap="flat" cmpd="sng" w="11425">
            <a:solidFill>
              <a:srgbClr val="5151AB"/>
            </a:solidFill>
            <a:prstDash val="solid"/>
            <a:round/>
            <a:headEnd len="sm" w="sm" type="none"/>
            <a:tailEnd len="sm" w="sm" type="none"/>
          </a:ln>
        </p:spPr>
      </p:cxnSp>
      <p:grpSp>
        <p:nvGrpSpPr>
          <p:cNvPr id="339" name="Google Shape;339;p20"/>
          <p:cNvGrpSpPr/>
          <p:nvPr/>
        </p:nvGrpSpPr>
        <p:grpSpPr>
          <a:xfrm flipH="1" rot="-5400000">
            <a:off x="4766530" y="4197899"/>
            <a:ext cx="366720" cy="600120"/>
            <a:chOff x="2560463" y="4217700"/>
            <a:chExt cx="229200" cy="375075"/>
          </a:xfrm>
        </p:grpSpPr>
        <p:sp>
          <p:nvSpPr>
            <p:cNvPr id="340" name="Google Shape;340;p20"/>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41" name="Google Shape;341;p20"/>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342" name="Google Shape;342;p20"/>
          <p:cNvSpPr/>
          <p:nvPr/>
        </p:nvSpPr>
        <p:spPr>
          <a:xfrm flipH="1">
            <a:off x="8387353" y="4256538"/>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2025 - Annual China exchange trip</a:t>
            </a:r>
            <a:endParaRPr b="1" sz="1439">
              <a:solidFill>
                <a:srgbClr val="FFFFFF"/>
              </a:solidFill>
              <a:latin typeface="Georgia"/>
              <a:ea typeface="Georgia"/>
              <a:cs typeface="Georgia"/>
              <a:sym typeface="Georgia"/>
            </a:endParaRPr>
          </a:p>
        </p:txBody>
      </p:sp>
      <p:cxnSp>
        <p:nvCxnSpPr>
          <p:cNvPr id="343" name="Google Shape;343;p20"/>
          <p:cNvCxnSpPr/>
          <p:nvPr/>
        </p:nvCxnSpPr>
        <p:spPr>
          <a:xfrm flipH="1">
            <a:off x="5172374" y="4473492"/>
            <a:ext cx="3215100" cy="37800"/>
          </a:xfrm>
          <a:prstGeom prst="straightConnector1">
            <a:avLst/>
          </a:prstGeom>
          <a:noFill/>
          <a:ln cap="flat" cmpd="sng" w="11425">
            <a:solidFill>
              <a:srgbClr val="FAC016"/>
            </a:solidFill>
            <a:prstDash val="solid"/>
            <a:round/>
            <a:headEnd len="sm" w="sm" type="none"/>
            <a:tailEnd len="sm" w="sm" type="none"/>
          </a:ln>
        </p:spPr>
      </p:cxnSp>
      <p:pic>
        <p:nvPicPr>
          <p:cNvPr id="344" name="Google Shape;344;p20"/>
          <p:cNvPicPr preferRelativeResize="0"/>
          <p:nvPr/>
        </p:nvPicPr>
        <p:blipFill>
          <a:blip r:embed="rId3">
            <a:alphaModFix/>
          </a:blip>
          <a:stretch>
            <a:fillRect/>
          </a:stretch>
        </p:blipFill>
        <p:spPr>
          <a:xfrm>
            <a:off x="5583700" y="4810625"/>
            <a:ext cx="2596200" cy="3336300"/>
          </a:xfrm>
          <a:prstGeom prst="roundRect">
            <a:avLst>
              <a:gd fmla="val 8982"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grpSp>
        <p:nvGrpSpPr>
          <p:cNvPr id="350" name="Google Shape;350;p21"/>
          <p:cNvGrpSpPr/>
          <p:nvPr/>
        </p:nvGrpSpPr>
        <p:grpSpPr>
          <a:xfrm flipH="1">
            <a:off x="2332921" y="3"/>
            <a:ext cx="3591180" cy="8229600"/>
            <a:chOff x="5370050" y="3"/>
            <a:chExt cx="2244488" cy="5143500"/>
          </a:xfrm>
        </p:grpSpPr>
        <p:sp>
          <p:nvSpPr>
            <p:cNvPr id="351" name="Google Shape;351;p21"/>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52" name="Google Shape;352;p21"/>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53" name="Google Shape;353;p21"/>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54" name="Google Shape;354;p21"/>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55" name="Google Shape;355;p21"/>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56" name="Google Shape;356;p21"/>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grpSp>
        <p:nvGrpSpPr>
          <p:cNvPr id="357" name="Google Shape;357;p21"/>
          <p:cNvGrpSpPr/>
          <p:nvPr/>
        </p:nvGrpSpPr>
        <p:grpSpPr>
          <a:xfrm flipH="1" rot="-5400000">
            <a:off x="4148797" y="348836"/>
            <a:ext cx="366720" cy="600120"/>
            <a:chOff x="2560463" y="4217700"/>
            <a:chExt cx="229200" cy="375075"/>
          </a:xfrm>
        </p:grpSpPr>
        <p:sp>
          <p:nvSpPr>
            <p:cNvPr id="358" name="Google Shape;358;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59" name="Google Shape;359;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360" name="Google Shape;360;p21"/>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361" name="Google Shape;361;p21"/>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362" name="Google Shape;362;p21"/>
          <p:cNvSpPr/>
          <p:nvPr/>
        </p:nvSpPr>
        <p:spPr>
          <a:xfrm flipH="1">
            <a:off x="8387400" y="1035599"/>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2017 - Mandarin Excellence Program</a:t>
            </a:r>
            <a:endParaRPr sz="2200">
              <a:latin typeface="Georgia"/>
              <a:ea typeface="Georgia"/>
              <a:cs typeface="Georgia"/>
              <a:sym typeface="Georgia"/>
            </a:endParaRPr>
          </a:p>
        </p:txBody>
      </p:sp>
      <p:grpSp>
        <p:nvGrpSpPr>
          <p:cNvPr id="363" name="Google Shape;363;p21"/>
          <p:cNvGrpSpPr/>
          <p:nvPr/>
        </p:nvGrpSpPr>
        <p:grpSpPr>
          <a:xfrm flipH="1" rot="-5400000">
            <a:off x="5243003" y="952474"/>
            <a:ext cx="366720" cy="600120"/>
            <a:chOff x="2560463" y="4217700"/>
            <a:chExt cx="229200" cy="375075"/>
          </a:xfrm>
        </p:grpSpPr>
        <p:sp>
          <p:nvSpPr>
            <p:cNvPr id="364" name="Google Shape;364;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65" name="Google Shape;365;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66" name="Google Shape;366;p21"/>
          <p:cNvCxnSpPr/>
          <p:nvPr/>
        </p:nvCxnSpPr>
        <p:spPr>
          <a:xfrm rot="10800000">
            <a:off x="5583703" y="1252553"/>
            <a:ext cx="2803800" cy="0"/>
          </a:xfrm>
          <a:prstGeom prst="straightConnector1">
            <a:avLst/>
          </a:prstGeom>
          <a:noFill/>
          <a:ln cap="flat" cmpd="sng" w="11425">
            <a:solidFill>
              <a:srgbClr val="02BBD6"/>
            </a:solidFill>
            <a:prstDash val="solid"/>
            <a:round/>
            <a:headEnd len="sm" w="sm" type="none"/>
            <a:tailEnd len="sm" w="sm" type="none"/>
          </a:ln>
        </p:spPr>
      </p:cxnSp>
      <p:sp>
        <p:nvSpPr>
          <p:cNvPr id="367" name="Google Shape;367;p21"/>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368" name="Google Shape;368;p21"/>
          <p:cNvGrpSpPr/>
          <p:nvPr/>
        </p:nvGrpSpPr>
        <p:grpSpPr>
          <a:xfrm rot="-5400000">
            <a:off x="-1544042" y="4084152"/>
            <a:ext cx="6051960" cy="60960"/>
            <a:chOff x="3238695" y="2863312"/>
            <a:chExt cx="5043300" cy="50800"/>
          </a:xfrm>
        </p:grpSpPr>
        <p:cxnSp>
          <p:nvCxnSpPr>
            <p:cNvPr id="369" name="Google Shape;369;p21"/>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370" name="Google Shape;370;p21"/>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sp>
        <p:nvSpPr>
          <p:cNvPr id="371" name="Google Shape;371;p21"/>
          <p:cNvSpPr/>
          <p:nvPr/>
        </p:nvSpPr>
        <p:spPr>
          <a:xfrm flipH="1">
            <a:off x="8387359" y="1709685"/>
            <a:ext cx="5923500" cy="433800"/>
          </a:xfrm>
          <a:prstGeom prst="roundRect">
            <a:avLst>
              <a:gd fmla="val 50000" name="adj"/>
            </a:avLst>
          </a:prstGeom>
          <a:solidFill>
            <a:srgbClr val="F76927"/>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00">
                <a:solidFill>
                  <a:schemeClr val="lt1"/>
                </a:solidFill>
                <a:latin typeface="Georgia"/>
                <a:ea typeface="Georgia"/>
                <a:cs typeface="Georgia"/>
                <a:sym typeface="Georgia"/>
              </a:rPr>
              <a:t>2018/2019 - GCSE China Trip </a:t>
            </a:r>
            <a:endParaRPr b="1" sz="2200">
              <a:solidFill>
                <a:srgbClr val="FFFFFF"/>
              </a:solidFill>
              <a:latin typeface="Georgia"/>
              <a:ea typeface="Georgia"/>
              <a:cs typeface="Georgia"/>
              <a:sym typeface="Georgia"/>
            </a:endParaRPr>
          </a:p>
        </p:txBody>
      </p:sp>
      <p:grpSp>
        <p:nvGrpSpPr>
          <p:cNvPr id="372" name="Google Shape;372;p21"/>
          <p:cNvGrpSpPr/>
          <p:nvPr/>
        </p:nvGrpSpPr>
        <p:grpSpPr>
          <a:xfrm flipH="1" rot="-5400000">
            <a:off x="5243004" y="1607888"/>
            <a:ext cx="366720" cy="600120"/>
            <a:chOff x="2560463" y="4217700"/>
            <a:chExt cx="229200" cy="375075"/>
          </a:xfrm>
        </p:grpSpPr>
        <p:sp>
          <p:nvSpPr>
            <p:cNvPr id="373" name="Google Shape;373;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74" name="Google Shape;374;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75" name="Google Shape;375;p21"/>
          <p:cNvCxnSpPr>
            <a:stCxn id="371" idx="3"/>
          </p:cNvCxnSpPr>
          <p:nvPr/>
        </p:nvCxnSpPr>
        <p:spPr>
          <a:xfrm rot="10800000">
            <a:off x="5535859" y="1916985"/>
            <a:ext cx="2851500" cy="9600"/>
          </a:xfrm>
          <a:prstGeom prst="straightConnector1">
            <a:avLst/>
          </a:prstGeom>
          <a:noFill/>
          <a:ln cap="flat" cmpd="sng" w="11425">
            <a:solidFill>
              <a:srgbClr val="F76927"/>
            </a:solidFill>
            <a:prstDash val="solid"/>
            <a:round/>
            <a:headEnd len="sm" w="sm" type="none"/>
            <a:tailEnd len="sm" w="sm" type="none"/>
          </a:ln>
        </p:spPr>
      </p:cxnSp>
      <p:sp>
        <p:nvSpPr>
          <p:cNvPr id="376" name="Google Shape;376;p21"/>
          <p:cNvSpPr txBox="1"/>
          <p:nvPr/>
        </p:nvSpPr>
        <p:spPr>
          <a:xfrm>
            <a:off x="8433575" y="5414275"/>
            <a:ext cx="58773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In 2025, Bohunt School Worthing proudly hosted our partner school from China, welcoming their students for a four-day visit. The Chinese students joined lessons and built lasting friendships with our pupils, deepening our international partnership.</a:t>
            </a:r>
            <a:endParaRPr sz="2200">
              <a:solidFill>
                <a:schemeClr val="dk1"/>
              </a:solidFill>
            </a:endParaRPr>
          </a:p>
          <a:p>
            <a:pPr indent="0" lvl="0" marL="0" rtl="0" algn="l">
              <a:spcBef>
                <a:spcPts val="0"/>
              </a:spcBef>
              <a:spcAft>
                <a:spcPts val="0"/>
              </a:spcAft>
              <a:buNone/>
            </a:pPr>
            <a:r>
              <a:t/>
            </a:r>
            <a:endParaRPr sz="2200">
              <a:solidFill>
                <a:schemeClr val="dk1"/>
              </a:solidFill>
            </a:endParaRPr>
          </a:p>
        </p:txBody>
      </p:sp>
      <p:sp>
        <p:nvSpPr>
          <p:cNvPr id="377" name="Google Shape;377;p21"/>
          <p:cNvSpPr/>
          <p:nvPr/>
        </p:nvSpPr>
        <p:spPr>
          <a:xfrm flipH="1">
            <a:off x="8387375" y="2346413"/>
            <a:ext cx="5923500" cy="433800"/>
          </a:xfrm>
          <a:prstGeom prst="roundRect">
            <a:avLst>
              <a:gd fmla="val 50000" name="adj"/>
            </a:avLst>
          </a:pr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Virtual School Partnerships</a:t>
            </a:r>
            <a:endParaRPr sz="2200">
              <a:latin typeface="Georgia"/>
              <a:ea typeface="Georgia"/>
              <a:cs typeface="Georgia"/>
              <a:sym typeface="Georgia"/>
            </a:endParaRPr>
          </a:p>
        </p:txBody>
      </p:sp>
      <p:grpSp>
        <p:nvGrpSpPr>
          <p:cNvPr id="378" name="Google Shape;378;p21"/>
          <p:cNvGrpSpPr/>
          <p:nvPr/>
        </p:nvGrpSpPr>
        <p:grpSpPr>
          <a:xfrm flipH="1" rot="-5400000">
            <a:off x="3734883" y="2263277"/>
            <a:ext cx="366720" cy="600120"/>
            <a:chOff x="2560463" y="4217700"/>
            <a:chExt cx="229200" cy="375075"/>
          </a:xfrm>
        </p:grpSpPr>
        <p:sp>
          <p:nvSpPr>
            <p:cNvPr id="379" name="Google Shape;379;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80" name="Google Shape;380;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81" name="Google Shape;381;p21"/>
          <p:cNvCxnSpPr/>
          <p:nvPr/>
        </p:nvCxnSpPr>
        <p:spPr>
          <a:xfrm flipH="1">
            <a:off x="4032078" y="2563344"/>
            <a:ext cx="4355400" cy="18900"/>
          </a:xfrm>
          <a:prstGeom prst="straightConnector1">
            <a:avLst/>
          </a:prstGeom>
          <a:noFill/>
          <a:ln cap="flat" cmpd="sng" w="11425">
            <a:solidFill>
              <a:srgbClr val="78B832"/>
            </a:solidFill>
            <a:prstDash val="solid"/>
            <a:round/>
            <a:headEnd len="sm" w="sm" type="none"/>
            <a:tailEnd len="sm" w="sm" type="none"/>
          </a:ln>
        </p:spPr>
      </p:cxnSp>
      <p:sp>
        <p:nvSpPr>
          <p:cNvPr id="382" name="Google Shape;382;p21"/>
          <p:cNvSpPr/>
          <p:nvPr/>
        </p:nvSpPr>
        <p:spPr>
          <a:xfrm flipH="1">
            <a:off x="8387359" y="2983147"/>
            <a:ext cx="5923500" cy="433800"/>
          </a:xfrm>
          <a:prstGeom prst="roundRect">
            <a:avLst>
              <a:gd fmla="val 50000" name="adj"/>
            </a:avLst>
          </a:pr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School Partnership</a:t>
            </a:r>
            <a:endParaRPr sz="2200">
              <a:latin typeface="Georgia"/>
              <a:ea typeface="Georgia"/>
              <a:cs typeface="Georgia"/>
              <a:sym typeface="Georgia"/>
            </a:endParaRPr>
          </a:p>
        </p:txBody>
      </p:sp>
      <p:grpSp>
        <p:nvGrpSpPr>
          <p:cNvPr id="383" name="Google Shape;383;p21"/>
          <p:cNvGrpSpPr/>
          <p:nvPr/>
        </p:nvGrpSpPr>
        <p:grpSpPr>
          <a:xfrm flipH="1" rot="-5400000">
            <a:off x="3945158" y="2900033"/>
            <a:ext cx="366720" cy="600120"/>
            <a:chOff x="2560463" y="4217700"/>
            <a:chExt cx="229200" cy="375075"/>
          </a:xfrm>
        </p:grpSpPr>
        <p:sp>
          <p:nvSpPr>
            <p:cNvPr id="384" name="Google Shape;384;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85" name="Google Shape;385;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86" name="Google Shape;386;p21"/>
          <p:cNvCxnSpPr/>
          <p:nvPr/>
        </p:nvCxnSpPr>
        <p:spPr>
          <a:xfrm flipH="1">
            <a:off x="4296678" y="3200101"/>
            <a:ext cx="4090800" cy="5700"/>
          </a:xfrm>
          <a:prstGeom prst="straightConnector1">
            <a:avLst/>
          </a:prstGeom>
          <a:noFill/>
          <a:ln cap="flat" cmpd="sng" w="11425">
            <a:solidFill>
              <a:srgbClr val="EC3E35"/>
            </a:solidFill>
            <a:prstDash val="solid"/>
            <a:round/>
            <a:headEnd len="sm" w="sm" type="none"/>
            <a:tailEnd len="sm" w="sm" type="none"/>
          </a:ln>
        </p:spPr>
      </p:cxnSp>
      <p:sp>
        <p:nvSpPr>
          <p:cNvPr id="387" name="Google Shape;387;p21"/>
          <p:cNvSpPr/>
          <p:nvPr/>
        </p:nvSpPr>
        <p:spPr>
          <a:xfrm flipH="1">
            <a:off x="8387359" y="3619841"/>
            <a:ext cx="5923500" cy="433800"/>
          </a:xfrm>
          <a:prstGeom prst="roundRect">
            <a:avLst>
              <a:gd fmla="val 50000" name="adj"/>
            </a:avLst>
          </a:prstGeom>
          <a:solidFill>
            <a:srgbClr val="5151AB"/>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2024 - Annual China exchange trip</a:t>
            </a:r>
            <a:endParaRPr sz="2200">
              <a:latin typeface="Georgia"/>
              <a:ea typeface="Georgia"/>
              <a:cs typeface="Georgia"/>
              <a:sym typeface="Georgia"/>
            </a:endParaRPr>
          </a:p>
        </p:txBody>
      </p:sp>
      <p:grpSp>
        <p:nvGrpSpPr>
          <p:cNvPr id="388" name="Google Shape;388;p21"/>
          <p:cNvGrpSpPr/>
          <p:nvPr/>
        </p:nvGrpSpPr>
        <p:grpSpPr>
          <a:xfrm flipH="1" rot="-5400000">
            <a:off x="5045583" y="3537740"/>
            <a:ext cx="366720" cy="600120"/>
            <a:chOff x="2560463" y="4217700"/>
            <a:chExt cx="229200" cy="375075"/>
          </a:xfrm>
        </p:grpSpPr>
        <p:sp>
          <p:nvSpPr>
            <p:cNvPr id="389" name="Google Shape;389;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5151AB"/>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390" name="Google Shape;390;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391" name="Google Shape;391;p21"/>
          <p:cNvCxnSpPr/>
          <p:nvPr/>
        </p:nvCxnSpPr>
        <p:spPr>
          <a:xfrm flipH="1">
            <a:off x="5403678" y="3836795"/>
            <a:ext cx="2983800" cy="46800"/>
          </a:xfrm>
          <a:prstGeom prst="straightConnector1">
            <a:avLst/>
          </a:prstGeom>
          <a:noFill/>
          <a:ln cap="flat" cmpd="sng" w="11425">
            <a:solidFill>
              <a:srgbClr val="5151AB"/>
            </a:solidFill>
            <a:prstDash val="solid"/>
            <a:round/>
            <a:headEnd len="sm" w="sm" type="none"/>
            <a:tailEnd len="sm" w="sm" type="none"/>
          </a:ln>
        </p:spPr>
      </p:cxnSp>
      <p:grpSp>
        <p:nvGrpSpPr>
          <p:cNvPr id="392" name="Google Shape;392;p21"/>
          <p:cNvGrpSpPr/>
          <p:nvPr/>
        </p:nvGrpSpPr>
        <p:grpSpPr>
          <a:xfrm flipH="1" rot="-5400000">
            <a:off x="4766530" y="4197899"/>
            <a:ext cx="366720" cy="600120"/>
            <a:chOff x="2560463" y="4217700"/>
            <a:chExt cx="229200" cy="375075"/>
          </a:xfrm>
        </p:grpSpPr>
        <p:sp>
          <p:nvSpPr>
            <p:cNvPr id="393" name="Google Shape;393;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394" name="Google Shape;394;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395" name="Google Shape;395;p21"/>
          <p:cNvSpPr/>
          <p:nvPr/>
        </p:nvSpPr>
        <p:spPr>
          <a:xfrm flipH="1">
            <a:off x="8387353" y="4256538"/>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2025 - Annual China exchange trip</a:t>
            </a:r>
            <a:endParaRPr b="1" sz="1439">
              <a:solidFill>
                <a:srgbClr val="FFFFFF"/>
              </a:solidFill>
              <a:latin typeface="Georgia"/>
              <a:ea typeface="Georgia"/>
              <a:cs typeface="Georgia"/>
              <a:sym typeface="Georgia"/>
            </a:endParaRPr>
          </a:p>
        </p:txBody>
      </p:sp>
      <p:cxnSp>
        <p:nvCxnSpPr>
          <p:cNvPr id="396" name="Google Shape;396;p21"/>
          <p:cNvCxnSpPr/>
          <p:nvPr/>
        </p:nvCxnSpPr>
        <p:spPr>
          <a:xfrm flipH="1">
            <a:off x="5172374" y="4473492"/>
            <a:ext cx="3215100" cy="37800"/>
          </a:xfrm>
          <a:prstGeom prst="straightConnector1">
            <a:avLst/>
          </a:prstGeom>
          <a:noFill/>
          <a:ln cap="flat" cmpd="sng" w="11425">
            <a:solidFill>
              <a:srgbClr val="FAC016"/>
            </a:solidFill>
            <a:prstDash val="solid"/>
            <a:round/>
            <a:headEnd len="sm" w="sm" type="none"/>
            <a:tailEnd len="sm" w="sm" type="none"/>
          </a:ln>
        </p:spPr>
      </p:cxnSp>
      <p:sp>
        <p:nvSpPr>
          <p:cNvPr id="397" name="Google Shape;397;p21"/>
          <p:cNvSpPr/>
          <p:nvPr/>
        </p:nvSpPr>
        <p:spPr>
          <a:xfrm flipH="1">
            <a:off x="8433475" y="4893249"/>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2025 - Host partner school</a:t>
            </a:r>
            <a:endParaRPr sz="2200">
              <a:latin typeface="Georgia"/>
              <a:ea typeface="Georgia"/>
              <a:cs typeface="Georgia"/>
              <a:sym typeface="Georgia"/>
            </a:endParaRPr>
          </a:p>
        </p:txBody>
      </p:sp>
      <p:grpSp>
        <p:nvGrpSpPr>
          <p:cNvPr id="398" name="Google Shape;398;p21"/>
          <p:cNvGrpSpPr/>
          <p:nvPr/>
        </p:nvGrpSpPr>
        <p:grpSpPr>
          <a:xfrm flipH="1" rot="-5400000">
            <a:off x="4148803" y="4843624"/>
            <a:ext cx="366720" cy="600120"/>
            <a:chOff x="2560463" y="4217700"/>
            <a:chExt cx="229200" cy="375075"/>
          </a:xfrm>
        </p:grpSpPr>
        <p:sp>
          <p:nvSpPr>
            <p:cNvPr id="399" name="Google Shape;399;p21"/>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400" name="Google Shape;400;p21"/>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401" name="Google Shape;401;p21"/>
          <p:cNvCxnSpPr/>
          <p:nvPr/>
        </p:nvCxnSpPr>
        <p:spPr>
          <a:xfrm flipH="1">
            <a:off x="4461878" y="5110203"/>
            <a:ext cx="3971700" cy="29100"/>
          </a:xfrm>
          <a:prstGeom prst="straightConnector1">
            <a:avLst/>
          </a:prstGeom>
          <a:noFill/>
          <a:ln cap="flat" cmpd="sng" w="11425">
            <a:solidFill>
              <a:srgbClr val="02BBD6"/>
            </a:solidFill>
            <a:prstDash val="solid"/>
            <a:round/>
            <a:headEnd len="sm" w="sm" type="none"/>
            <a:tailEnd len="sm" w="sm" type="none"/>
          </a:ln>
        </p:spPr>
      </p:cxnSp>
      <p:pic>
        <p:nvPicPr>
          <p:cNvPr id="402" name="Google Shape;402;p21"/>
          <p:cNvPicPr preferRelativeResize="0"/>
          <p:nvPr/>
        </p:nvPicPr>
        <p:blipFill>
          <a:blip r:embed="rId3">
            <a:alphaModFix/>
          </a:blip>
          <a:stretch>
            <a:fillRect/>
          </a:stretch>
        </p:blipFill>
        <p:spPr>
          <a:xfrm>
            <a:off x="4928879" y="5414275"/>
            <a:ext cx="3215100" cy="2408100"/>
          </a:xfrm>
          <a:prstGeom prst="roundRect">
            <a:avLst>
              <a:gd fmla="val 10114"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7" name="Shape 407"/>
        <p:cNvGrpSpPr/>
        <p:nvPr/>
      </p:nvGrpSpPr>
      <p:grpSpPr>
        <a:xfrm>
          <a:off x="0" y="0"/>
          <a:ext cx="0" cy="0"/>
          <a:chOff x="0" y="0"/>
          <a:chExt cx="0" cy="0"/>
        </a:xfrm>
      </p:grpSpPr>
      <p:pic>
        <p:nvPicPr>
          <p:cNvPr descr="preencoded.png" id="408" name="Google Shape;408;p22"/>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409" name="Google Shape;409;p22"/>
          <p:cNvSpPr/>
          <p:nvPr/>
        </p:nvSpPr>
        <p:spPr>
          <a:xfrm>
            <a:off x="6280190" y="825222"/>
            <a:ext cx="7556421" cy="127587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1B1B27"/>
              </a:buClr>
              <a:buSzPts val="4000"/>
              <a:buFont typeface="Raleway"/>
              <a:buNone/>
            </a:pPr>
            <a:r>
              <a:rPr b="0" i="0" lang="en-US" sz="4000" u="none" cap="none" strike="noStrike">
                <a:solidFill>
                  <a:srgbClr val="1B1B27"/>
                </a:solidFill>
                <a:latin typeface="Raleway"/>
                <a:ea typeface="Raleway"/>
                <a:cs typeface="Raleway"/>
                <a:sym typeface="Raleway"/>
              </a:rPr>
              <a:t>Case Study: Bohunt School </a:t>
            </a:r>
            <a:r>
              <a:rPr lang="en-US" sz="4000">
                <a:solidFill>
                  <a:srgbClr val="1B1B27"/>
                </a:solidFill>
                <a:latin typeface="Raleway"/>
                <a:ea typeface="Raleway"/>
                <a:cs typeface="Raleway"/>
                <a:sym typeface="Raleway"/>
              </a:rPr>
              <a:t>Worthing’s</a:t>
            </a:r>
            <a:r>
              <a:rPr b="0" i="0" lang="en-US" sz="4000" u="none" cap="none" strike="noStrike">
                <a:solidFill>
                  <a:srgbClr val="1B1B27"/>
                </a:solidFill>
                <a:latin typeface="Raleway"/>
                <a:ea typeface="Raleway"/>
                <a:cs typeface="Raleway"/>
                <a:sym typeface="Raleway"/>
              </a:rPr>
              <a:t> Partnership Journey</a:t>
            </a:r>
            <a:endParaRPr b="0" i="0" sz="4000" u="none" cap="none" strike="noStrike"/>
          </a:p>
        </p:txBody>
      </p:sp>
      <p:sp>
        <p:nvSpPr>
          <p:cNvPr id="410" name="Google Shape;410;p22"/>
          <p:cNvSpPr/>
          <p:nvPr/>
        </p:nvSpPr>
        <p:spPr>
          <a:xfrm>
            <a:off x="6280190" y="2611279"/>
            <a:ext cx="3062168" cy="38278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1B1B27"/>
              </a:buClr>
              <a:buSzPts val="2400"/>
              <a:buFont typeface="Raleway"/>
              <a:buNone/>
            </a:pPr>
            <a:r>
              <a:rPr b="0" i="0" lang="en-US" sz="2400" u="none" cap="none" strike="noStrike">
                <a:solidFill>
                  <a:srgbClr val="1B1B27"/>
                </a:solidFill>
                <a:latin typeface="Raleway"/>
                <a:ea typeface="Raleway"/>
                <a:cs typeface="Raleway"/>
                <a:sym typeface="Raleway"/>
              </a:rPr>
              <a:t>Origins &amp; Milestones</a:t>
            </a:r>
            <a:endParaRPr b="0" i="0" sz="2400" u="none" cap="none" strike="noStrike"/>
          </a:p>
        </p:txBody>
      </p:sp>
      <p:sp>
        <p:nvSpPr>
          <p:cNvPr id="411" name="Google Shape;411;p22"/>
          <p:cNvSpPr/>
          <p:nvPr/>
        </p:nvSpPr>
        <p:spPr>
          <a:xfrm>
            <a:off x="6280190" y="3198138"/>
            <a:ext cx="3529251" cy="980123"/>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b="0" i="0" lang="en-US" sz="1600" u="none" cap="none" strike="noStrike">
                <a:solidFill>
                  <a:srgbClr val="3C3939"/>
                </a:solidFill>
                <a:latin typeface="Roboto"/>
                <a:ea typeface="Roboto"/>
                <a:cs typeface="Roboto"/>
                <a:sym typeface="Roboto"/>
              </a:rPr>
              <a:t>Partnership began through </a:t>
            </a:r>
            <a:r>
              <a:rPr lang="en-US" sz="1600">
                <a:solidFill>
                  <a:srgbClr val="3C3939"/>
                </a:solidFill>
                <a:latin typeface="Roboto"/>
                <a:ea typeface="Roboto"/>
                <a:cs typeface="Roboto"/>
                <a:sym typeface="Roboto"/>
              </a:rPr>
              <a:t>Confucius</a:t>
            </a:r>
            <a:r>
              <a:rPr lang="en-US" sz="1600">
                <a:solidFill>
                  <a:srgbClr val="3C3939"/>
                </a:solidFill>
                <a:latin typeface="Roboto"/>
                <a:ea typeface="Roboto"/>
                <a:cs typeface="Roboto"/>
                <a:sym typeface="Roboto"/>
              </a:rPr>
              <a:t> Classroom</a:t>
            </a:r>
            <a:r>
              <a:rPr b="0" i="0" lang="en-US" sz="1600" u="none" cap="none" strike="noStrike">
                <a:solidFill>
                  <a:srgbClr val="3C3939"/>
                </a:solidFill>
                <a:latin typeface="Roboto"/>
                <a:ea typeface="Roboto"/>
                <a:cs typeface="Roboto"/>
                <a:sym typeface="Roboto"/>
              </a:rPr>
              <a:t> Connecting Classrooms programme in 201</a:t>
            </a:r>
            <a:r>
              <a:rPr lang="en-US" sz="1600">
                <a:solidFill>
                  <a:srgbClr val="3C3939"/>
                </a:solidFill>
                <a:latin typeface="Roboto"/>
                <a:ea typeface="Roboto"/>
                <a:cs typeface="Roboto"/>
                <a:sym typeface="Roboto"/>
              </a:rPr>
              <a:t>7</a:t>
            </a:r>
            <a:endParaRPr b="0" i="0" sz="1600" u="none" cap="none" strike="noStrike"/>
          </a:p>
        </p:txBody>
      </p:sp>
      <p:sp>
        <p:nvSpPr>
          <p:cNvPr id="412" name="Google Shape;412;p22"/>
          <p:cNvSpPr/>
          <p:nvPr/>
        </p:nvSpPr>
        <p:spPr>
          <a:xfrm>
            <a:off x="6280190" y="4249698"/>
            <a:ext cx="3529251" cy="653415"/>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lang="en-US" sz="1600">
                <a:solidFill>
                  <a:srgbClr val="3C3939"/>
                </a:solidFill>
                <a:latin typeface="Roboto"/>
                <a:ea typeface="Roboto"/>
                <a:cs typeface="Roboto"/>
                <a:sym typeface="Roboto"/>
              </a:rPr>
              <a:t>Gold award from </a:t>
            </a:r>
            <a:r>
              <a:rPr lang="en-US" sz="1600">
                <a:solidFill>
                  <a:srgbClr val="3C3939"/>
                </a:solidFill>
                <a:latin typeface="Roboto"/>
                <a:ea typeface="Roboto"/>
                <a:cs typeface="Roboto"/>
                <a:sym typeface="Roboto"/>
              </a:rPr>
              <a:t>Global</a:t>
            </a:r>
            <a:r>
              <a:rPr lang="en-US" sz="1600">
                <a:solidFill>
                  <a:srgbClr val="3C3939"/>
                </a:solidFill>
                <a:latin typeface="Roboto"/>
                <a:ea typeface="Roboto"/>
                <a:cs typeface="Roboto"/>
                <a:sym typeface="Roboto"/>
              </a:rPr>
              <a:t> School Alliance in 2023</a:t>
            </a:r>
            <a:endParaRPr b="0" i="0" sz="1600" u="none" cap="none" strike="noStrike"/>
          </a:p>
        </p:txBody>
      </p:sp>
      <p:sp>
        <p:nvSpPr>
          <p:cNvPr id="413" name="Google Shape;413;p22"/>
          <p:cNvSpPr/>
          <p:nvPr/>
        </p:nvSpPr>
        <p:spPr>
          <a:xfrm>
            <a:off x="6280190" y="4974550"/>
            <a:ext cx="3529251" cy="653415"/>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b="0" i="0" lang="en-US" sz="1600" u="none" cap="none" strike="noStrike">
                <a:solidFill>
                  <a:srgbClr val="3C3939"/>
                </a:solidFill>
                <a:latin typeface="Roboto"/>
                <a:ea typeface="Roboto"/>
                <a:cs typeface="Roboto"/>
                <a:sym typeface="Roboto"/>
              </a:rPr>
              <a:t>First reciprocal visits to our partner school established in 20</a:t>
            </a:r>
            <a:r>
              <a:rPr lang="en-US" sz="1600">
                <a:solidFill>
                  <a:srgbClr val="3C3939"/>
                </a:solidFill>
                <a:latin typeface="Roboto"/>
                <a:ea typeface="Roboto"/>
                <a:cs typeface="Roboto"/>
                <a:sym typeface="Roboto"/>
              </a:rPr>
              <a:t>23</a:t>
            </a:r>
            <a:endParaRPr b="0" i="0" sz="1600" u="none" cap="none" strike="noStrike"/>
          </a:p>
        </p:txBody>
      </p:sp>
      <p:sp>
        <p:nvSpPr>
          <p:cNvPr id="414" name="Google Shape;414;p22"/>
          <p:cNvSpPr/>
          <p:nvPr/>
        </p:nvSpPr>
        <p:spPr>
          <a:xfrm>
            <a:off x="6280190" y="5699403"/>
            <a:ext cx="3529251" cy="980123"/>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b="0" i="0" lang="en-US" sz="1600" u="none" cap="none" strike="noStrike">
                <a:solidFill>
                  <a:srgbClr val="3C3939"/>
                </a:solidFill>
                <a:latin typeface="Roboto"/>
                <a:ea typeface="Roboto"/>
                <a:cs typeface="Roboto"/>
                <a:sym typeface="Roboto"/>
              </a:rPr>
              <a:t>Now includes student/teacher exchanges and annual student visits</a:t>
            </a:r>
            <a:endParaRPr b="0" i="0" sz="1600" u="none" cap="none" strike="noStrike"/>
          </a:p>
        </p:txBody>
      </p:sp>
      <p:sp>
        <p:nvSpPr>
          <p:cNvPr id="415" name="Google Shape;415;p22"/>
          <p:cNvSpPr/>
          <p:nvPr/>
        </p:nvSpPr>
        <p:spPr>
          <a:xfrm>
            <a:off x="10314980" y="2611279"/>
            <a:ext cx="3460671" cy="38278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1B1B27"/>
              </a:buClr>
              <a:buSzPts val="2400"/>
              <a:buFont typeface="Raleway"/>
              <a:buNone/>
            </a:pPr>
            <a:r>
              <a:rPr b="0" i="0" lang="en-US" sz="2400" u="none" cap="none" strike="noStrike">
                <a:solidFill>
                  <a:srgbClr val="1B1B27"/>
                </a:solidFill>
                <a:latin typeface="Raleway"/>
                <a:ea typeface="Raleway"/>
                <a:cs typeface="Raleway"/>
                <a:sym typeface="Raleway"/>
              </a:rPr>
              <a:t>Challenges &amp; Successes</a:t>
            </a:r>
            <a:endParaRPr b="0" i="0" sz="2400" u="none" cap="none" strike="noStrike"/>
          </a:p>
        </p:txBody>
      </p:sp>
      <p:sp>
        <p:nvSpPr>
          <p:cNvPr id="416" name="Google Shape;416;p22"/>
          <p:cNvSpPr/>
          <p:nvPr/>
        </p:nvSpPr>
        <p:spPr>
          <a:xfrm>
            <a:off x="10314980" y="3198138"/>
            <a:ext cx="3529251" cy="980123"/>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b="0" i="0" lang="en-US" sz="1600" u="none" cap="none" strike="noStrike">
                <a:solidFill>
                  <a:srgbClr val="3C3939"/>
                </a:solidFill>
                <a:latin typeface="Roboto"/>
                <a:ea typeface="Roboto"/>
                <a:cs typeface="Roboto"/>
                <a:sym typeface="Roboto"/>
              </a:rPr>
              <a:t>Initial hurdle: securing sustainable funding through grants and parent contributions</a:t>
            </a:r>
            <a:endParaRPr b="0" i="0" sz="1600" u="none" cap="none" strike="noStrike"/>
          </a:p>
        </p:txBody>
      </p:sp>
      <p:sp>
        <p:nvSpPr>
          <p:cNvPr id="417" name="Google Shape;417;p22"/>
          <p:cNvSpPr/>
          <p:nvPr/>
        </p:nvSpPr>
        <p:spPr>
          <a:xfrm>
            <a:off x="10314980" y="4249698"/>
            <a:ext cx="3529251" cy="980123"/>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b="0" i="0" lang="en-US" sz="1600" u="none" cap="none" strike="noStrike">
                <a:solidFill>
                  <a:srgbClr val="3C3939"/>
                </a:solidFill>
                <a:latin typeface="Roboto"/>
                <a:ea typeface="Roboto"/>
                <a:cs typeface="Roboto"/>
                <a:sym typeface="Roboto"/>
              </a:rPr>
              <a:t>Overcame parental safety concerns with thorough planning and communication</a:t>
            </a:r>
            <a:endParaRPr b="0" i="0" sz="1600" u="none" cap="none" strike="noStrike"/>
          </a:p>
        </p:txBody>
      </p:sp>
      <p:sp>
        <p:nvSpPr>
          <p:cNvPr id="418" name="Google Shape;418;p22"/>
          <p:cNvSpPr/>
          <p:nvPr/>
        </p:nvSpPr>
        <p:spPr>
          <a:xfrm>
            <a:off x="10314980" y="5301258"/>
            <a:ext cx="3529251" cy="980123"/>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b="0" i="0" lang="en-US" sz="1600" u="none" cap="none" strike="noStrike">
                <a:solidFill>
                  <a:srgbClr val="3C3939"/>
                </a:solidFill>
                <a:latin typeface="Roboto"/>
                <a:ea typeface="Roboto"/>
                <a:cs typeface="Roboto"/>
                <a:sym typeface="Roboto"/>
              </a:rPr>
              <a:t>Increased student Mandarin uptake</a:t>
            </a:r>
            <a:r>
              <a:rPr lang="en-US" sz="1600">
                <a:solidFill>
                  <a:srgbClr val="3C3939"/>
                </a:solidFill>
                <a:latin typeface="Roboto"/>
                <a:ea typeface="Roboto"/>
                <a:cs typeface="Roboto"/>
                <a:sym typeface="Roboto"/>
              </a:rPr>
              <a:t>, nearly 70</a:t>
            </a:r>
            <a:r>
              <a:rPr b="0" i="0" lang="en-US" sz="1600" u="none" cap="none" strike="noStrike">
                <a:solidFill>
                  <a:srgbClr val="3C3939"/>
                </a:solidFill>
                <a:latin typeface="Roboto"/>
                <a:ea typeface="Roboto"/>
                <a:cs typeface="Roboto"/>
                <a:sym typeface="Roboto"/>
              </a:rPr>
              <a:t>% students </a:t>
            </a:r>
            <a:r>
              <a:rPr lang="en-US" sz="1600">
                <a:solidFill>
                  <a:srgbClr val="3C3939"/>
                </a:solidFill>
                <a:latin typeface="Roboto"/>
                <a:ea typeface="Roboto"/>
                <a:cs typeface="Roboto"/>
                <a:sym typeface="Roboto"/>
              </a:rPr>
              <a:t>continue</a:t>
            </a:r>
            <a:r>
              <a:rPr lang="en-US" sz="1600">
                <a:solidFill>
                  <a:srgbClr val="3C3939"/>
                </a:solidFill>
                <a:latin typeface="Roboto"/>
                <a:ea typeface="Roboto"/>
                <a:cs typeface="Roboto"/>
                <a:sym typeface="Roboto"/>
              </a:rPr>
              <a:t> Mandarin learning </a:t>
            </a:r>
            <a:r>
              <a:rPr b="0" i="0" lang="en-US" sz="1600" u="none" cap="none" strike="noStrike">
                <a:solidFill>
                  <a:srgbClr val="3C3939"/>
                </a:solidFill>
                <a:latin typeface="Roboto"/>
                <a:ea typeface="Roboto"/>
                <a:cs typeface="Roboto"/>
                <a:sym typeface="Roboto"/>
              </a:rPr>
              <a:t>following first exchange</a:t>
            </a:r>
            <a:endParaRPr b="0" i="0" sz="1600" u="none" cap="none" strike="noStrike"/>
          </a:p>
        </p:txBody>
      </p:sp>
      <p:sp>
        <p:nvSpPr>
          <p:cNvPr id="419" name="Google Shape;419;p22"/>
          <p:cNvSpPr/>
          <p:nvPr/>
        </p:nvSpPr>
        <p:spPr>
          <a:xfrm>
            <a:off x="10314980" y="6810018"/>
            <a:ext cx="3529200" cy="980100"/>
          </a:xfrm>
          <a:prstGeom prst="rect">
            <a:avLst/>
          </a:prstGeom>
          <a:noFill/>
          <a:ln>
            <a:noFill/>
          </a:ln>
        </p:spPr>
        <p:txBody>
          <a:bodyPr anchorCtr="0" anchor="t" bIns="0" lIns="0" spcFirstLastPara="1" rIns="0" wrap="square" tIns="0">
            <a:noAutofit/>
          </a:bodyPr>
          <a:lstStyle/>
          <a:p>
            <a:pPr indent="-342900" lvl="0" marL="342900" marR="0" rtl="0" algn="l">
              <a:lnSpc>
                <a:spcPct val="159375"/>
              </a:lnSpc>
              <a:spcBef>
                <a:spcPts val="0"/>
              </a:spcBef>
              <a:spcAft>
                <a:spcPts val="0"/>
              </a:spcAft>
              <a:buClr>
                <a:srgbClr val="3C3939"/>
              </a:buClr>
              <a:buSzPts val="1600"/>
              <a:buFont typeface="Roboto"/>
              <a:buChar char="•"/>
            </a:pPr>
            <a:r>
              <a:rPr b="0" i="0" lang="en-US" sz="1600" u="none" cap="none" strike="noStrike">
                <a:solidFill>
                  <a:srgbClr val="3C3939"/>
                </a:solidFill>
                <a:latin typeface="Roboto"/>
                <a:ea typeface="Roboto"/>
                <a:cs typeface="Roboto"/>
                <a:sym typeface="Roboto"/>
              </a:rPr>
              <a:t>Created alumni network that continues cultural connections beyond school</a:t>
            </a:r>
            <a:endParaRPr b="0" i="0" sz="1600" u="none" cap="none" strike="noStrike"/>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preencoded.png" id="425" name="Google Shape;425;p23"/>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426" name="Google Shape;426;p23"/>
          <p:cNvSpPr/>
          <p:nvPr/>
        </p:nvSpPr>
        <p:spPr>
          <a:xfrm>
            <a:off x="6199825" y="561850"/>
            <a:ext cx="8430600" cy="8280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1B1B27"/>
              </a:buClr>
              <a:buSzPts val="2600"/>
              <a:buFont typeface="Raleway"/>
              <a:buNone/>
            </a:pPr>
            <a:r>
              <a:rPr b="0" i="0" lang="en-US" sz="2600" u="none" cap="none" strike="noStrike">
                <a:solidFill>
                  <a:srgbClr val="1B1B27"/>
                </a:solidFill>
                <a:latin typeface="Raleway"/>
                <a:ea typeface="Raleway"/>
                <a:cs typeface="Raleway"/>
                <a:sym typeface="Raleway"/>
              </a:rPr>
              <a:t>Tackling Challenges in International School Exchanges</a:t>
            </a:r>
            <a:endParaRPr b="0" i="0" sz="2600" u="none" cap="none" strike="noStrike"/>
          </a:p>
        </p:txBody>
      </p:sp>
      <p:sp>
        <p:nvSpPr>
          <p:cNvPr id="427" name="Google Shape;427;p23"/>
          <p:cNvSpPr/>
          <p:nvPr/>
        </p:nvSpPr>
        <p:spPr>
          <a:xfrm>
            <a:off x="6199825" y="1283725"/>
            <a:ext cx="6468600" cy="211800"/>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1B1B27"/>
              </a:buClr>
              <a:buSzPts val="1300"/>
              <a:buFont typeface="Raleway"/>
              <a:buNone/>
            </a:pPr>
            <a:r>
              <a:rPr b="0" i="0" lang="en-US" sz="2500" u="none" cap="none" strike="noStrike">
                <a:solidFill>
                  <a:srgbClr val="1B1B27"/>
                </a:solidFill>
                <a:latin typeface="Raleway"/>
                <a:ea typeface="Raleway"/>
                <a:cs typeface="Raleway"/>
                <a:sym typeface="Raleway"/>
              </a:rPr>
              <a:t>Interactive Session 1: Potential Problems</a:t>
            </a:r>
            <a:endParaRPr b="0" i="0" sz="2500" u="none" cap="none" strike="noStrike"/>
          </a:p>
        </p:txBody>
      </p:sp>
      <p:pic>
        <p:nvPicPr>
          <p:cNvPr id="428" name="Google Shape;428;p23"/>
          <p:cNvPicPr preferRelativeResize="0"/>
          <p:nvPr/>
        </p:nvPicPr>
        <p:blipFill>
          <a:blip r:embed="rId4">
            <a:alphaModFix/>
          </a:blip>
          <a:stretch>
            <a:fillRect/>
          </a:stretch>
        </p:blipFill>
        <p:spPr>
          <a:xfrm>
            <a:off x="7241750" y="2419313"/>
            <a:ext cx="5486400" cy="5502300"/>
          </a:xfrm>
          <a:prstGeom prst="roundRect">
            <a:avLst>
              <a:gd fmla="val 6253" name="adj"/>
            </a:avLst>
          </a:prstGeom>
          <a:noFill/>
          <a:ln>
            <a:noFill/>
          </a:ln>
        </p:spPr>
      </p:pic>
      <p:pic>
        <p:nvPicPr>
          <p:cNvPr descr="8 minute timer with music and alarm. Great timer for rest time, short focused study or work sessions. It can be used in a classroom. &#10;&#10;Please support the channel by liking the video and subscribing!&#10;&#10;💿 Original music by  @ItsPomodoro &#10;&#10;Looking for a different timer? Let me know in the comments what kind of design and music you'd like to see and I'll make a timer just for you! #Timer #TimerWithMusic" id="429" name="Google Shape;429;p23" title="8 Minute Timer with Music and Alarm 🎵⏰">
            <a:hlinkClick r:id="rId5"/>
          </p:cNvPr>
          <p:cNvPicPr preferRelativeResize="0"/>
          <p:nvPr/>
        </p:nvPicPr>
        <p:blipFill>
          <a:blip r:embed="rId6">
            <a:alphaModFix/>
          </a:blip>
          <a:stretch>
            <a:fillRect/>
          </a:stretch>
        </p:blipFill>
        <p:spPr>
          <a:xfrm>
            <a:off x="0" y="7157500"/>
            <a:ext cx="1905950" cy="1072100"/>
          </a:xfrm>
          <a:prstGeom prst="rect">
            <a:avLst/>
          </a:prstGeom>
          <a:noFill/>
          <a:ln>
            <a:noFill/>
          </a:ln>
        </p:spPr>
      </p:pic>
      <p:sp>
        <p:nvSpPr>
          <p:cNvPr id="430" name="Google Shape;430;p23"/>
          <p:cNvSpPr/>
          <p:nvPr/>
        </p:nvSpPr>
        <p:spPr>
          <a:xfrm>
            <a:off x="6199823" y="1830774"/>
            <a:ext cx="7717200" cy="42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C3939"/>
              </a:buClr>
              <a:buSzPts val="1000"/>
              <a:buFont typeface="Roboto"/>
              <a:buNone/>
            </a:pPr>
            <a:r>
              <a:rPr lang="en-US" sz="1600">
                <a:solidFill>
                  <a:srgbClr val="3C3939"/>
                </a:solidFill>
                <a:latin typeface="Roboto"/>
                <a:ea typeface="Roboto"/>
                <a:cs typeface="Roboto"/>
                <a:sym typeface="Roboto"/>
              </a:rPr>
              <a:t>W</a:t>
            </a:r>
            <a:r>
              <a:rPr b="0" i="0" lang="en-US" sz="1600" u="none" cap="none" strike="noStrike">
                <a:solidFill>
                  <a:srgbClr val="3C3939"/>
                </a:solidFill>
                <a:latin typeface="Roboto"/>
                <a:ea typeface="Roboto"/>
                <a:cs typeface="Roboto"/>
                <a:sym typeface="Roboto"/>
              </a:rPr>
              <a:t>e'll work in small groups to identify the key challenges faced when establishing educational links with China and planning student exchange trips.</a:t>
            </a:r>
            <a:endParaRPr b="0" i="0" sz="1600" u="none" cap="none" strike="noStrik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4"/>
          <p:cNvSpPr/>
          <p:nvPr/>
        </p:nvSpPr>
        <p:spPr>
          <a:xfrm>
            <a:off x="6199825" y="4847579"/>
            <a:ext cx="7717200" cy="1293000"/>
          </a:xfrm>
          <a:prstGeom prst="roundRect">
            <a:avLst>
              <a:gd fmla="val 7486" name="adj"/>
            </a:avLst>
          </a:prstGeom>
          <a:solidFill>
            <a:srgbClr val="FFFFFF">
              <a:alpha val="7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4"/>
          <p:cNvSpPr/>
          <p:nvPr/>
        </p:nvSpPr>
        <p:spPr>
          <a:xfrm>
            <a:off x="6199825" y="2231051"/>
            <a:ext cx="7717200" cy="1293000"/>
          </a:xfrm>
          <a:prstGeom prst="roundRect">
            <a:avLst>
              <a:gd fmla="val 7486" name="adj"/>
            </a:avLst>
          </a:prstGeom>
          <a:solidFill>
            <a:srgbClr val="FFFFFF">
              <a:alpha val="7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4"/>
          <p:cNvSpPr/>
          <p:nvPr/>
        </p:nvSpPr>
        <p:spPr>
          <a:xfrm>
            <a:off x="6199825" y="3539298"/>
            <a:ext cx="7717200" cy="1293000"/>
          </a:xfrm>
          <a:prstGeom prst="roundRect">
            <a:avLst>
              <a:gd fmla="val 7486" name="adj"/>
            </a:avLst>
          </a:prstGeom>
          <a:solidFill>
            <a:srgbClr val="FFFFFF">
              <a:alpha val="7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9" name="Google Shape;439;p24"/>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440" name="Google Shape;440;p24"/>
          <p:cNvSpPr/>
          <p:nvPr/>
        </p:nvSpPr>
        <p:spPr>
          <a:xfrm>
            <a:off x="6199825" y="561850"/>
            <a:ext cx="8430600" cy="8280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1B1B27"/>
              </a:buClr>
              <a:buSzPts val="2600"/>
              <a:buFont typeface="Raleway"/>
              <a:buNone/>
            </a:pPr>
            <a:r>
              <a:rPr b="0" i="0" lang="en-US" sz="2600" u="none" cap="none" strike="noStrike">
                <a:solidFill>
                  <a:srgbClr val="1B1B27"/>
                </a:solidFill>
                <a:latin typeface="Raleway"/>
                <a:ea typeface="Raleway"/>
                <a:cs typeface="Raleway"/>
                <a:sym typeface="Raleway"/>
              </a:rPr>
              <a:t>Tackling Challenges in International School Exchanges</a:t>
            </a:r>
            <a:endParaRPr b="0" i="0" sz="2600" u="none" cap="none" strike="noStrike"/>
          </a:p>
        </p:txBody>
      </p:sp>
      <p:sp>
        <p:nvSpPr>
          <p:cNvPr id="441" name="Google Shape;441;p24"/>
          <p:cNvSpPr/>
          <p:nvPr/>
        </p:nvSpPr>
        <p:spPr>
          <a:xfrm>
            <a:off x="6199825" y="1283725"/>
            <a:ext cx="6468600" cy="211800"/>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1B1B27"/>
              </a:buClr>
              <a:buSzPts val="1300"/>
              <a:buFont typeface="Raleway"/>
              <a:buNone/>
            </a:pPr>
            <a:r>
              <a:rPr b="0" i="0" lang="en-US" sz="2500" u="none" cap="none" strike="noStrike">
                <a:solidFill>
                  <a:srgbClr val="1B1B27"/>
                </a:solidFill>
                <a:latin typeface="Raleway"/>
                <a:ea typeface="Raleway"/>
                <a:cs typeface="Raleway"/>
                <a:sym typeface="Raleway"/>
              </a:rPr>
              <a:t>Interactive Session 1: Potential Problems</a:t>
            </a:r>
            <a:endParaRPr b="0" i="0" sz="2500" u="none" cap="none" strike="noStrike"/>
          </a:p>
        </p:txBody>
      </p:sp>
      <p:sp>
        <p:nvSpPr>
          <p:cNvPr id="442" name="Google Shape;442;p24"/>
          <p:cNvSpPr/>
          <p:nvPr/>
        </p:nvSpPr>
        <p:spPr>
          <a:xfrm>
            <a:off x="6199823" y="2215807"/>
            <a:ext cx="7717200" cy="60900"/>
          </a:xfrm>
          <a:prstGeom prst="roundRect">
            <a:avLst>
              <a:gd fmla="val 91293"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4"/>
          <p:cNvSpPr/>
          <p:nvPr/>
        </p:nvSpPr>
        <p:spPr>
          <a:xfrm>
            <a:off x="9859685" y="2032332"/>
            <a:ext cx="397500" cy="397500"/>
          </a:xfrm>
          <a:prstGeom prst="roundRect">
            <a:avLst>
              <a:gd fmla="val 230078"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4"/>
          <p:cNvSpPr/>
          <p:nvPr/>
        </p:nvSpPr>
        <p:spPr>
          <a:xfrm>
            <a:off x="9978866" y="2131630"/>
            <a:ext cx="159000" cy="1986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250"/>
              <a:buFont typeface="Raleway"/>
              <a:buNone/>
            </a:pPr>
            <a:r>
              <a:rPr b="0" i="0" lang="en-US" sz="1250" u="none" cap="none" strike="noStrike">
                <a:solidFill>
                  <a:srgbClr val="FFFFFF"/>
                </a:solidFill>
                <a:latin typeface="Raleway"/>
                <a:ea typeface="Raleway"/>
                <a:cs typeface="Raleway"/>
                <a:sym typeface="Raleway"/>
              </a:rPr>
              <a:t>1</a:t>
            </a:r>
            <a:endParaRPr b="0" i="0" sz="1250" u="none" cap="none" strike="noStrike"/>
          </a:p>
        </p:txBody>
      </p:sp>
      <p:sp>
        <p:nvSpPr>
          <p:cNvPr id="445" name="Google Shape;445;p24"/>
          <p:cNvSpPr/>
          <p:nvPr/>
        </p:nvSpPr>
        <p:spPr>
          <a:xfrm>
            <a:off x="6458709" y="2458288"/>
            <a:ext cx="2904300" cy="207000"/>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3C3939"/>
              </a:buClr>
              <a:buSzPts val="1300"/>
              <a:buFont typeface="Raleway"/>
              <a:buNone/>
            </a:pPr>
            <a:r>
              <a:rPr b="0" i="0" lang="en-US" sz="1900" u="none" cap="none" strike="noStrike">
                <a:solidFill>
                  <a:srgbClr val="3C3939"/>
                </a:solidFill>
                <a:latin typeface="Raleway"/>
                <a:ea typeface="Raleway"/>
                <a:cs typeface="Raleway"/>
                <a:sym typeface="Raleway"/>
              </a:rPr>
              <a:t>Funding &amp; Budgeting</a:t>
            </a:r>
            <a:endParaRPr b="0" i="0" sz="1900" u="none" cap="none" strike="noStrike"/>
          </a:p>
        </p:txBody>
      </p:sp>
      <p:sp>
        <p:nvSpPr>
          <p:cNvPr id="446" name="Google Shape;446;p24"/>
          <p:cNvSpPr/>
          <p:nvPr/>
        </p:nvSpPr>
        <p:spPr>
          <a:xfrm>
            <a:off x="6499860" y="3001024"/>
            <a:ext cx="7422000" cy="21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C3939"/>
              </a:buClr>
              <a:buSzPts val="1000"/>
              <a:buFont typeface="Roboto"/>
              <a:buNone/>
            </a:pPr>
            <a:r>
              <a:rPr b="0" i="0" lang="en-US" sz="1600" u="none" cap="none" strike="noStrike">
                <a:solidFill>
                  <a:srgbClr val="3C3939"/>
                </a:solidFill>
                <a:latin typeface="Roboto"/>
                <a:ea typeface="Roboto"/>
                <a:cs typeface="Roboto"/>
                <a:sym typeface="Roboto"/>
              </a:rPr>
              <a:t>How can we secure sustainable funding models for long-term partnerships?</a:t>
            </a:r>
            <a:endParaRPr b="0" i="0" sz="1600" u="none" cap="none" strike="noStrike"/>
          </a:p>
        </p:txBody>
      </p:sp>
      <p:sp>
        <p:nvSpPr>
          <p:cNvPr id="447" name="Google Shape;447;p24"/>
          <p:cNvSpPr/>
          <p:nvPr/>
        </p:nvSpPr>
        <p:spPr>
          <a:xfrm>
            <a:off x="6199823" y="3524066"/>
            <a:ext cx="7717200" cy="60900"/>
          </a:xfrm>
          <a:prstGeom prst="roundRect">
            <a:avLst>
              <a:gd fmla="val 91293"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4"/>
          <p:cNvSpPr/>
          <p:nvPr/>
        </p:nvSpPr>
        <p:spPr>
          <a:xfrm>
            <a:off x="9859685" y="3340590"/>
            <a:ext cx="397500" cy="397500"/>
          </a:xfrm>
          <a:prstGeom prst="roundRect">
            <a:avLst>
              <a:gd fmla="val 230078"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4"/>
          <p:cNvSpPr/>
          <p:nvPr/>
        </p:nvSpPr>
        <p:spPr>
          <a:xfrm>
            <a:off x="9978866" y="3439888"/>
            <a:ext cx="159000" cy="1986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250"/>
              <a:buFont typeface="Raleway"/>
              <a:buNone/>
            </a:pPr>
            <a:r>
              <a:rPr b="0" i="0" lang="en-US" sz="1250" u="none" cap="none" strike="noStrike">
                <a:solidFill>
                  <a:srgbClr val="FFFFFF"/>
                </a:solidFill>
                <a:latin typeface="Raleway"/>
                <a:ea typeface="Raleway"/>
                <a:cs typeface="Raleway"/>
                <a:sym typeface="Raleway"/>
              </a:rPr>
              <a:t>2</a:t>
            </a:r>
            <a:endParaRPr b="0" i="0" sz="1250" u="none" cap="none" strike="noStrike"/>
          </a:p>
        </p:txBody>
      </p:sp>
      <p:sp>
        <p:nvSpPr>
          <p:cNvPr id="450" name="Google Shape;450;p24"/>
          <p:cNvSpPr/>
          <p:nvPr/>
        </p:nvSpPr>
        <p:spPr>
          <a:xfrm>
            <a:off x="6479284" y="5075267"/>
            <a:ext cx="2904300" cy="207000"/>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3C3939"/>
              </a:buClr>
              <a:buSzPts val="1300"/>
              <a:buFont typeface="Raleway"/>
              <a:buNone/>
            </a:pPr>
            <a:r>
              <a:rPr lang="en-US" sz="1900">
                <a:solidFill>
                  <a:srgbClr val="3C3939"/>
                </a:solidFill>
                <a:latin typeface="Raleway"/>
                <a:ea typeface="Raleway"/>
                <a:cs typeface="Raleway"/>
                <a:sym typeface="Raleway"/>
              </a:rPr>
              <a:t>Organizational Stability</a:t>
            </a:r>
            <a:endParaRPr b="0" i="0" sz="1900" u="none" cap="none" strike="noStrike"/>
          </a:p>
        </p:txBody>
      </p:sp>
      <p:sp>
        <p:nvSpPr>
          <p:cNvPr id="451" name="Google Shape;451;p24"/>
          <p:cNvSpPr/>
          <p:nvPr/>
        </p:nvSpPr>
        <p:spPr>
          <a:xfrm>
            <a:off x="6520435" y="5499163"/>
            <a:ext cx="7422000" cy="21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C3939"/>
              </a:buClr>
              <a:buSzPts val="1000"/>
              <a:buFont typeface="Roboto"/>
              <a:buNone/>
            </a:pPr>
            <a:r>
              <a:rPr lang="en-US" sz="1600">
                <a:solidFill>
                  <a:srgbClr val="3C3939"/>
                </a:solidFill>
                <a:latin typeface="Roboto"/>
                <a:ea typeface="Roboto"/>
                <a:cs typeface="Roboto"/>
                <a:sym typeface="Roboto"/>
              </a:rPr>
              <a:t>How can we embed exchange programs into school structures so they persist beyond individual staff or leadership changes?</a:t>
            </a:r>
            <a:endParaRPr sz="1600">
              <a:solidFill>
                <a:srgbClr val="3C3939"/>
              </a:solidFill>
              <a:latin typeface="Roboto"/>
              <a:ea typeface="Roboto"/>
              <a:cs typeface="Roboto"/>
              <a:sym typeface="Roboto"/>
            </a:endParaRPr>
          </a:p>
        </p:txBody>
      </p:sp>
      <p:sp>
        <p:nvSpPr>
          <p:cNvPr id="452" name="Google Shape;452;p24"/>
          <p:cNvSpPr/>
          <p:nvPr/>
        </p:nvSpPr>
        <p:spPr>
          <a:xfrm>
            <a:off x="6199823" y="4832324"/>
            <a:ext cx="7717200" cy="60900"/>
          </a:xfrm>
          <a:prstGeom prst="roundRect">
            <a:avLst>
              <a:gd fmla="val 91293"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4"/>
          <p:cNvSpPr/>
          <p:nvPr/>
        </p:nvSpPr>
        <p:spPr>
          <a:xfrm>
            <a:off x="9859685" y="4648849"/>
            <a:ext cx="397500" cy="397500"/>
          </a:xfrm>
          <a:prstGeom prst="roundRect">
            <a:avLst>
              <a:gd fmla="val 230078"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4"/>
          <p:cNvSpPr/>
          <p:nvPr/>
        </p:nvSpPr>
        <p:spPr>
          <a:xfrm>
            <a:off x="9978866" y="4748147"/>
            <a:ext cx="159000" cy="1986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250"/>
              <a:buFont typeface="Raleway"/>
              <a:buNone/>
            </a:pPr>
            <a:r>
              <a:rPr b="0" i="0" lang="en-US" sz="1250" u="none" cap="none" strike="noStrike">
                <a:solidFill>
                  <a:srgbClr val="FFFFFF"/>
                </a:solidFill>
                <a:latin typeface="Raleway"/>
                <a:ea typeface="Raleway"/>
                <a:cs typeface="Raleway"/>
                <a:sym typeface="Raleway"/>
              </a:rPr>
              <a:t>3</a:t>
            </a:r>
            <a:endParaRPr b="0" i="0" sz="1250" u="none" cap="none" strike="noStrike"/>
          </a:p>
        </p:txBody>
      </p:sp>
      <p:sp>
        <p:nvSpPr>
          <p:cNvPr id="455" name="Google Shape;455;p24"/>
          <p:cNvSpPr/>
          <p:nvPr/>
        </p:nvSpPr>
        <p:spPr>
          <a:xfrm>
            <a:off x="6199825" y="6155825"/>
            <a:ext cx="7717200" cy="1405200"/>
          </a:xfrm>
          <a:prstGeom prst="roundRect">
            <a:avLst>
              <a:gd fmla="val 7486" name="adj"/>
            </a:avLst>
          </a:prstGeom>
          <a:solidFill>
            <a:srgbClr val="FFFFFF">
              <a:alpha val="7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4"/>
          <p:cNvSpPr/>
          <p:nvPr/>
        </p:nvSpPr>
        <p:spPr>
          <a:xfrm>
            <a:off x="6199823" y="6140583"/>
            <a:ext cx="7717200" cy="60900"/>
          </a:xfrm>
          <a:prstGeom prst="roundRect">
            <a:avLst>
              <a:gd fmla="val 91293"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4"/>
          <p:cNvSpPr/>
          <p:nvPr/>
        </p:nvSpPr>
        <p:spPr>
          <a:xfrm>
            <a:off x="9859685" y="5957108"/>
            <a:ext cx="397500" cy="397500"/>
          </a:xfrm>
          <a:prstGeom prst="roundRect">
            <a:avLst>
              <a:gd fmla="val 230078" name="adj"/>
            </a:avLst>
          </a:prstGeom>
          <a:solidFill>
            <a:srgbClr val="1B1B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4"/>
          <p:cNvSpPr/>
          <p:nvPr/>
        </p:nvSpPr>
        <p:spPr>
          <a:xfrm>
            <a:off x="9978866" y="6056406"/>
            <a:ext cx="159000" cy="1986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250"/>
              <a:buFont typeface="Raleway"/>
              <a:buNone/>
            </a:pPr>
            <a:r>
              <a:rPr b="0" i="0" lang="en-US" sz="1250" u="none" cap="none" strike="noStrike">
                <a:solidFill>
                  <a:srgbClr val="FFFFFF"/>
                </a:solidFill>
                <a:latin typeface="Raleway"/>
                <a:ea typeface="Raleway"/>
                <a:cs typeface="Raleway"/>
                <a:sym typeface="Raleway"/>
              </a:rPr>
              <a:t>4</a:t>
            </a:r>
            <a:endParaRPr b="0" i="0" sz="1250" u="none" cap="none" strike="noStrike"/>
          </a:p>
        </p:txBody>
      </p:sp>
      <p:sp>
        <p:nvSpPr>
          <p:cNvPr id="459" name="Google Shape;459;p24"/>
          <p:cNvSpPr/>
          <p:nvPr/>
        </p:nvSpPr>
        <p:spPr>
          <a:xfrm>
            <a:off x="6458696" y="6427626"/>
            <a:ext cx="4118100" cy="198600"/>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3C3939"/>
              </a:buClr>
              <a:buSzPts val="1300"/>
              <a:buFont typeface="Raleway"/>
              <a:buNone/>
            </a:pPr>
            <a:r>
              <a:rPr lang="en-US" sz="1900">
                <a:solidFill>
                  <a:srgbClr val="3C3939"/>
                </a:solidFill>
                <a:latin typeface="Raleway"/>
                <a:ea typeface="Raleway"/>
                <a:cs typeface="Raleway"/>
                <a:sym typeface="Raleway"/>
              </a:rPr>
              <a:t>Student Legacy &amp; Progression</a:t>
            </a:r>
            <a:endParaRPr sz="1900">
              <a:solidFill>
                <a:srgbClr val="3C3939"/>
              </a:solidFill>
              <a:latin typeface="Raleway"/>
              <a:ea typeface="Raleway"/>
              <a:cs typeface="Raleway"/>
              <a:sym typeface="Raleway"/>
            </a:endParaRPr>
          </a:p>
          <a:p>
            <a:pPr indent="0" lvl="0" marL="0" marR="0" rtl="0" algn="l">
              <a:lnSpc>
                <a:spcPct val="123076"/>
              </a:lnSpc>
              <a:spcBef>
                <a:spcPts val="0"/>
              </a:spcBef>
              <a:spcAft>
                <a:spcPts val="0"/>
              </a:spcAft>
              <a:buClr>
                <a:srgbClr val="3C3939"/>
              </a:buClr>
              <a:buSzPts val="1300"/>
              <a:buFont typeface="Raleway"/>
              <a:buNone/>
            </a:pPr>
            <a:r>
              <a:t/>
            </a:r>
            <a:endParaRPr sz="1900">
              <a:solidFill>
                <a:srgbClr val="3C3939"/>
              </a:solidFill>
              <a:latin typeface="Raleway"/>
              <a:ea typeface="Raleway"/>
              <a:cs typeface="Raleway"/>
              <a:sym typeface="Raleway"/>
            </a:endParaRPr>
          </a:p>
        </p:txBody>
      </p:sp>
      <p:sp>
        <p:nvSpPr>
          <p:cNvPr id="460" name="Google Shape;460;p24"/>
          <p:cNvSpPr/>
          <p:nvPr/>
        </p:nvSpPr>
        <p:spPr>
          <a:xfrm>
            <a:off x="6499860" y="6806961"/>
            <a:ext cx="7422000" cy="21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C3939"/>
              </a:buClr>
              <a:buSzPts val="1000"/>
              <a:buFont typeface="Roboto"/>
              <a:buNone/>
            </a:pPr>
            <a:r>
              <a:rPr lang="en-US" sz="1600">
                <a:solidFill>
                  <a:srgbClr val="3C3939"/>
                </a:solidFill>
                <a:latin typeface="Roboto"/>
                <a:ea typeface="Roboto"/>
                <a:cs typeface="Roboto"/>
                <a:sym typeface="Roboto"/>
              </a:rPr>
              <a:t>What strategies help students build on exchange experiences year after year, fostering deeper cultural understanding and long-term engagement?</a:t>
            </a:r>
            <a:endParaRPr b="0" i="0" sz="1600" u="none" cap="none" strike="noStrike"/>
          </a:p>
        </p:txBody>
      </p:sp>
      <p:sp>
        <p:nvSpPr>
          <p:cNvPr id="461" name="Google Shape;461;p24"/>
          <p:cNvSpPr/>
          <p:nvPr/>
        </p:nvSpPr>
        <p:spPr>
          <a:xfrm>
            <a:off x="6458681" y="3776668"/>
            <a:ext cx="4533000" cy="211800"/>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3C3939"/>
              </a:buClr>
              <a:buSzPts val="1300"/>
              <a:buFont typeface="Raleway"/>
              <a:buNone/>
            </a:pPr>
            <a:r>
              <a:rPr b="0" i="0" lang="en-US" sz="1900" u="none" cap="none" strike="noStrike">
                <a:solidFill>
                  <a:srgbClr val="3C3939"/>
                </a:solidFill>
                <a:latin typeface="Raleway"/>
                <a:ea typeface="Raleway"/>
                <a:cs typeface="Raleway"/>
                <a:sym typeface="Raleway"/>
              </a:rPr>
              <a:t>Parental Engagement</a:t>
            </a:r>
            <a:endParaRPr b="0" i="0" sz="1900" u="none" cap="none" strike="noStrike"/>
          </a:p>
        </p:txBody>
      </p:sp>
      <p:sp>
        <p:nvSpPr>
          <p:cNvPr id="462" name="Google Shape;462;p24"/>
          <p:cNvSpPr/>
          <p:nvPr/>
        </p:nvSpPr>
        <p:spPr>
          <a:xfrm>
            <a:off x="6499860" y="4279635"/>
            <a:ext cx="7422000" cy="21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C3939"/>
              </a:buClr>
              <a:buSzPts val="1000"/>
              <a:buFont typeface="Roboto"/>
              <a:buNone/>
            </a:pPr>
            <a:r>
              <a:rPr b="0" i="0" lang="en-US" sz="1600" u="none" cap="none" strike="noStrike">
                <a:solidFill>
                  <a:srgbClr val="3C3939"/>
                </a:solidFill>
                <a:latin typeface="Roboto"/>
                <a:ea typeface="Roboto"/>
                <a:cs typeface="Roboto"/>
                <a:sym typeface="Roboto"/>
              </a:rPr>
              <a:t>How do we address concerns whilst building enthusiasm for international experiences?</a:t>
            </a:r>
            <a:endParaRPr b="0" i="0" sz="1600" u="none" cap="none" strike="noStrike"/>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5"/>
          <p:cNvSpPr txBox="1"/>
          <p:nvPr/>
        </p:nvSpPr>
        <p:spPr>
          <a:xfrm>
            <a:off x="512300" y="528800"/>
            <a:ext cx="8097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dk1"/>
                </a:solidFill>
              </a:rPr>
              <a:t>Potential Problems &amp; Solutions</a:t>
            </a:r>
            <a:endParaRPr b="1" sz="2600"/>
          </a:p>
        </p:txBody>
      </p:sp>
      <p:sp>
        <p:nvSpPr>
          <p:cNvPr id="469" name="Google Shape;469;p25"/>
          <p:cNvSpPr txBox="1"/>
          <p:nvPr/>
        </p:nvSpPr>
        <p:spPr>
          <a:xfrm>
            <a:off x="611425" y="1404650"/>
            <a:ext cx="11272500" cy="493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600"/>
              </a:spcBef>
              <a:spcAft>
                <a:spcPts val="0"/>
              </a:spcAft>
              <a:buNone/>
            </a:pPr>
            <a:r>
              <a:rPr b="1" lang="en-US" sz="2600">
                <a:solidFill>
                  <a:schemeClr val="dk1"/>
                </a:solidFill>
              </a:rPr>
              <a:t>Funding &amp; Budgeting</a:t>
            </a:r>
            <a:br>
              <a:rPr b="1" lang="en-US" sz="2600">
                <a:solidFill>
                  <a:schemeClr val="dk1"/>
                </a:solidFill>
              </a:rPr>
            </a:br>
            <a:r>
              <a:rPr lang="en-US" sz="2600">
                <a:solidFill>
                  <a:schemeClr val="dk1"/>
                </a:solidFill>
              </a:rPr>
              <a:t> </a:t>
            </a:r>
            <a:r>
              <a:rPr i="1" lang="en-US" sz="2600">
                <a:solidFill>
                  <a:schemeClr val="dk1"/>
                </a:solidFill>
              </a:rPr>
              <a:t>Challenge:</a:t>
            </a:r>
            <a:r>
              <a:rPr lang="en-US" sz="2600">
                <a:solidFill>
                  <a:schemeClr val="dk1"/>
                </a:solidFill>
              </a:rPr>
              <a:t> Securing sustainable funding for long-term partnerships</a:t>
            </a:r>
            <a:br>
              <a:rPr lang="en-US" sz="2600">
                <a:solidFill>
                  <a:schemeClr val="dk1"/>
                </a:solidFill>
              </a:rPr>
            </a:br>
            <a:r>
              <a:rPr lang="en-US" sz="2600">
                <a:solidFill>
                  <a:schemeClr val="dk1"/>
                </a:solidFill>
              </a:rPr>
              <a:t> </a:t>
            </a:r>
            <a:r>
              <a:rPr i="1" lang="en-US" sz="2600">
                <a:solidFill>
                  <a:schemeClr val="dk1"/>
                </a:solidFill>
              </a:rPr>
              <a:t>Solutions:</a:t>
            </a:r>
            <a:endParaRPr i="1" sz="2600">
              <a:solidFill>
                <a:schemeClr val="dk1"/>
              </a:solidFill>
            </a:endParaRPr>
          </a:p>
          <a:p>
            <a:pPr indent="-393700" lvl="0" marL="457200" rtl="0" algn="l">
              <a:lnSpc>
                <a:spcPct val="115000"/>
              </a:lnSpc>
              <a:spcBef>
                <a:spcPts val="1600"/>
              </a:spcBef>
              <a:spcAft>
                <a:spcPts val="0"/>
              </a:spcAft>
              <a:buClr>
                <a:schemeClr val="dk1"/>
              </a:buClr>
              <a:buSzPts val="2600"/>
              <a:buChar char="●"/>
            </a:pPr>
            <a:r>
              <a:rPr lang="en-US" sz="2600">
                <a:solidFill>
                  <a:schemeClr val="dk1"/>
                </a:solidFill>
              </a:rPr>
              <a:t>Apply for government and cultural exchange grants (e.g. British Council, DoE, CL</a:t>
            </a:r>
            <a:r>
              <a:rPr lang="en-US" sz="2600">
                <a:solidFill>
                  <a:schemeClr val="dk1"/>
                </a:solidFill>
              </a:rPr>
              <a:t>EC</a:t>
            </a:r>
            <a:r>
              <a:rPr lang="en-US" sz="2600">
                <a:solidFill>
                  <a:schemeClr val="dk1"/>
                </a:solidFill>
              </a:rPr>
              <a:t>)</a:t>
            </a:r>
            <a:endParaRPr sz="2600">
              <a:solidFill>
                <a:schemeClr val="dk1"/>
              </a:solidFill>
            </a:endParaRPr>
          </a:p>
          <a:p>
            <a:pPr indent="-393700" lvl="0" marL="457200" rtl="0" algn="l">
              <a:lnSpc>
                <a:spcPct val="115000"/>
              </a:lnSpc>
              <a:spcBef>
                <a:spcPts val="0"/>
              </a:spcBef>
              <a:spcAft>
                <a:spcPts val="0"/>
              </a:spcAft>
              <a:buClr>
                <a:schemeClr val="dk1"/>
              </a:buClr>
              <a:buSzPts val="2600"/>
              <a:buChar char="●"/>
            </a:pPr>
            <a:r>
              <a:rPr lang="en-US" sz="2600">
                <a:solidFill>
                  <a:schemeClr val="dk1"/>
                </a:solidFill>
              </a:rPr>
              <a:t>Partner with local businesses for sponsorship or in-kind support</a:t>
            </a:r>
            <a:endParaRPr sz="2600">
              <a:solidFill>
                <a:schemeClr val="dk1"/>
              </a:solidFill>
            </a:endParaRPr>
          </a:p>
          <a:p>
            <a:pPr indent="-393700" lvl="0" marL="457200" rtl="0" algn="l">
              <a:lnSpc>
                <a:spcPct val="115000"/>
              </a:lnSpc>
              <a:spcBef>
                <a:spcPts val="0"/>
              </a:spcBef>
              <a:spcAft>
                <a:spcPts val="0"/>
              </a:spcAft>
              <a:buClr>
                <a:schemeClr val="dk1"/>
              </a:buClr>
              <a:buSzPts val="2600"/>
              <a:buChar char="●"/>
            </a:pPr>
            <a:r>
              <a:rPr lang="en-US" sz="2600">
                <a:solidFill>
                  <a:schemeClr val="dk1"/>
                </a:solidFill>
              </a:rPr>
              <a:t>Build cost-sharing models with partner schools (e.g. alternating hosting years)</a:t>
            </a:r>
            <a:endParaRPr sz="2600">
              <a:solidFill>
                <a:schemeClr val="dk1"/>
              </a:solidFill>
            </a:endParaRPr>
          </a:p>
          <a:p>
            <a:pPr indent="-393700" lvl="0" marL="457200" rtl="0" algn="l">
              <a:lnSpc>
                <a:spcPct val="115000"/>
              </a:lnSpc>
              <a:spcBef>
                <a:spcPts val="0"/>
              </a:spcBef>
              <a:spcAft>
                <a:spcPts val="0"/>
              </a:spcAft>
              <a:buClr>
                <a:schemeClr val="dk1"/>
              </a:buClr>
              <a:buSzPts val="2600"/>
              <a:buChar char="●"/>
            </a:pPr>
            <a:r>
              <a:rPr lang="en-US" sz="2600">
                <a:solidFill>
                  <a:schemeClr val="dk1"/>
                </a:solidFill>
              </a:rPr>
              <a:t>Organize fundraising events involving students and parents (easyfundraising)</a:t>
            </a:r>
            <a:endParaRPr sz="2600">
              <a:solidFill>
                <a:schemeClr val="dk1"/>
              </a:solidFill>
            </a:endParaRPr>
          </a:p>
        </p:txBody>
      </p:sp>
      <p:pic>
        <p:nvPicPr>
          <p:cNvPr id="470" name="Google Shape;470;p25"/>
          <p:cNvPicPr preferRelativeResize="0"/>
          <p:nvPr/>
        </p:nvPicPr>
        <p:blipFill>
          <a:blip r:embed="rId3">
            <a:alphaModFix/>
          </a:blip>
          <a:stretch>
            <a:fillRect/>
          </a:stretch>
        </p:blipFill>
        <p:spPr>
          <a:xfrm>
            <a:off x="10561825" y="4935700"/>
            <a:ext cx="3606300" cy="3155700"/>
          </a:xfrm>
          <a:prstGeom prst="roundRect">
            <a:avLst>
              <a:gd fmla="val 9744"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26"/>
          <p:cNvPicPr preferRelativeResize="0"/>
          <p:nvPr/>
        </p:nvPicPr>
        <p:blipFill rotWithShape="1">
          <a:blip r:embed="rId3">
            <a:alphaModFix/>
          </a:blip>
          <a:srcRect b="22395" l="0" r="0" t="14160"/>
          <a:stretch/>
        </p:blipFill>
        <p:spPr>
          <a:xfrm>
            <a:off x="1741858" y="653625"/>
            <a:ext cx="4378200" cy="2778000"/>
          </a:xfrm>
          <a:prstGeom prst="roundRect">
            <a:avLst>
              <a:gd fmla="val 8952" name="adj"/>
            </a:avLst>
          </a:prstGeom>
          <a:noFill/>
          <a:ln>
            <a:noFill/>
          </a:ln>
        </p:spPr>
      </p:pic>
      <p:sp>
        <p:nvSpPr>
          <p:cNvPr id="477" name="Google Shape;477;p26"/>
          <p:cNvSpPr txBox="1"/>
          <p:nvPr/>
        </p:nvSpPr>
        <p:spPr>
          <a:xfrm>
            <a:off x="1741858" y="3684000"/>
            <a:ext cx="43782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rgbClr val="333333"/>
                </a:solidFill>
              </a:rPr>
              <a:t>The </a:t>
            </a:r>
            <a:r>
              <a:rPr lang="en-US" sz="2200">
                <a:solidFill>
                  <a:srgbClr val="337AB7"/>
                </a:solidFill>
                <a:uFill>
                  <a:noFill/>
                </a:uFill>
                <a:hlinkClick r:id="rId4">
                  <a:extLst>
                    <a:ext uri="{A12FA001-AC4F-418D-AE19-62706E023703}">
                      <ahyp:hlinkClr val="tx"/>
                    </a:ext>
                  </a:extLst>
                </a:hlinkClick>
              </a:rPr>
              <a:t>Turing Scheme</a:t>
            </a:r>
            <a:r>
              <a:rPr lang="en-US" sz="2200">
                <a:solidFill>
                  <a:srgbClr val="333333"/>
                </a:solidFill>
              </a:rPr>
              <a:t> now offers opportunities for pupils to benefit from international study. Funded by the UK government, it gives grants for organisational support, cost of living and travel. The programme opens once a year, in the spring, for applications from schools and further and higher education establishments.</a:t>
            </a:r>
            <a:endParaRPr sz="2200"/>
          </a:p>
        </p:txBody>
      </p:sp>
      <p:sp>
        <p:nvSpPr>
          <p:cNvPr id="478" name="Google Shape;478;p26"/>
          <p:cNvSpPr txBox="1"/>
          <p:nvPr/>
        </p:nvSpPr>
        <p:spPr>
          <a:xfrm>
            <a:off x="7665111" y="3676088"/>
            <a:ext cx="50463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Easyfundraising is a free UK platform that lets people raise money for charities, schools, and community groups while shopping online. When users buy from partnered retailers through Easyfundraising, the retailer donates a percentage to the chosen cause—at no extra cost to the shopper.</a:t>
            </a:r>
            <a:endParaRPr sz="2200"/>
          </a:p>
        </p:txBody>
      </p:sp>
      <p:pic>
        <p:nvPicPr>
          <p:cNvPr id="479" name="Google Shape;479;p26"/>
          <p:cNvPicPr preferRelativeResize="0"/>
          <p:nvPr/>
        </p:nvPicPr>
        <p:blipFill>
          <a:blip r:embed="rId5">
            <a:alphaModFix/>
          </a:blip>
          <a:stretch>
            <a:fillRect/>
          </a:stretch>
        </p:blipFill>
        <p:spPr>
          <a:xfrm>
            <a:off x="7490536" y="1659713"/>
            <a:ext cx="5046201" cy="1035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7"/>
          <p:cNvSpPr txBox="1"/>
          <p:nvPr/>
        </p:nvSpPr>
        <p:spPr>
          <a:xfrm>
            <a:off x="1667600" y="4545600"/>
            <a:ext cx="98043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The Confucius Institute provides valuable support for students and professionals interested in experiencing China first-hand. Through its partnerships with universities and cultural organizations, it offers opportunities such as scholarships, language immersion, and cultural exchange programs. These initiatives can help fund and organize trips to China, giving participants the chance to improve their Mandarin, explore Chinese culture, and build international connections that support both personal and academic development.</a:t>
            </a:r>
            <a:endParaRPr/>
          </a:p>
        </p:txBody>
      </p:sp>
      <p:pic>
        <p:nvPicPr>
          <p:cNvPr id="486" name="Google Shape;486;p27"/>
          <p:cNvPicPr preferRelativeResize="0"/>
          <p:nvPr/>
        </p:nvPicPr>
        <p:blipFill>
          <a:blip r:embed="rId3">
            <a:alphaModFix/>
          </a:blip>
          <a:stretch>
            <a:fillRect/>
          </a:stretch>
        </p:blipFill>
        <p:spPr>
          <a:xfrm>
            <a:off x="1667600" y="1073400"/>
            <a:ext cx="3353400" cy="3353400"/>
          </a:xfrm>
          <a:prstGeom prst="roundRect">
            <a:avLst>
              <a:gd fmla="val 10517"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8"/>
          <p:cNvSpPr txBox="1"/>
          <p:nvPr/>
        </p:nvSpPr>
        <p:spPr>
          <a:xfrm>
            <a:off x="2510475" y="3996000"/>
            <a:ext cx="36246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The Great British School Trip helps students access inspiring, educational visits to UK museums, cultural sites, and attractions. It supports schools with funding and opportunities, making learning beyond the classroom more accessible and memorable.</a:t>
            </a:r>
            <a:endParaRPr/>
          </a:p>
        </p:txBody>
      </p:sp>
      <p:pic>
        <p:nvPicPr>
          <p:cNvPr id="493" name="Google Shape;493;p28"/>
          <p:cNvPicPr preferRelativeResize="0"/>
          <p:nvPr/>
        </p:nvPicPr>
        <p:blipFill>
          <a:blip r:embed="rId3">
            <a:alphaModFix/>
          </a:blip>
          <a:stretch>
            <a:fillRect/>
          </a:stretch>
        </p:blipFill>
        <p:spPr>
          <a:xfrm>
            <a:off x="2458425" y="2128100"/>
            <a:ext cx="3676800" cy="1238400"/>
          </a:xfrm>
          <a:prstGeom prst="roundRect">
            <a:avLst>
              <a:gd fmla="val 16667" name="adj"/>
            </a:avLst>
          </a:prstGeom>
          <a:noFill/>
          <a:ln>
            <a:noFill/>
          </a:ln>
        </p:spPr>
      </p:pic>
      <p:sp>
        <p:nvSpPr>
          <p:cNvPr id="494" name="Google Shape;494;p28"/>
          <p:cNvSpPr txBox="1"/>
          <p:nvPr/>
        </p:nvSpPr>
        <p:spPr>
          <a:xfrm>
            <a:off x="7924250" y="3996000"/>
            <a:ext cx="45159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The Jack Petchey Foundation supports young people’s learning and personal development by funding educational trips and activities. Through its grants, schools and youth groups can give students opportunities to explore new places, gain valuable experiences, and broaden their horizons beyond the classroom.</a:t>
            </a:r>
            <a:endParaRPr/>
          </a:p>
        </p:txBody>
      </p:sp>
      <p:pic>
        <p:nvPicPr>
          <p:cNvPr id="495" name="Google Shape;495;p28"/>
          <p:cNvPicPr preferRelativeResize="0"/>
          <p:nvPr/>
        </p:nvPicPr>
        <p:blipFill>
          <a:blip r:embed="rId4">
            <a:alphaModFix/>
          </a:blip>
          <a:stretch>
            <a:fillRect/>
          </a:stretch>
        </p:blipFill>
        <p:spPr>
          <a:xfrm>
            <a:off x="8099925" y="1990275"/>
            <a:ext cx="3571800" cy="1276500"/>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descr="preencoded.png" id="58" name="Google Shape;58;p1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59" name="Google Shape;59;p11"/>
          <p:cNvSpPr/>
          <p:nvPr/>
        </p:nvSpPr>
        <p:spPr>
          <a:xfrm>
            <a:off x="793790" y="1852493"/>
            <a:ext cx="7556421" cy="141755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1B1B27"/>
              </a:buClr>
              <a:buSzPts val="4450"/>
              <a:buFont typeface="Raleway"/>
              <a:buNone/>
            </a:pPr>
            <a:r>
              <a:rPr b="1" i="0" lang="en-US" sz="4450" u="none" cap="none" strike="noStrike">
                <a:solidFill>
                  <a:srgbClr val="1B1B27"/>
                </a:solidFill>
                <a:latin typeface="Raleway"/>
                <a:ea typeface="Raleway"/>
                <a:cs typeface="Raleway"/>
                <a:sym typeface="Raleway"/>
              </a:rPr>
              <a:t>From First Contact to Lifelong Connections</a:t>
            </a:r>
            <a:endParaRPr b="1" i="0" sz="4450" u="none" cap="none" strike="noStrike"/>
          </a:p>
        </p:txBody>
      </p:sp>
      <p:sp>
        <p:nvSpPr>
          <p:cNvPr id="60" name="Google Shape;60;p11"/>
          <p:cNvSpPr/>
          <p:nvPr/>
        </p:nvSpPr>
        <p:spPr>
          <a:xfrm>
            <a:off x="793790" y="3610213"/>
            <a:ext cx="7556421" cy="1700927"/>
          </a:xfrm>
          <a:prstGeom prst="rect">
            <a:avLst/>
          </a:prstGeom>
          <a:noFill/>
          <a:ln>
            <a:noFill/>
          </a:ln>
        </p:spPr>
        <p:txBody>
          <a:bodyPr anchorCtr="0" anchor="t" bIns="0" lIns="0" spcFirstLastPara="1" rIns="0" wrap="square" tIns="0">
            <a:noAutofit/>
          </a:bodyPr>
          <a:lstStyle/>
          <a:p>
            <a:pPr indent="0" lvl="0" marL="0" marR="0" rtl="0" algn="l">
              <a:lnSpc>
                <a:spcPct val="125352"/>
              </a:lnSpc>
              <a:spcBef>
                <a:spcPts val="0"/>
              </a:spcBef>
              <a:spcAft>
                <a:spcPts val="0"/>
              </a:spcAft>
              <a:buClr>
                <a:srgbClr val="1B1B27"/>
              </a:buClr>
              <a:buSzPts val="3550"/>
              <a:buFont typeface="Raleway"/>
              <a:buNone/>
            </a:pPr>
            <a:r>
              <a:rPr b="0" i="0" lang="en-US" sz="3550" u="none" cap="none" strike="noStrike">
                <a:solidFill>
                  <a:srgbClr val="1B1B27"/>
                </a:solidFill>
                <a:latin typeface="Raleway"/>
                <a:ea typeface="Raleway"/>
                <a:cs typeface="Raleway"/>
                <a:sym typeface="Raleway"/>
              </a:rPr>
              <a:t>Building China-UK School Partnerships, Planning Exchanges, and Sustaining Motivation</a:t>
            </a:r>
            <a:endParaRPr b="0" i="0" sz="3550" u="none" cap="none" strike="noStrike"/>
          </a:p>
        </p:txBody>
      </p:sp>
      <p:sp>
        <p:nvSpPr>
          <p:cNvPr id="61" name="Google Shape;61;p11"/>
          <p:cNvSpPr/>
          <p:nvPr/>
        </p:nvSpPr>
        <p:spPr>
          <a:xfrm>
            <a:off x="793790" y="5651302"/>
            <a:ext cx="755642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3C3939"/>
              </a:buClr>
              <a:buSzPts val="1750"/>
              <a:buFont typeface="Roboto"/>
              <a:buNone/>
            </a:pPr>
            <a:r>
              <a:rPr b="0" i="0" lang="en-US" sz="1750" u="none" cap="none" strike="noStrike">
                <a:solidFill>
                  <a:srgbClr val="3C3939"/>
                </a:solidFill>
                <a:latin typeface="Roboto"/>
                <a:ea typeface="Roboto"/>
                <a:cs typeface="Roboto"/>
                <a:sym typeface="Roboto"/>
              </a:rPr>
              <a:t>A practical workshop for school teachers who wish to develop meaningful international partnerships.</a:t>
            </a:r>
            <a:endParaRPr b="0" i="0" sz="1750" u="none" cap="none" strike="noStrike"/>
          </a:p>
        </p:txBody>
      </p:sp>
      <p:sp>
        <p:nvSpPr>
          <p:cNvPr id="62" name="Google Shape;62;p11"/>
          <p:cNvSpPr txBox="1"/>
          <p:nvPr/>
        </p:nvSpPr>
        <p:spPr>
          <a:xfrm>
            <a:off x="719526" y="6717250"/>
            <a:ext cx="51249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100"/>
              <a:t>Shanshan Nai</a:t>
            </a:r>
            <a:endParaRPr sz="3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29"/>
          <p:cNvSpPr txBox="1"/>
          <p:nvPr/>
        </p:nvSpPr>
        <p:spPr>
          <a:xfrm>
            <a:off x="512300" y="528800"/>
            <a:ext cx="8097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dk1"/>
                </a:solidFill>
              </a:rPr>
              <a:t>Potential Problems &amp; Solutions</a:t>
            </a:r>
            <a:endParaRPr b="1" sz="2600"/>
          </a:p>
        </p:txBody>
      </p:sp>
      <p:sp>
        <p:nvSpPr>
          <p:cNvPr id="502" name="Google Shape;502;p29"/>
          <p:cNvSpPr txBox="1"/>
          <p:nvPr/>
        </p:nvSpPr>
        <p:spPr>
          <a:xfrm>
            <a:off x="611425" y="1404650"/>
            <a:ext cx="11703300" cy="409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2700">
                <a:solidFill>
                  <a:schemeClr val="dk1"/>
                </a:solidFill>
              </a:rPr>
              <a:t>Parental Engagement</a:t>
            </a:r>
            <a:br>
              <a:rPr b="1" lang="en-US" sz="2700">
                <a:solidFill>
                  <a:schemeClr val="dk1"/>
                </a:solidFill>
              </a:rPr>
            </a:br>
            <a:r>
              <a:rPr lang="en-US" sz="2700">
                <a:solidFill>
                  <a:schemeClr val="dk1"/>
                </a:solidFill>
              </a:rPr>
              <a:t> </a:t>
            </a:r>
            <a:r>
              <a:rPr i="1" lang="en-US" sz="2700">
                <a:solidFill>
                  <a:schemeClr val="dk1"/>
                </a:solidFill>
              </a:rPr>
              <a:t>Challenge:</a:t>
            </a:r>
            <a:r>
              <a:rPr lang="en-US" sz="2700">
                <a:solidFill>
                  <a:schemeClr val="dk1"/>
                </a:solidFill>
              </a:rPr>
              <a:t> Addressing concerns while building enthusiasm</a:t>
            </a:r>
            <a:br>
              <a:rPr lang="en-US" sz="2700">
                <a:solidFill>
                  <a:schemeClr val="dk1"/>
                </a:solidFill>
              </a:rPr>
            </a:br>
            <a:r>
              <a:rPr lang="en-US" sz="2700">
                <a:solidFill>
                  <a:schemeClr val="dk1"/>
                </a:solidFill>
              </a:rPr>
              <a:t> </a:t>
            </a:r>
            <a:r>
              <a:rPr i="1" lang="en-US" sz="2700">
                <a:solidFill>
                  <a:schemeClr val="dk1"/>
                </a:solidFill>
              </a:rPr>
              <a:t>Solutions:</a:t>
            </a:r>
            <a:endParaRPr i="1" sz="2700">
              <a:solidFill>
                <a:schemeClr val="dk1"/>
              </a:solidFill>
            </a:endParaRPr>
          </a:p>
          <a:p>
            <a:pPr indent="-400050" lvl="0" marL="457200" rtl="0" algn="l">
              <a:lnSpc>
                <a:spcPct val="115000"/>
              </a:lnSpc>
              <a:spcBef>
                <a:spcPts val="1200"/>
              </a:spcBef>
              <a:spcAft>
                <a:spcPts val="0"/>
              </a:spcAft>
              <a:buClr>
                <a:schemeClr val="dk1"/>
              </a:buClr>
              <a:buSzPts val="2700"/>
              <a:buChar char="●"/>
            </a:pPr>
            <a:r>
              <a:rPr lang="en-US" sz="2700">
                <a:solidFill>
                  <a:schemeClr val="dk1"/>
                </a:solidFill>
              </a:rPr>
              <a:t>Host information evenings with Q&amp;A and past trip testimonials</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Share clear itineraries, safeguarding measures, and cost breakdowns</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Provide regular updates via newsletters or a trip-specific communication channel</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Involve parents in pre-departure cultural preparation activities</a:t>
            </a:r>
            <a:endParaRPr b="1" sz="2700">
              <a:solidFill>
                <a:schemeClr val="dk1"/>
              </a:solidFill>
            </a:endParaRPr>
          </a:p>
        </p:txBody>
      </p:sp>
      <p:pic>
        <p:nvPicPr>
          <p:cNvPr id="503" name="Google Shape;503;p29"/>
          <p:cNvPicPr preferRelativeResize="0"/>
          <p:nvPr/>
        </p:nvPicPr>
        <p:blipFill rotWithShape="1">
          <a:blip r:embed="rId3">
            <a:alphaModFix/>
          </a:blip>
          <a:srcRect b="3417" l="21541" r="13320" t="2958"/>
          <a:stretch/>
        </p:blipFill>
        <p:spPr>
          <a:xfrm>
            <a:off x="10917400" y="4798125"/>
            <a:ext cx="3358200" cy="32532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0"/>
          <p:cNvSpPr txBox="1"/>
          <p:nvPr/>
        </p:nvSpPr>
        <p:spPr>
          <a:xfrm>
            <a:off x="512300" y="528800"/>
            <a:ext cx="8097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dk1"/>
                </a:solidFill>
              </a:rPr>
              <a:t>Potential Problems &amp; Solutions</a:t>
            </a:r>
            <a:endParaRPr b="1" sz="2600"/>
          </a:p>
        </p:txBody>
      </p:sp>
      <p:sp>
        <p:nvSpPr>
          <p:cNvPr id="510" name="Google Shape;510;p30"/>
          <p:cNvSpPr txBox="1"/>
          <p:nvPr/>
        </p:nvSpPr>
        <p:spPr>
          <a:xfrm>
            <a:off x="611425" y="1404650"/>
            <a:ext cx="11703300" cy="584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2700">
                <a:solidFill>
                  <a:schemeClr val="dk1"/>
                </a:solidFill>
              </a:rPr>
              <a:t>Organizational Stability</a:t>
            </a:r>
            <a:br>
              <a:rPr b="1" lang="en-US" sz="2700">
                <a:solidFill>
                  <a:schemeClr val="dk1"/>
                </a:solidFill>
              </a:rPr>
            </a:br>
            <a:r>
              <a:rPr lang="en-US" sz="2700">
                <a:solidFill>
                  <a:schemeClr val="dk1"/>
                </a:solidFill>
              </a:rPr>
              <a:t> </a:t>
            </a:r>
            <a:r>
              <a:rPr i="1" lang="en-US" sz="2700">
                <a:solidFill>
                  <a:schemeClr val="dk1"/>
                </a:solidFill>
              </a:rPr>
              <a:t>Challenge:</a:t>
            </a:r>
            <a:r>
              <a:rPr lang="en-US" sz="2700">
                <a:solidFill>
                  <a:schemeClr val="dk1"/>
                </a:solidFill>
              </a:rPr>
              <a:t> Without a permanent partner school or long-term planning, exchanges risk becoming one-off events rather than sustained annual collaborations—online or in person.</a:t>
            </a:r>
            <a:endParaRPr sz="2700">
              <a:solidFill>
                <a:schemeClr val="dk1"/>
              </a:solidFill>
            </a:endParaRPr>
          </a:p>
          <a:p>
            <a:pPr indent="0" lvl="0" marL="0" rtl="0" algn="l">
              <a:lnSpc>
                <a:spcPct val="115000"/>
              </a:lnSpc>
              <a:spcBef>
                <a:spcPts val="1200"/>
              </a:spcBef>
              <a:spcAft>
                <a:spcPts val="0"/>
              </a:spcAft>
              <a:buNone/>
            </a:pPr>
            <a:r>
              <a:rPr lang="en-US" sz="2700">
                <a:solidFill>
                  <a:schemeClr val="dk1"/>
                </a:solidFill>
              </a:rPr>
              <a:t> </a:t>
            </a:r>
            <a:r>
              <a:rPr i="1" lang="en-US" sz="2700">
                <a:solidFill>
                  <a:schemeClr val="dk1"/>
                </a:solidFill>
              </a:rPr>
              <a:t>Solutions:</a:t>
            </a:r>
            <a:endParaRPr i="1" sz="2700">
              <a:solidFill>
                <a:schemeClr val="dk1"/>
              </a:solidFill>
            </a:endParaRPr>
          </a:p>
          <a:p>
            <a:pPr indent="-400050" lvl="0" marL="457200" rtl="0" algn="l">
              <a:lnSpc>
                <a:spcPct val="115000"/>
              </a:lnSpc>
              <a:spcBef>
                <a:spcPts val="1200"/>
              </a:spcBef>
              <a:spcAft>
                <a:spcPts val="0"/>
              </a:spcAft>
              <a:buClr>
                <a:schemeClr val="dk1"/>
              </a:buClr>
              <a:buSzPts val="2700"/>
              <a:buChar char="●"/>
            </a:pPr>
            <a:r>
              <a:rPr lang="en-US" sz="2700">
                <a:solidFill>
                  <a:schemeClr val="dk1"/>
                </a:solidFill>
              </a:rPr>
              <a:t>Establish Formal Partnerships</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Create a Multi-Year Exchange Calendar</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Embed in Curriculum &amp; School Strategy</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Build Institutional Memory</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Diversify Staff Involvement</a:t>
            </a:r>
            <a:endParaRPr sz="2700">
              <a:solidFill>
                <a:schemeClr val="dk1"/>
              </a:solidFill>
            </a:endParaRPr>
          </a:p>
          <a:p>
            <a:pPr indent="0" lvl="0" marL="0" rtl="0" algn="l">
              <a:lnSpc>
                <a:spcPct val="115000"/>
              </a:lnSpc>
              <a:spcBef>
                <a:spcPts val="1200"/>
              </a:spcBef>
              <a:spcAft>
                <a:spcPts val="1200"/>
              </a:spcAft>
              <a:buNone/>
            </a:pPr>
            <a:r>
              <a:t/>
            </a:r>
            <a:endParaRPr sz="2700">
              <a:solidFill>
                <a:schemeClr val="dk1"/>
              </a:solidFill>
            </a:endParaRPr>
          </a:p>
        </p:txBody>
      </p:sp>
      <p:pic>
        <p:nvPicPr>
          <p:cNvPr id="511" name="Google Shape;511;p30"/>
          <p:cNvPicPr preferRelativeResize="0"/>
          <p:nvPr/>
        </p:nvPicPr>
        <p:blipFill>
          <a:blip r:embed="rId3">
            <a:alphaModFix/>
          </a:blip>
          <a:stretch>
            <a:fillRect/>
          </a:stretch>
        </p:blipFill>
        <p:spPr>
          <a:xfrm>
            <a:off x="10264725" y="4114775"/>
            <a:ext cx="3871500" cy="3871500"/>
          </a:xfrm>
          <a:prstGeom prst="roundRect">
            <a:avLst>
              <a:gd fmla="val 6906" name="adj"/>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1"/>
          <p:cNvSpPr txBox="1"/>
          <p:nvPr/>
        </p:nvSpPr>
        <p:spPr>
          <a:xfrm>
            <a:off x="512300" y="528800"/>
            <a:ext cx="8097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dk1"/>
                </a:solidFill>
              </a:rPr>
              <a:t>Potential Problems &amp; Solutions</a:t>
            </a:r>
            <a:endParaRPr b="1" sz="2600"/>
          </a:p>
        </p:txBody>
      </p:sp>
      <p:sp>
        <p:nvSpPr>
          <p:cNvPr id="518" name="Google Shape;518;p31"/>
          <p:cNvSpPr txBox="1"/>
          <p:nvPr/>
        </p:nvSpPr>
        <p:spPr>
          <a:xfrm>
            <a:off x="611425" y="1404650"/>
            <a:ext cx="12743100" cy="520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2700">
                <a:solidFill>
                  <a:schemeClr val="dk1"/>
                </a:solidFill>
              </a:rPr>
              <a:t>Student Legacy &amp; Progression</a:t>
            </a:r>
            <a:br>
              <a:rPr b="1" lang="en-US" sz="2700">
                <a:solidFill>
                  <a:schemeClr val="dk1"/>
                </a:solidFill>
              </a:rPr>
            </a:br>
            <a:r>
              <a:rPr lang="en-US" sz="2700">
                <a:solidFill>
                  <a:schemeClr val="dk1"/>
                </a:solidFill>
              </a:rPr>
              <a:t> </a:t>
            </a:r>
            <a:r>
              <a:rPr i="1" lang="en-US" sz="2700">
                <a:solidFill>
                  <a:schemeClr val="dk1"/>
                </a:solidFill>
              </a:rPr>
              <a:t>Challenge:</a:t>
            </a:r>
            <a:r>
              <a:rPr lang="en-US" sz="2700">
                <a:solidFill>
                  <a:schemeClr val="dk1"/>
                </a:solidFill>
              </a:rPr>
              <a:t> Without structured follow-up, exchange experiences can feel like one-off events, limiting long-term impact on students’ cultural understanding and language growth.</a:t>
            </a:r>
            <a:endParaRPr sz="2700">
              <a:solidFill>
                <a:schemeClr val="dk1"/>
              </a:solidFill>
            </a:endParaRPr>
          </a:p>
          <a:p>
            <a:pPr indent="0" lvl="0" marL="0" rtl="0" algn="l">
              <a:lnSpc>
                <a:spcPct val="115000"/>
              </a:lnSpc>
              <a:spcBef>
                <a:spcPts val="1200"/>
              </a:spcBef>
              <a:spcAft>
                <a:spcPts val="0"/>
              </a:spcAft>
              <a:buNone/>
            </a:pPr>
            <a:r>
              <a:rPr lang="en-US" sz="2700">
                <a:solidFill>
                  <a:schemeClr val="dk1"/>
                </a:solidFill>
              </a:rPr>
              <a:t> </a:t>
            </a:r>
            <a:r>
              <a:rPr i="1" lang="en-US" sz="2700">
                <a:solidFill>
                  <a:schemeClr val="dk1"/>
                </a:solidFill>
              </a:rPr>
              <a:t>Solutions:</a:t>
            </a:r>
            <a:endParaRPr i="1" sz="2700">
              <a:solidFill>
                <a:schemeClr val="dk1"/>
              </a:solidFill>
            </a:endParaRPr>
          </a:p>
          <a:p>
            <a:pPr indent="-400050" lvl="0" marL="457200" rtl="0" algn="l">
              <a:lnSpc>
                <a:spcPct val="115000"/>
              </a:lnSpc>
              <a:spcBef>
                <a:spcPts val="1200"/>
              </a:spcBef>
              <a:spcAft>
                <a:spcPts val="0"/>
              </a:spcAft>
              <a:buClr>
                <a:schemeClr val="dk1"/>
              </a:buClr>
              <a:buSzPts val="2700"/>
              <a:buChar char="●"/>
            </a:pPr>
            <a:r>
              <a:rPr lang="en-US" sz="2700">
                <a:solidFill>
                  <a:schemeClr val="dk1"/>
                </a:solidFill>
              </a:rPr>
              <a:t>Create Multi-Year Pathways</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Student-Led Legacy Projects</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Mentorship &amp; Peer Leadership</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Curriculum Integration</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Celebrate &amp; Showcase Progression</a:t>
            </a:r>
            <a:endParaRPr sz="2700">
              <a:solidFill>
                <a:schemeClr val="dk1"/>
              </a:solidFill>
            </a:endParaRPr>
          </a:p>
        </p:txBody>
      </p:sp>
      <p:pic>
        <p:nvPicPr>
          <p:cNvPr id="519" name="Google Shape;519;p31"/>
          <p:cNvPicPr preferRelativeResize="0"/>
          <p:nvPr/>
        </p:nvPicPr>
        <p:blipFill>
          <a:blip r:embed="rId3">
            <a:alphaModFix/>
          </a:blip>
          <a:stretch>
            <a:fillRect/>
          </a:stretch>
        </p:blipFill>
        <p:spPr>
          <a:xfrm>
            <a:off x="8886999" y="4652825"/>
            <a:ext cx="5384100" cy="3369600"/>
          </a:xfrm>
          <a:prstGeom prst="roundRect">
            <a:avLst>
              <a:gd fmla="val 770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2"/>
          <p:cNvSpPr/>
          <p:nvPr/>
        </p:nvSpPr>
        <p:spPr>
          <a:xfrm>
            <a:off x="575550" y="343000"/>
            <a:ext cx="8346600" cy="499800"/>
          </a:xfrm>
          <a:prstGeom prst="rect">
            <a:avLst/>
          </a:prstGeom>
          <a:noFill/>
          <a:ln>
            <a:noFill/>
          </a:ln>
        </p:spPr>
        <p:txBody>
          <a:bodyPr anchorCtr="0" anchor="t" bIns="0" lIns="0" spcFirstLastPara="1" rIns="0" wrap="square" tIns="0">
            <a:noAutofit/>
          </a:bodyPr>
          <a:lstStyle/>
          <a:p>
            <a:pPr indent="0" lvl="0" marL="0" marR="0" rtl="0" algn="l">
              <a:lnSpc>
                <a:spcPct val="124489"/>
              </a:lnSpc>
              <a:spcBef>
                <a:spcPts val="0"/>
              </a:spcBef>
              <a:spcAft>
                <a:spcPts val="0"/>
              </a:spcAft>
              <a:buClr>
                <a:srgbClr val="1B1B27"/>
              </a:buClr>
              <a:buSzPts val="2450"/>
              <a:buFont typeface="Raleway"/>
              <a:buNone/>
            </a:pPr>
            <a:r>
              <a:rPr b="1" i="0" lang="en-US" sz="2450" u="none" cap="none" strike="noStrike">
                <a:solidFill>
                  <a:srgbClr val="1B1B27"/>
                </a:solidFill>
                <a:latin typeface="Raleway"/>
                <a:ea typeface="Raleway"/>
                <a:cs typeface="Raleway"/>
                <a:sym typeface="Raleway"/>
              </a:rPr>
              <a:t>Pre-Trip Projects: Building Bridges Before Travel</a:t>
            </a:r>
            <a:endParaRPr b="1" i="0" sz="2450" u="none" cap="none" strike="noStrike">
              <a:solidFill>
                <a:srgbClr val="1B1B27"/>
              </a:solidFill>
              <a:latin typeface="Raleway"/>
              <a:ea typeface="Raleway"/>
              <a:cs typeface="Raleway"/>
              <a:sym typeface="Raleway"/>
            </a:endParaRPr>
          </a:p>
          <a:p>
            <a:pPr indent="0" lvl="0" marL="0" marR="0" rtl="0" algn="l">
              <a:lnSpc>
                <a:spcPct val="124489"/>
              </a:lnSpc>
              <a:spcBef>
                <a:spcPts val="0"/>
              </a:spcBef>
              <a:spcAft>
                <a:spcPts val="0"/>
              </a:spcAft>
              <a:buClr>
                <a:srgbClr val="1B1B27"/>
              </a:buClr>
              <a:buSzPts val="2450"/>
              <a:buFont typeface="Raleway"/>
              <a:buNone/>
            </a:pPr>
            <a:r>
              <a:rPr b="1" lang="en-US" sz="2450">
                <a:solidFill>
                  <a:srgbClr val="1B1B27"/>
                </a:solidFill>
                <a:latin typeface="Raleway"/>
                <a:ea typeface="Raleway"/>
                <a:cs typeface="Raleway"/>
                <a:sym typeface="Raleway"/>
              </a:rPr>
              <a:t>Interactive Session 2</a:t>
            </a:r>
            <a:endParaRPr b="1" sz="2450">
              <a:solidFill>
                <a:srgbClr val="1B1B27"/>
              </a:solidFill>
              <a:latin typeface="Raleway"/>
              <a:ea typeface="Raleway"/>
              <a:cs typeface="Raleway"/>
              <a:sym typeface="Raleway"/>
            </a:endParaRPr>
          </a:p>
        </p:txBody>
      </p:sp>
      <p:sp>
        <p:nvSpPr>
          <p:cNvPr id="526" name="Google Shape;526;p32"/>
          <p:cNvSpPr/>
          <p:nvPr/>
        </p:nvSpPr>
        <p:spPr>
          <a:xfrm>
            <a:off x="575550" y="1406716"/>
            <a:ext cx="5163000" cy="1380900"/>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3C3939"/>
              </a:buClr>
              <a:buSzPts val="1200"/>
              <a:buFont typeface="Roboto"/>
              <a:buNone/>
            </a:pPr>
            <a:r>
              <a:rPr b="0" i="0" lang="en-US" sz="2100" u="none" cap="none" strike="noStrike">
                <a:solidFill>
                  <a:srgbClr val="3C3939"/>
                </a:solidFill>
                <a:latin typeface="Roboto"/>
                <a:ea typeface="Roboto"/>
                <a:cs typeface="Roboto"/>
                <a:sym typeface="Roboto"/>
              </a:rPr>
              <a:t>Working in your table groups, you'll design a pre-trip project that engages students before they even pack their suitcases.</a:t>
            </a:r>
            <a:endParaRPr b="0" i="0" sz="2100" u="none" cap="none" strike="noStrike"/>
          </a:p>
        </p:txBody>
      </p:sp>
      <p:sp>
        <p:nvSpPr>
          <p:cNvPr id="527" name="Google Shape;527;p32"/>
          <p:cNvSpPr/>
          <p:nvPr/>
        </p:nvSpPr>
        <p:spPr>
          <a:xfrm>
            <a:off x="575550" y="2971475"/>
            <a:ext cx="4938300" cy="6747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1B1B27"/>
              </a:buClr>
              <a:buSzPts val="1500"/>
              <a:buFont typeface="Raleway"/>
              <a:buNone/>
            </a:pPr>
            <a:r>
              <a:rPr b="0" i="0" lang="en-US" sz="2400" u="none" cap="none" strike="noStrike">
                <a:solidFill>
                  <a:srgbClr val="1B1B27"/>
                </a:solidFill>
                <a:latin typeface="Raleway"/>
                <a:ea typeface="Raleway"/>
                <a:cs typeface="Raleway"/>
                <a:sym typeface="Raleway"/>
              </a:rPr>
              <a:t>Design Elements to Consider:</a:t>
            </a:r>
            <a:endParaRPr b="0" i="0" sz="2400" u="none" cap="none" strike="noStrike"/>
          </a:p>
        </p:txBody>
      </p:sp>
      <p:sp>
        <p:nvSpPr>
          <p:cNvPr id="528" name="Google Shape;528;p32"/>
          <p:cNvSpPr/>
          <p:nvPr/>
        </p:nvSpPr>
        <p:spPr>
          <a:xfrm>
            <a:off x="575550" y="3706033"/>
            <a:ext cx="5163000" cy="690300"/>
          </a:xfrm>
          <a:prstGeom prst="rect">
            <a:avLst/>
          </a:prstGeom>
          <a:noFill/>
          <a:ln>
            <a:noFill/>
          </a:ln>
        </p:spPr>
        <p:txBody>
          <a:bodyPr anchorCtr="0" anchor="t" bIns="0" lIns="0" spcFirstLastPara="1" rIns="0" wrap="square" tIns="0">
            <a:noAutofit/>
          </a:bodyPr>
          <a:lstStyle/>
          <a:p>
            <a:pPr indent="-400050" lvl="0" marL="342900" marR="0" rtl="0" algn="l">
              <a:lnSpc>
                <a:spcPct val="162500"/>
              </a:lnSpc>
              <a:spcBef>
                <a:spcPts val="0"/>
              </a:spcBef>
              <a:spcAft>
                <a:spcPts val="0"/>
              </a:spcAft>
              <a:buClr>
                <a:srgbClr val="3C3939"/>
              </a:buClr>
              <a:buSzPts val="2100"/>
              <a:buFont typeface="Roboto"/>
              <a:buChar char="•"/>
            </a:pPr>
            <a:r>
              <a:rPr b="0" i="0" lang="en-US" sz="2100" u="none" cap="none" strike="noStrike">
                <a:solidFill>
                  <a:srgbClr val="3C3939"/>
                </a:solidFill>
                <a:latin typeface="Roboto"/>
                <a:ea typeface="Roboto"/>
                <a:cs typeface="Roboto"/>
                <a:sym typeface="Roboto"/>
              </a:rPr>
              <a:t>Choose a compelling cultural theme</a:t>
            </a:r>
            <a:endParaRPr b="0" i="0" sz="2100" u="none" cap="none" strike="noStrike"/>
          </a:p>
        </p:txBody>
      </p:sp>
      <p:sp>
        <p:nvSpPr>
          <p:cNvPr id="529" name="Google Shape;529;p32"/>
          <p:cNvSpPr/>
          <p:nvPr/>
        </p:nvSpPr>
        <p:spPr>
          <a:xfrm>
            <a:off x="575550" y="4547492"/>
            <a:ext cx="5163000" cy="690300"/>
          </a:xfrm>
          <a:prstGeom prst="rect">
            <a:avLst/>
          </a:prstGeom>
          <a:noFill/>
          <a:ln>
            <a:noFill/>
          </a:ln>
        </p:spPr>
        <p:txBody>
          <a:bodyPr anchorCtr="0" anchor="t" bIns="0" lIns="0" spcFirstLastPara="1" rIns="0" wrap="square" tIns="0">
            <a:noAutofit/>
          </a:bodyPr>
          <a:lstStyle/>
          <a:p>
            <a:pPr indent="-400050" lvl="0" marL="342900" marR="0" rtl="0" algn="l">
              <a:lnSpc>
                <a:spcPct val="162500"/>
              </a:lnSpc>
              <a:spcBef>
                <a:spcPts val="0"/>
              </a:spcBef>
              <a:spcAft>
                <a:spcPts val="0"/>
              </a:spcAft>
              <a:buClr>
                <a:srgbClr val="3C3939"/>
              </a:buClr>
              <a:buSzPts val="2100"/>
              <a:buFont typeface="Roboto"/>
              <a:buChar char="•"/>
            </a:pPr>
            <a:r>
              <a:rPr b="0" i="0" lang="en-US" sz="2100" u="none" cap="none" strike="noStrike">
                <a:solidFill>
                  <a:srgbClr val="3C3939"/>
                </a:solidFill>
                <a:latin typeface="Roboto"/>
                <a:ea typeface="Roboto"/>
                <a:cs typeface="Roboto"/>
                <a:sym typeface="Roboto"/>
              </a:rPr>
              <a:t>Select appropriate digital platforms</a:t>
            </a:r>
            <a:endParaRPr b="0" i="0" sz="2100" u="none" cap="none" strike="noStrike"/>
          </a:p>
        </p:txBody>
      </p:sp>
      <p:sp>
        <p:nvSpPr>
          <p:cNvPr id="530" name="Google Shape;530;p32"/>
          <p:cNvSpPr/>
          <p:nvPr/>
        </p:nvSpPr>
        <p:spPr>
          <a:xfrm>
            <a:off x="575550" y="5388951"/>
            <a:ext cx="5163000" cy="690300"/>
          </a:xfrm>
          <a:prstGeom prst="rect">
            <a:avLst/>
          </a:prstGeom>
          <a:noFill/>
          <a:ln>
            <a:noFill/>
          </a:ln>
        </p:spPr>
        <p:txBody>
          <a:bodyPr anchorCtr="0" anchor="t" bIns="0" lIns="0" spcFirstLastPara="1" rIns="0" wrap="square" tIns="0">
            <a:noAutofit/>
          </a:bodyPr>
          <a:lstStyle/>
          <a:p>
            <a:pPr indent="-400050" lvl="0" marL="342900" marR="0" rtl="0" algn="l">
              <a:lnSpc>
                <a:spcPct val="162500"/>
              </a:lnSpc>
              <a:spcBef>
                <a:spcPts val="0"/>
              </a:spcBef>
              <a:spcAft>
                <a:spcPts val="0"/>
              </a:spcAft>
              <a:buClr>
                <a:srgbClr val="3C3939"/>
              </a:buClr>
              <a:buSzPts val="2100"/>
              <a:buFont typeface="Roboto"/>
              <a:buChar char="•"/>
            </a:pPr>
            <a:r>
              <a:rPr b="0" i="0" lang="en-US" sz="2100" u="none" cap="none" strike="noStrike">
                <a:solidFill>
                  <a:srgbClr val="3C3939"/>
                </a:solidFill>
                <a:latin typeface="Roboto"/>
                <a:ea typeface="Roboto"/>
                <a:cs typeface="Roboto"/>
                <a:sym typeface="Roboto"/>
              </a:rPr>
              <a:t>Plan tangible student outputs</a:t>
            </a:r>
            <a:endParaRPr b="0" i="0" sz="2100" u="none" cap="none" strike="noStrike"/>
          </a:p>
        </p:txBody>
      </p:sp>
      <p:sp>
        <p:nvSpPr>
          <p:cNvPr id="531" name="Google Shape;531;p32"/>
          <p:cNvSpPr/>
          <p:nvPr/>
        </p:nvSpPr>
        <p:spPr>
          <a:xfrm>
            <a:off x="575550" y="6230410"/>
            <a:ext cx="5163000" cy="690300"/>
          </a:xfrm>
          <a:prstGeom prst="rect">
            <a:avLst/>
          </a:prstGeom>
          <a:noFill/>
          <a:ln>
            <a:noFill/>
          </a:ln>
        </p:spPr>
        <p:txBody>
          <a:bodyPr anchorCtr="0" anchor="t" bIns="0" lIns="0" spcFirstLastPara="1" rIns="0" wrap="square" tIns="0">
            <a:noAutofit/>
          </a:bodyPr>
          <a:lstStyle/>
          <a:p>
            <a:pPr indent="-400050" lvl="0" marL="342900" marR="0" rtl="0" algn="l">
              <a:lnSpc>
                <a:spcPct val="162500"/>
              </a:lnSpc>
              <a:spcBef>
                <a:spcPts val="0"/>
              </a:spcBef>
              <a:spcAft>
                <a:spcPts val="0"/>
              </a:spcAft>
              <a:buClr>
                <a:srgbClr val="3C3939"/>
              </a:buClr>
              <a:buSzPts val="2100"/>
              <a:buFont typeface="Roboto"/>
              <a:buChar char="•"/>
            </a:pPr>
            <a:r>
              <a:rPr b="0" i="0" lang="en-US" sz="2100" u="none" cap="none" strike="noStrike">
                <a:solidFill>
                  <a:srgbClr val="3C3939"/>
                </a:solidFill>
                <a:latin typeface="Roboto"/>
                <a:ea typeface="Roboto"/>
                <a:cs typeface="Roboto"/>
                <a:sym typeface="Roboto"/>
              </a:rPr>
              <a:t>Consider assessment opportunities</a:t>
            </a:r>
            <a:endParaRPr b="0" i="0" sz="2100" u="none" cap="none" strike="noStrike"/>
          </a:p>
        </p:txBody>
      </p:sp>
      <p:pic>
        <p:nvPicPr>
          <p:cNvPr descr="preencoded.png" id="532" name="Google Shape;532;p32"/>
          <p:cNvPicPr preferRelativeResize="0"/>
          <p:nvPr/>
        </p:nvPicPr>
        <p:blipFill rotWithShape="1">
          <a:blip r:embed="rId3">
            <a:alphaModFix/>
          </a:blip>
          <a:srcRect b="13459" l="0" r="0" t="15663"/>
          <a:stretch/>
        </p:blipFill>
        <p:spPr>
          <a:xfrm>
            <a:off x="6127200" y="1060505"/>
            <a:ext cx="7935147" cy="5624174"/>
          </a:xfrm>
          <a:prstGeom prst="rect">
            <a:avLst/>
          </a:prstGeom>
          <a:noFill/>
          <a:ln>
            <a:noFill/>
          </a:ln>
        </p:spPr>
      </p:pic>
      <p:sp>
        <p:nvSpPr>
          <p:cNvPr id="533" name="Google Shape;533;p32"/>
          <p:cNvSpPr/>
          <p:nvPr/>
        </p:nvSpPr>
        <p:spPr>
          <a:xfrm>
            <a:off x="575548" y="6896733"/>
            <a:ext cx="4389000" cy="1165200"/>
          </a:xfrm>
          <a:prstGeom prst="roundRect">
            <a:avLst>
              <a:gd fmla="val 5631" name="adj"/>
            </a:avLst>
          </a:prstGeom>
          <a:solidFill>
            <a:srgbClr val="E1E1EA"/>
          </a:solidFill>
          <a:ln cap="flat" cmpd="sng" w="9525">
            <a:solidFill>
              <a:srgbClr val="C7C7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2"/>
          <p:cNvSpPr/>
          <p:nvPr/>
        </p:nvSpPr>
        <p:spPr>
          <a:xfrm>
            <a:off x="739378" y="7060563"/>
            <a:ext cx="1952700" cy="2442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3C3939"/>
              </a:buClr>
              <a:buSzPts val="1500"/>
              <a:buFont typeface="Raleway"/>
              <a:buNone/>
            </a:pPr>
            <a:r>
              <a:rPr b="0" i="0" lang="en-US" sz="1500" u="none" cap="none" strike="noStrike">
                <a:solidFill>
                  <a:srgbClr val="3C3939"/>
                </a:solidFill>
                <a:latin typeface="Raleway"/>
                <a:ea typeface="Raleway"/>
                <a:cs typeface="Raleway"/>
                <a:sym typeface="Raleway"/>
              </a:rPr>
              <a:t>Cultural Exploration</a:t>
            </a:r>
            <a:endParaRPr b="0" i="0" sz="1500" u="none" cap="none" strike="noStrike"/>
          </a:p>
        </p:txBody>
      </p:sp>
      <p:sp>
        <p:nvSpPr>
          <p:cNvPr id="535" name="Google Shape;535;p32"/>
          <p:cNvSpPr/>
          <p:nvPr/>
        </p:nvSpPr>
        <p:spPr>
          <a:xfrm>
            <a:off x="739378" y="7398343"/>
            <a:ext cx="4061100" cy="249900"/>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3C3939"/>
              </a:buClr>
              <a:buSzPts val="1200"/>
              <a:buFont typeface="Roboto"/>
              <a:buNone/>
            </a:pPr>
            <a:r>
              <a:rPr b="0" i="0" lang="en-US" sz="1200" u="none" cap="none" strike="noStrike">
                <a:solidFill>
                  <a:srgbClr val="3C3939"/>
                </a:solidFill>
                <a:latin typeface="Roboto"/>
                <a:ea typeface="Roboto"/>
                <a:cs typeface="Roboto"/>
                <a:sym typeface="Roboto"/>
              </a:rPr>
              <a:t>Art, music, festivals, food traditions, family structures</a:t>
            </a:r>
            <a:endParaRPr b="0" i="0" sz="1200" u="none" cap="none" strike="noStrike"/>
          </a:p>
        </p:txBody>
      </p:sp>
      <p:sp>
        <p:nvSpPr>
          <p:cNvPr id="536" name="Google Shape;536;p32"/>
          <p:cNvSpPr/>
          <p:nvPr/>
        </p:nvSpPr>
        <p:spPr>
          <a:xfrm>
            <a:off x="5120640" y="6896733"/>
            <a:ext cx="4389000" cy="1165200"/>
          </a:xfrm>
          <a:prstGeom prst="roundRect">
            <a:avLst>
              <a:gd fmla="val 5631" name="adj"/>
            </a:avLst>
          </a:prstGeom>
          <a:solidFill>
            <a:srgbClr val="E1E1EA"/>
          </a:solidFill>
          <a:ln cap="flat" cmpd="sng" w="9525">
            <a:solidFill>
              <a:srgbClr val="C7C7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2"/>
          <p:cNvSpPr/>
          <p:nvPr/>
        </p:nvSpPr>
        <p:spPr>
          <a:xfrm>
            <a:off x="5284470" y="7060563"/>
            <a:ext cx="1952700" cy="2442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3C3939"/>
              </a:buClr>
              <a:buSzPts val="1500"/>
              <a:buFont typeface="Raleway"/>
              <a:buNone/>
            </a:pPr>
            <a:r>
              <a:rPr b="0" i="0" lang="en-US" sz="1500" u="none" cap="none" strike="noStrike">
                <a:solidFill>
                  <a:srgbClr val="3C3939"/>
                </a:solidFill>
                <a:latin typeface="Raleway"/>
                <a:ea typeface="Raleway"/>
                <a:cs typeface="Raleway"/>
                <a:sym typeface="Raleway"/>
              </a:rPr>
              <a:t>Digital Platforms</a:t>
            </a:r>
            <a:endParaRPr b="0" i="0" sz="1500" u="none" cap="none" strike="noStrike"/>
          </a:p>
        </p:txBody>
      </p:sp>
      <p:sp>
        <p:nvSpPr>
          <p:cNvPr id="538" name="Google Shape;538;p32"/>
          <p:cNvSpPr/>
          <p:nvPr/>
        </p:nvSpPr>
        <p:spPr>
          <a:xfrm>
            <a:off x="5284470" y="7398343"/>
            <a:ext cx="4061400" cy="249900"/>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3C3939"/>
              </a:buClr>
              <a:buSzPts val="1200"/>
              <a:buFont typeface="Roboto"/>
              <a:buNone/>
            </a:pPr>
            <a:r>
              <a:rPr b="0" i="0" lang="en-US" sz="1200" u="none" cap="none" strike="noStrike">
                <a:solidFill>
                  <a:srgbClr val="3C3939"/>
                </a:solidFill>
                <a:latin typeface="Roboto"/>
                <a:ea typeface="Roboto"/>
                <a:cs typeface="Roboto"/>
                <a:sym typeface="Roboto"/>
              </a:rPr>
              <a:t>Showbie, Padlet, Zoom exchanges</a:t>
            </a:r>
            <a:endParaRPr b="0" i="0" sz="1200" u="none" cap="none" strike="noStrike"/>
          </a:p>
        </p:txBody>
      </p:sp>
      <p:sp>
        <p:nvSpPr>
          <p:cNvPr id="539" name="Google Shape;539;p32"/>
          <p:cNvSpPr/>
          <p:nvPr/>
        </p:nvSpPr>
        <p:spPr>
          <a:xfrm>
            <a:off x="9665851" y="6896733"/>
            <a:ext cx="4389000" cy="1165200"/>
          </a:xfrm>
          <a:prstGeom prst="roundRect">
            <a:avLst>
              <a:gd fmla="val 5631" name="adj"/>
            </a:avLst>
          </a:prstGeom>
          <a:solidFill>
            <a:srgbClr val="E1E1EA"/>
          </a:solidFill>
          <a:ln cap="flat" cmpd="sng" w="9525">
            <a:solidFill>
              <a:srgbClr val="C7C7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2"/>
          <p:cNvSpPr/>
          <p:nvPr/>
        </p:nvSpPr>
        <p:spPr>
          <a:xfrm>
            <a:off x="9829681" y="7060563"/>
            <a:ext cx="1952700" cy="2442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3C3939"/>
              </a:buClr>
              <a:buSzPts val="1500"/>
              <a:buFont typeface="Raleway"/>
              <a:buNone/>
            </a:pPr>
            <a:r>
              <a:rPr b="0" i="0" lang="en-US" sz="1500" u="none" cap="none" strike="noStrike">
                <a:solidFill>
                  <a:srgbClr val="3C3939"/>
                </a:solidFill>
                <a:latin typeface="Raleway"/>
                <a:ea typeface="Raleway"/>
                <a:cs typeface="Raleway"/>
                <a:sym typeface="Raleway"/>
              </a:rPr>
              <a:t>Student Outputs</a:t>
            </a:r>
            <a:endParaRPr b="0" i="0" sz="1500" u="none" cap="none" strike="noStrike"/>
          </a:p>
        </p:txBody>
      </p:sp>
      <p:sp>
        <p:nvSpPr>
          <p:cNvPr id="541" name="Google Shape;541;p32"/>
          <p:cNvSpPr/>
          <p:nvPr/>
        </p:nvSpPr>
        <p:spPr>
          <a:xfrm>
            <a:off x="9829681" y="7398343"/>
            <a:ext cx="4061100" cy="499800"/>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3C3939"/>
              </a:buClr>
              <a:buSzPts val="1200"/>
              <a:buFont typeface="Roboto"/>
              <a:buNone/>
            </a:pPr>
            <a:r>
              <a:rPr b="0" i="0" lang="en-US" sz="1200" u="none" cap="none" strike="noStrike">
                <a:solidFill>
                  <a:srgbClr val="3C3939"/>
                </a:solidFill>
                <a:latin typeface="Roboto"/>
                <a:ea typeface="Roboto"/>
                <a:cs typeface="Roboto"/>
                <a:sym typeface="Roboto"/>
              </a:rPr>
              <a:t>Virtual museums, bilingual presentations, cultural guidebooks</a:t>
            </a:r>
            <a:endParaRPr b="0" i="0" sz="1200" u="none" cap="none" strike="noStrike"/>
          </a:p>
        </p:txBody>
      </p:sp>
      <p:pic>
        <p:nvPicPr>
          <p:cNvPr descr="This 8 minute Rainbow Timer for kids is a handy way to manage short but focused tasks. 🌈&#10;When the countdown ends, a clear alarm will let you know that time’s up!&#10;&#10;---&#10;&#10;Great for:&#10;✅ Solving worksheets&#10;✅ Reading practice&#10;✅ Drawing time&#10;✅ Classroom challenge&#10;&#10;---&#10;&#10;⏱️ Need a different length? Check the timers below:&#10;▶ 7 Minute Timer – https://youtu.be/I2w55V6Vy7k&#10;▶ 10 Minute Timer – https://youtu.be/CMLBOrxOA3w&#10;&#10;---&#10;&#10;⏱️ Chapters:&#10;00:00 - Timer starts  &#10;04:00 - Midpoint: keep going  &#10;07:00 - Final minute: almost there  &#10;08:00 - Alarm: time’s up&#10;&#10;---&#10;&#10;Thanks for using this countdown ⏱️ see you next time!&#10;&#10;#8minutecountdown #rainbowtimer #timersandmore" id="542" name="Google Shape;542;p32" title="Rainbow Timer 8 Minute 🌈">
            <a:hlinkClick r:id="rId4"/>
          </p:cNvPr>
          <p:cNvPicPr preferRelativeResize="0"/>
          <p:nvPr/>
        </p:nvPicPr>
        <p:blipFill>
          <a:blip r:embed="rId5">
            <a:alphaModFix/>
          </a:blip>
          <a:stretch>
            <a:fillRect/>
          </a:stretch>
        </p:blipFill>
        <p:spPr>
          <a:xfrm>
            <a:off x="12745059" y="0"/>
            <a:ext cx="1885341" cy="1060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33"/>
          <p:cNvPicPr preferRelativeResize="0"/>
          <p:nvPr/>
        </p:nvPicPr>
        <p:blipFill>
          <a:blip r:embed="rId3">
            <a:alphaModFix/>
          </a:blip>
          <a:stretch>
            <a:fillRect/>
          </a:stretch>
        </p:blipFill>
        <p:spPr>
          <a:xfrm>
            <a:off x="1352951" y="190399"/>
            <a:ext cx="4286418" cy="2455068"/>
          </a:xfrm>
          <a:prstGeom prst="rect">
            <a:avLst/>
          </a:prstGeom>
          <a:noFill/>
          <a:ln>
            <a:noFill/>
          </a:ln>
        </p:spPr>
      </p:pic>
      <p:pic>
        <p:nvPicPr>
          <p:cNvPr id="549" name="Google Shape;549;p33"/>
          <p:cNvPicPr preferRelativeResize="0"/>
          <p:nvPr/>
        </p:nvPicPr>
        <p:blipFill>
          <a:blip r:embed="rId4">
            <a:alphaModFix/>
          </a:blip>
          <a:stretch>
            <a:fillRect/>
          </a:stretch>
        </p:blipFill>
        <p:spPr>
          <a:xfrm>
            <a:off x="1352951" y="2936993"/>
            <a:ext cx="3483121" cy="2219915"/>
          </a:xfrm>
          <a:prstGeom prst="rect">
            <a:avLst/>
          </a:prstGeom>
          <a:noFill/>
          <a:ln>
            <a:noFill/>
          </a:ln>
        </p:spPr>
      </p:pic>
      <p:pic>
        <p:nvPicPr>
          <p:cNvPr id="550" name="Google Shape;550;p33"/>
          <p:cNvPicPr preferRelativeResize="0"/>
          <p:nvPr/>
        </p:nvPicPr>
        <p:blipFill>
          <a:blip r:embed="rId5">
            <a:alphaModFix/>
          </a:blip>
          <a:stretch>
            <a:fillRect/>
          </a:stretch>
        </p:blipFill>
        <p:spPr>
          <a:xfrm>
            <a:off x="4683669" y="3270265"/>
            <a:ext cx="3787554" cy="2322857"/>
          </a:xfrm>
          <a:prstGeom prst="rect">
            <a:avLst/>
          </a:prstGeom>
          <a:noFill/>
          <a:ln>
            <a:noFill/>
          </a:ln>
        </p:spPr>
      </p:pic>
      <p:pic>
        <p:nvPicPr>
          <p:cNvPr id="551" name="Google Shape;551;p33"/>
          <p:cNvPicPr preferRelativeResize="0"/>
          <p:nvPr/>
        </p:nvPicPr>
        <p:blipFill>
          <a:blip r:embed="rId6">
            <a:alphaModFix/>
          </a:blip>
          <a:stretch>
            <a:fillRect/>
          </a:stretch>
        </p:blipFill>
        <p:spPr>
          <a:xfrm>
            <a:off x="8334226" y="3566644"/>
            <a:ext cx="3483119" cy="2109474"/>
          </a:xfrm>
          <a:prstGeom prst="rect">
            <a:avLst/>
          </a:prstGeom>
          <a:noFill/>
          <a:ln>
            <a:noFill/>
          </a:ln>
        </p:spPr>
      </p:pic>
      <p:pic>
        <p:nvPicPr>
          <p:cNvPr id="552" name="Google Shape;552;p33"/>
          <p:cNvPicPr preferRelativeResize="0"/>
          <p:nvPr/>
        </p:nvPicPr>
        <p:blipFill>
          <a:blip r:embed="rId7">
            <a:alphaModFix/>
          </a:blip>
          <a:stretch>
            <a:fillRect/>
          </a:stretch>
        </p:blipFill>
        <p:spPr>
          <a:xfrm>
            <a:off x="5163203" y="581773"/>
            <a:ext cx="3483117" cy="2355215"/>
          </a:xfrm>
          <a:prstGeom prst="rect">
            <a:avLst/>
          </a:prstGeom>
          <a:noFill/>
          <a:ln>
            <a:noFill/>
          </a:ln>
        </p:spPr>
      </p:pic>
      <p:pic>
        <p:nvPicPr>
          <p:cNvPr id="553" name="Google Shape;553;p33"/>
          <p:cNvPicPr preferRelativeResize="0"/>
          <p:nvPr/>
        </p:nvPicPr>
        <p:blipFill>
          <a:blip r:embed="rId8">
            <a:alphaModFix/>
          </a:blip>
          <a:stretch>
            <a:fillRect/>
          </a:stretch>
        </p:blipFill>
        <p:spPr>
          <a:xfrm>
            <a:off x="8517844" y="994582"/>
            <a:ext cx="3668308" cy="2219915"/>
          </a:xfrm>
          <a:prstGeom prst="rect">
            <a:avLst/>
          </a:prstGeom>
          <a:noFill/>
          <a:ln>
            <a:noFill/>
          </a:ln>
        </p:spPr>
      </p:pic>
      <p:pic>
        <p:nvPicPr>
          <p:cNvPr id="554" name="Google Shape;554;p33"/>
          <p:cNvPicPr preferRelativeResize="0"/>
          <p:nvPr/>
        </p:nvPicPr>
        <p:blipFill>
          <a:blip r:embed="rId9">
            <a:alphaModFix/>
          </a:blip>
          <a:stretch>
            <a:fillRect/>
          </a:stretch>
        </p:blipFill>
        <p:spPr>
          <a:xfrm>
            <a:off x="1352950" y="5741291"/>
            <a:ext cx="3970550" cy="2247008"/>
          </a:xfrm>
          <a:prstGeom prst="rect">
            <a:avLst/>
          </a:prstGeom>
          <a:noFill/>
          <a:ln>
            <a:noFill/>
          </a:ln>
        </p:spPr>
      </p:pic>
      <p:pic>
        <p:nvPicPr>
          <p:cNvPr id="555" name="Google Shape;555;p33"/>
          <p:cNvPicPr preferRelativeResize="0"/>
          <p:nvPr/>
        </p:nvPicPr>
        <p:blipFill>
          <a:blip r:embed="rId10">
            <a:alphaModFix/>
          </a:blip>
          <a:stretch>
            <a:fillRect/>
          </a:stretch>
        </p:blipFill>
        <p:spPr>
          <a:xfrm>
            <a:off x="5825958" y="5620689"/>
            <a:ext cx="3970548" cy="2377371"/>
          </a:xfrm>
          <a:prstGeom prst="rect">
            <a:avLst/>
          </a:prstGeom>
          <a:noFill/>
          <a:ln>
            <a:noFill/>
          </a:ln>
        </p:spPr>
      </p:pic>
      <p:pic>
        <p:nvPicPr>
          <p:cNvPr id="556" name="Google Shape;556;p33"/>
          <p:cNvPicPr preferRelativeResize="0"/>
          <p:nvPr/>
        </p:nvPicPr>
        <p:blipFill>
          <a:blip r:embed="rId11">
            <a:alphaModFix/>
          </a:blip>
          <a:stretch>
            <a:fillRect/>
          </a:stretch>
        </p:blipFill>
        <p:spPr>
          <a:xfrm>
            <a:off x="9796496" y="5579554"/>
            <a:ext cx="3073556" cy="24596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34"/>
          <p:cNvPicPr preferRelativeResize="0"/>
          <p:nvPr/>
        </p:nvPicPr>
        <p:blipFill>
          <a:blip r:embed="rId3">
            <a:alphaModFix/>
          </a:blip>
          <a:stretch>
            <a:fillRect/>
          </a:stretch>
        </p:blipFill>
        <p:spPr>
          <a:xfrm>
            <a:off x="1198055" y="152400"/>
            <a:ext cx="5021649" cy="3780300"/>
          </a:xfrm>
          <a:prstGeom prst="rect">
            <a:avLst/>
          </a:prstGeom>
          <a:noFill/>
          <a:ln>
            <a:noFill/>
          </a:ln>
        </p:spPr>
      </p:pic>
      <p:pic>
        <p:nvPicPr>
          <p:cNvPr id="563" name="Google Shape;563;p34"/>
          <p:cNvPicPr preferRelativeResize="0"/>
          <p:nvPr/>
        </p:nvPicPr>
        <p:blipFill>
          <a:blip r:embed="rId4">
            <a:alphaModFix/>
          </a:blip>
          <a:stretch>
            <a:fillRect/>
          </a:stretch>
        </p:blipFill>
        <p:spPr>
          <a:xfrm>
            <a:off x="2623980" y="4085100"/>
            <a:ext cx="9207004" cy="3992099"/>
          </a:xfrm>
          <a:prstGeom prst="rect">
            <a:avLst/>
          </a:prstGeom>
          <a:noFill/>
          <a:ln>
            <a:noFill/>
          </a:ln>
        </p:spPr>
      </p:pic>
      <p:pic>
        <p:nvPicPr>
          <p:cNvPr id="564" name="Google Shape;564;p34"/>
          <p:cNvPicPr preferRelativeResize="0"/>
          <p:nvPr/>
        </p:nvPicPr>
        <p:blipFill>
          <a:blip r:embed="rId5">
            <a:alphaModFix/>
          </a:blip>
          <a:stretch>
            <a:fillRect/>
          </a:stretch>
        </p:blipFill>
        <p:spPr>
          <a:xfrm>
            <a:off x="6372104" y="152400"/>
            <a:ext cx="6825540" cy="37802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35"/>
          <p:cNvPicPr preferRelativeResize="0"/>
          <p:nvPr/>
        </p:nvPicPr>
        <p:blipFill rotWithShape="1">
          <a:blip r:embed="rId3">
            <a:alphaModFix/>
          </a:blip>
          <a:srcRect b="0" l="0" r="0" t="0"/>
          <a:stretch/>
        </p:blipFill>
        <p:spPr>
          <a:xfrm>
            <a:off x="4210200" y="3603525"/>
            <a:ext cx="2646950" cy="4467487"/>
          </a:xfrm>
          <a:prstGeom prst="rect">
            <a:avLst/>
          </a:prstGeom>
          <a:noFill/>
          <a:ln>
            <a:noFill/>
          </a:ln>
        </p:spPr>
      </p:pic>
      <p:pic>
        <p:nvPicPr>
          <p:cNvPr id="571" name="Google Shape;571;p35"/>
          <p:cNvPicPr preferRelativeResize="0"/>
          <p:nvPr/>
        </p:nvPicPr>
        <p:blipFill>
          <a:blip r:embed="rId4">
            <a:alphaModFix/>
          </a:blip>
          <a:stretch>
            <a:fillRect/>
          </a:stretch>
        </p:blipFill>
        <p:spPr>
          <a:xfrm>
            <a:off x="245476" y="152397"/>
            <a:ext cx="3771876" cy="4446589"/>
          </a:xfrm>
          <a:prstGeom prst="rect">
            <a:avLst/>
          </a:prstGeom>
          <a:noFill/>
          <a:ln>
            <a:noFill/>
          </a:ln>
        </p:spPr>
      </p:pic>
      <p:pic>
        <p:nvPicPr>
          <p:cNvPr id="572" name="Google Shape;572;p35" title="IMG_20231128_082208.jpg"/>
          <p:cNvPicPr preferRelativeResize="0"/>
          <p:nvPr/>
        </p:nvPicPr>
        <p:blipFill>
          <a:blip r:embed="rId5">
            <a:alphaModFix/>
          </a:blip>
          <a:stretch>
            <a:fillRect/>
          </a:stretch>
        </p:blipFill>
        <p:spPr>
          <a:xfrm>
            <a:off x="9667900" y="152400"/>
            <a:ext cx="4810102" cy="3607576"/>
          </a:xfrm>
          <a:prstGeom prst="rect">
            <a:avLst/>
          </a:prstGeom>
          <a:noFill/>
          <a:ln>
            <a:noFill/>
          </a:ln>
        </p:spPr>
      </p:pic>
      <p:pic>
        <p:nvPicPr>
          <p:cNvPr id="573" name="Google Shape;573;p35" title="IMG_20231128_083946.jpg"/>
          <p:cNvPicPr preferRelativeResize="0"/>
          <p:nvPr/>
        </p:nvPicPr>
        <p:blipFill rotWithShape="1">
          <a:blip r:embed="rId6">
            <a:alphaModFix/>
          </a:blip>
          <a:srcRect b="0" l="7876" r="0" t="0"/>
          <a:stretch/>
        </p:blipFill>
        <p:spPr>
          <a:xfrm>
            <a:off x="4210200" y="152400"/>
            <a:ext cx="5267702" cy="3216675"/>
          </a:xfrm>
          <a:prstGeom prst="rect">
            <a:avLst/>
          </a:prstGeom>
          <a:noFill/>
          <a:ln>
            <a:noFill/>
          </a:ln>
        </p:spPr>
      </p:pic>
      <p:pic>
        <p:nvPicPr>
          <p:cNvPr id="574" name="Google Shape;574;p35" title="IMG_20231128_083843.jpg"/>
          <p:cNvPicPr preferRelativeResize="0"/>
          <p:nvPr/>
        </p:nvPicPr>
        <p:blipFill rotWithShape="1">
          <a:blip r:embed="rId7">
            <a:alphaModFix/>
          </a:blip>
          <a:srcRect b="25589" l="40329" r="15833" t="22736"/>
          <a:stretch/>
        </p:blipFill>
        <p:spPr>
          <a:xfrm>
            <a:off x="245475" y="4746500"/>
            <a:ext cx="3771873" cy="3334675"/>
          </a:xfrm>
          <a:prstGeom prst="rect">
            <a:avLst/>
          </a:prstGeom>
          <a:noFill/>
          <a:ln>
            <a:noFill/>
          </a:ln>
        </p:spPr>
      </p:pic>
      <p:grpSp>
        <p:nvGrpSpPr>
          <p:cNvPr id="575" name="Google Shape;575;p35"/>
          <p:cNvGrpSpPr/>
          <p:nvPr/>
        </p:nvGrpSpPr>
        <p:grpSpPr>
          <a:xfrm>
            <a:off x="7001461" y="3912375"/>
            <a:ext cx="7476538" cy="4205550"/>
            <a:chOff x="7001461" y="3912375"/>
            <a:chExt cx="7476538" cy="4205550"/>
          </a:xfrm>
        </p:grpSpPr>
        <p:pic>
          <p:nvPicPr>
            <p:cNvPr id="576" name="Google Shape;576;p35" title="IMG_20231128_085145.jpg"/>
            <p:cNvPicPr preferRelativeResize="0"/>
            <p:nvPr/>
          </p:nvPicPr>
          <p:blipFill>
            <a:blip r:embed="rId8">
              <a:alphaModFix/>
            </a:blip>
            <a:stretch>
              <a:fillRect/>
            </a:stretch>
          </p:blipFill>
          <p:spPr>
            <a:xfrm>
              <a:off x="7001461" y="3912375"/>
              <a:ext cx="7476538" cy="4205550"/>
            </a:xfrm>
            <a:prstGeom prst="rect">
              <a:avLst/>
            </a:prstGeom>
            <a:noFill/>
            <a:ln>
              <a:noFill/>
            </a:ln>
          </p:spPr>
        </p:pic>
        <p:pic>
          <p:nvPicPr>
            <p:cNvPr descr="a yellow smiley face with closed eyes and a pink cheek (provided by Tenor)" id="577" name="Google Shape;577;p35"/>
            <p:cNvPicPr preferRelativeResize="0"/>
            <p:nvPr/>
          </p:nvPicPr>
          <p:blipFill>
            <a:blip r:embed="rId9">
              <a:alphaModFix/>
            </a:blip>
            <a:stretch>
              <a:fillRect/>
            </a:stretch>
          </p:blipFill>
          <p:spPr>
            <a:xfrm>
              <a:off x="11876416" y="5442552"/>
              <a:ext cx="554575" cy="55455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36"/>
          <p:cNvPicPr preferRelativeResize="0"/>
          <p:nvPr/>
        </p:nvPicPr>
        <p:blipFill rotWithShape="1">
          <a:blip r:embed="rId3">
            <a:alphaModFix/>
          </a:blip>
          <a:srcRect b="28749" l="0" r="0" t="0"/>
          <a:stretch/>
        </p:blipFill>
        <p:spPr>
          <a:xfrm>
            <a:off x="152400" y="152400"/>
            <a:ext cx="3415301" cy="3650051"/>
          </a:xfrm>
          <a:prstGeom prst="rect">
            <a:avLst/>
          </a:prstGeom>
          <a:noFill/>
          <a:ln>
            <a:noFill/>
          </a:ln>
        </p:spPr>
      </p:pic>
      <p:pic>
        <p:nvPicPr>
          <p:cNvPr id="584" name="Google Shape;584;p36"/>
          <p:cNvPicPr preferRelativeResize="0"/>
          <p:nvPr/>
        </p:nvPicPr>
        <p:blipFill>
          <a:blip r:embed="rId4">
            <a:alphaModFix/>
          </a:blip>
          <a:stretch>
            <a:fillRect/>
          </a:stretch>
        </p:blipFill>
        <p:spPr>
          <a:xfrm>
            <a:off x="9753598" y="4547298"/>
            <a:ext cx="4737726" cy="3538375"/>
          </a:xfrm>
          <a:prstGeom prst="rect">
            <a:avLst/>
          </a:prstGeom>
          <a:noFill/>
          <a:ln>
            <a:noFill/>
          </a:ln>
        </p:spPr>
      </p:pic>
      <p:grpSp>
        <p:nvGrpSpPr>
          <p:cNvPr id="585" name="Google Shape;585;p36"/>
          <p:cNvGrpSpPr/>
          <p:nvPr/>
        </p:nvGrpSpPr>
        <p:grpSpPr>
          <a:xfrm>
            <a:off x="7352609" y="152406"/>
            <a:ext cx="3182997" cy="4259847"/>
            <a:chOff x="6171650" y="500075"/>
            <a:chExt cx="4377058" cy="5857875"/>
          </a:xfrm>
        </p:grpSpPr>
        <p:pic>
          <p:nvPicPr>
            <p:cNvPr id="586" name="Google Shape;586;p36"/>
            <p:cNvPicPr preferRelativeResize="0"/>
            <p:nvPr/>
          </p:nvPicPr>
          <p:blipFill>
            <a:blip r:embed="rId5">
              <a:alphaModFix/>
            </a:blip>
            <a:stretch>
              <a:fillRect/>
            </a:stretch>
          </p:blipFill>
          <p:spPr>
            <a:xfrm>
              <a:off x="6171650" y="500075"/>
              <a:ext cx="4377058" cy="5857875"/>
            </a:xfrm>
            <a:prstGeom prst="rect">
              <a:avLst/>
            </a:prstGeom>
            <a:noFill/>
            <a:ln>
              <a:noFill/>
            </a:ln>
          </p:spPr>
        </p:pic>
        <p:pic>
          <p:nvPicPr>
            <p:cNvPr descr="a yellow smiley face with closed eyes and a pink cheek (provided by Tenor)" id="587" name="Google Shape;587;p36"/>
            <p:cNvPicPr preferRelativeResize="0"/>
            <p:nvPr/>
          </p:nvPicPr>
          <p:blipFill>
            <a:blip r:embed="rId6">
              <a:alphaModFix/>
            </a:blip>
            <a:stretch>
              <a:fillRect/>
            </a:stretch>
          </p:blipFill>
          <p:spPr>
            <a:xfrm>
              <a:off x="7443722" y="3802450"/>
              <a:ext cx="910362" cy="910362"/>
            </a:xfrm>
            <a:prstGeom prst="rect">
              <a:avLst/>
            </a:prstGeom>
            <a:noFill/>
            <a:ln>
              <a:noFill/>
            </a:ln>
          </p:spPr>
        </p:pic>
      </p:grpSp>
      <p:grpSp>
        <p:nvGrpSpPr>
          <p:cNvPr id="588" name="Google Shape;588;p36"/>
          <p:cNvGrpSpPr/>
          <p:nvPr/>
        </p:nvGrpSpPr>
        <p:grpSpPr>
          <a:xfrm>
            <a:off x="3868648" y="152373"/>
            <a:ext cx="3183000" cy="4893863"/>
            <a:chOff x="5506648" y="332548"/>
            <a:chExt cx="3183000" cy="4893863"/>
          </a:xfrm>
        </p:grpSpPr>
        <p:pic>
          <p:nvPicPr>
            <p:cNvPr id="589" name="Google Shape;589;p36"/>
            <p:cNvPicPr preferRelativeResize="0"/>
            <p:nvPr/>
          </p:nvPicPr>
          <p:blipFill>
            <a:blip r:embed="rId7">
              <a:alphaModFix/>
            </a:blip>
            <a:stretch>
              <a:fillRect/>
            </a:stretch>
          </p:blipFill>
          <p:spPr>
            <a:xfrm>
              <a:off x="5506648" y="332548"/>
              <a:ext cx="3183000" cy="4893863"/>
            </a:xfrm>
            <a:prstGeom prst="rect">
              <a:avLst/>
            </a:prstGeom>
            <a:noFill/>
            <a:ln>
              <a:noFill/>
            </a:ln>
          </p:spPr>
        </p:pic>
        <p:pic>
          <p:nvPicPr>
            <p:cNvPr descr="a yellow smiley face with closed eyes and a pink cheek (provided by Tenor)" id="590" name="Google Shape;590;p36"/>
            <p:cNvPicPr preferRelativeResize="0"/>
            <p:nvPr/>
          </p:nvPicPr>
          <p:blipFill>
            <a:blip r:embed="rId6">
              <a:alphaModFix/>
            </a:blip>
            <a:stretch>
              <a:fillRect/>
            </a:stretch>
          </p:blipFill>
          <p:spPr>
            <a:xfrm>
              <a:off x="6400466" y="1976927"/>
              <a:ext cx="554575" cy="554550"/>
            </a:xfrm>
            <a:prstGeom prst="rect">
              <a:avLst/>
            </a:prstGeom>
            <a:noFill/>
            <a:ln>
              <a:noFill/>
            </a:ln>
          </p:spPr>
        </p:pic>
      </p:grpSp>
      <p:pic>
        <p:nvPicPr>
          <p:cNvPr descr="a yellow smiley face with closed eyes and a pink cheek (provided by Tenor)" id="591" name="Google Shape;591;p36"/>
          <p:cNvPicPr preferRelativeResize="0"/>
          <p:nvPr/>
        </p:nvPicPr>
        <p:blipFill>
          <a:blip r:embed="rId6">
            <a:alphaModFix/>
          </a:blip>
          <a:stretch>
            <a:fillRect/>
          </a:stretch>
        </p:blipFill>
        <p:spPr>
          <a:xfrm>
            <a:off x="13309666" y="-811648"/>
            <a:ext cx="554575" cy="554550"/>
          </a:xfrm>
          <a:prstGeom prst="rect">
            <a:avLst/>
          </a:prstGeom>
          <a:noFill/>
          <a:ln>
            <a:noFill/>
          </a:ln>
        </p:spPr>
      </p:pic>
      <p:grpSp>
        <p:nvGrpSpPr>
          <p:cNvPr id="592" name="Google Shape;592;p36"/>
          <p:cNvGrpSpPr/>
          <p:nvPr/>
        </p:nvGrpSpPr>
        <p:grpSpPr>
          <a:xfrm>
            <a:off x="152400" y="3972025"/>
            <a:ext cx="5374750" cy="4033874"/>
            <a:chOff x="152400" y="3972025"/>
            <a:chExt cx="5374750" cy="4033874"/>
          </a:xfrm>
        </p:grpSpPr>
        <p:pic>
          <p:nvPicPr>
            <p:cNvPr id="593" name="Google Shape;593;p36"/>
            <p:cNvPicPr preferRelativeResize="0"/>
            <p:nvPr/>
          </p:nvPicPr>
          <p:blipFill>
            <a:blip r:embed="rId8">
              <a:alphaModFix/>
            </a:blip>
            <a:stretch>
              <a:fillRect/>
            </a:stretch>
          </p:blipFill>
          <p:spPr>
            <a:xfrm>
              <a:off x="152400" y="3972025"/>
              <a:ext cx="5374750" cy="4033874"/>
            </a:xfrm>
            <a:prstGeom prst="rect">
              <a:avLst/>
            </a:prstGeom>
            <a:noFill/>
            <a:ln>
              <a:noFill/>
            </a:ln>
          </p:spPr>
        </p:pic>
        <p:pic>
          <p:nvPicPr>
            <p:cNvPr descr="a yellow smiley face with closed eyes and a pink cheek (provided by Tenor)" id="594" name="Google Shape;594;p36"/>
            <p:cNvPicPr preferRelativeResize="0"/>
            <p:nvPr/>
          </p:nvPicPr>
          <p:blipFill>
            <a:blip r:embed="rId6">
              <a:alphaModFix/>
            </a:blip>
            <a:stretch>
              <a:fillRect/>
            </a:stretch>
          </p:blipFill>
          <p:spPr>
            <a:xfrm>
              <a:off x="2349653" y="5799724"/>
              <a:ext cx="554575" cy="554550"/>
            </a:xfrm>
            <a:prstGeom prst="rect">
              <a:avLst/>
            </a:prstGeom>
            <a:noFill/>
            <a:ln>
              <a:noFill/>
            </a:ln>
          </p:spPr>
        </p:pic>
      </p:grpSp>
      <p:pic>
        <p:nvPicPr>
          <p:cNvPr id="595" name="Google Shape;595;p36" title="IMG_20240327_155126.jpg"/>
          <p:cNvPicPr preferRelativeResize="0"/>
          <p:nvPr/>
        </p:nvPicPr>
        <p:blipFill>
          <a:blip r:embed="rId9">
            <a:alphaModFix/>
          </a:blip>
          <a:stretch>
            <a:fillRect/>
          </a:stretch>
        </p:blipFill>
        <p:spPr>
          <a:xfrm>
            <a:off x="9103250" y="152400"/>
            <a:ext cx="5374751" cy="4031063"/>
          </a:xfrm>
          <a:prstGeom prst="rect">
            <a:avLst/>
          </a:prstGeom>
          <a:noFill/>
          <a:ln>
            <a:noFill/>
          </a:ln>
        </p:spPr>
      </p:pic>
      <p:pic>
        <p:nvPicPr>
          <p:cNvPr id="596" name="Google Shape;596;p36"/>
          <p:cNvPicPr preferRelativeResize="0"/>
          <p:nvPr/>
        </p:nvPicPr>
        <p:blipFill>
          <a:blip r:embed="rId10">
            <a:alphaModFix/>
          </a:blip>
          <a:stretch>
            <a:fillRect/>
          </a:stretch>
        </p:blipFill>
        <p:spPr>
          <a:xfrm>
            <a:off x="251910" y="2438018"/>
            <a:ext cx="5919718" cy="3410775"/>
          </a:xfrm>
          <a:prstGeom prst="rect">
            <a:avLst/>
          </a:prstGeom>
          <a:noFill/>
          <a:ln>
            <a:noFill/>
          </a:ln>
        </p:spPr>
      </p:pic>
      <p:pic>
        <p:nvPicPr>
          <p:cNvPr id="597" name="Google Shape;597;p36"/>
          <p:cNvPicPr preferRelativeResize="0"/>
          <p:nvPr/>
        </p:nvPicPr>
        <p:blipFill>
          <a:blip r:embed="rId11">
            <a:alphaModFix/>
          </a:blip>
          <a:stretch>
            <a:fillRect/>
          </a:stretch>
        </p:blipFill>
        <p:spPr>
          <a:xfrm>
            <a:off x="6259431" y="2926197"/>
            <a:ext cx="3183001" cy="5085344"/>
          </a:xfrm>
          <a:prstGeom prst="rect">
            <a:avLst/>
          </a:prstGeom>
          <a:noFill/>
          <a:ln>
            <a:noFill/>
          </a:ln>
        </p:spPr>
      </p:pic>
      <p:pic>
        <p:nvPicPr>
          <p:cNvPr id="598" name="Google Shape;598;p36"/>
          <p:cNvPicPr preferRelativeResize="0"/>
          <p:nvPr/>
        </p:nvPicPr>
        <p:blipFill>
          <a:blip r:embed="rId12">
            <a:alphaModFix/>
          </a:blip>
          <a:stretch>
            <a:fillRect/>
          </a:stretch>
        </p:blipFill>
        <p:spPr>
          <a:xfrm>
            <a:off x="-4045730" y="2438032"/>
            <a:ext cx="2558075" cy="3634218"/>
          </a:xfrm>
          <a:prstGeom prst="rect">
            <a:avLst/>
          </a:prstGeom>
          <a:noFill/>
          <a:ln>
            <a:noFill/>
          </a:ln>
        </p:spPr>
      </p:pic>
      <p:pic>
        <p:nvPicPr>
          <p:cNvPr id="599" name="Google Shape;599;p36" title="IMG_20250421_093429_1.jpg"/>
          <p:cNvPicPr preferRelativeResize="0"/>
          <p:nvPr/>
        </p:nvPicPr>
        <p:blipFill>
          <a:blip r:embed="rId13">
            <a:alphaModFix/>
          </a:blip>
          <a:stretch>
            <a:fillRect/>
          </a:stretch>
        </p:blipFill>
        <p:spPr>
          <a:xfrm>
            <a:off x="10232575" y="243554"/>
            <a:ext cx="3776824" cy="5035756"/>
          </a:xfrm>
          <a:prstGeom prst="rect">
            <a:avLst/>
          </a:prstGeom>
          <a:noFill/>
          <a:ln>
            <a:noFill/>
          </a:ln>
        </p:spPr>
      </p:pic>
      <p:pic>
        <p:nvPicPr>
          <p:cNvPr id="600" name="Google Shape;600;p36" title="IMG_20250424_185020_1.jpg"/>
          <p:cNvPicPr preferRelativeResize="0"/>
          <p:nvPr/>
        </p:nvPicPr>
        <p:blipFill rotWithShape="1">
          <a:blip r:embed="rId14">
            <a:alphaModFix/>
          </a:blip>
          <a:srcRect b="1748" l="20735" r="0" t="0"/>
          <a:stretch/>
        </p:blipFill>
        <p:spPr>
          <a:xfrm>
            <a:off x="17557716" y="6403354"/>
            <a:ext cx="4891709" cy="3410775"/>
          </a:xfrm>
          <a:prstGeom prst="rect">
            <a:avLst/>
          </a:prstGeom>
          <a:noFill/>
          <a:ln>
            <a:noFill/>
          </a:ln>
        </p:spPr>
      </p:pic>
      <p:grpSp>
        <p:nvGrpSpPr>
          <p:cNvPr id="601" name="Google Shape;601;p36"/>
          <p:cNvGrpSpPr/>
          <p:nvPr/>
        </p:nvGrpSpPr>
        <p:grpSpPr>
          <a:xfrm>
            <a:off x="16617961" y="1171225"/>
            <a:ext cx="4891748" cy="6523604"/>
            <a:chOff x="4229703" y="0"/>
            <a:chExt cx="6170995" cy="8229601"/>
          </a:xfrm>
        </p:grpSpPr>
        <p:pic>
          <p:nvPicPr>
            <p:cNvPr id="602" name="Google Shape;602;p36" title="mmexport1745591706218.jpg"/>
            <p:cNvPicPr preferRelativeResize="0"/>
            <p:nvPr/>
          </p:nvPicPr>
          <p:blipFill>
            <a:blip r:embed="rId15">
              <a:alphaModFix/>
            </a:blip>
            <a:stretch>
              <a:fillRect/>
            </a:stretch>
          </p:blipFill>
          <p:spPr>
            <a:xfrm>
              <a:off x="4229703" y="0"/>
              <a:ext cx="6170995" cy="8229601"/>
            </a:xfrm>
            <a:prstGeom prst="rect">
              <a:avLst/>
            </a:prstGeom>
            <a:noFill/>
            <a:ln>
              <a:noFill/>
            </a:ln>
          </p:spPr>
        </p:pic>
        <p:pic>
          <p:nvPicPr>
            <p:cNvPr descr="a yellow smiley face with closed eyes and a pink cheek (provided by Tenor)" id="603" name="Google Shape;603;p36"/>
            <p:cNvPicPr preferRelativeResize="0"/>
            <p:nvPr/>
          </p:nvPicPr>
          <p:blipFill>
            <a:blip r:embed="rId6">
              <a:alphaModFix/>
            </a:blip>
            <a:stretch>
              <a:fillRect/>
            </a:stretch>
          </p:blipFill>
          <p:spPr>
            <a:xfrm>
              <a:off x="5527150" y="1275400"/>
              <a:ext cx="695175" cy="847125"/>
            </a:xfrm>
            <a:prstGeom prst="rect">
              <a:avLst/>
            </a:prstGeom>
            <a:noFill/>
            <a:ln>
              <a:noFill/>
            </a:ln>
          </p:spPr>
        </p:pic>
        <p:pic>
          <p:nvPicPr>
            <p:cNvPr descr="a yellow smiley face with closed eyes and a pink cheek (provided by Tenor)" id="604" name="Google Shape;604;p36"/>
            <p:cNvPicPr preferRelativeResize="0"/>
            <p:nvPr/>
          </p:nvPicPr>
          <p:blipFill>
            <a:blip r:embed="rId6">
              <a:alphaModFix/>
            </a:blip>
            <a:stretch>
              <a:fillRect/>
            </a:stretch>
          </p:blipFill>
          <p:spPr>
            <a:xfrm>
              <a:off x="7420649" y="2303413"/>
              <a:ext cx="554575" cy="554550"/>
            </a:xfrm>
            <a:prstGeom prst="rect">
              <a:avLst/>
            </a:prstGeom>
            <a:noFill/>
            <a:ln>
              <a:noFill/>
            </a:ln>
          </p:spPr>
        </p:pic>
      </p:grpSp>
      <p:grpSp>
        <p:nvGrpSpPr>
          <p:cNvPr id="605" name="Google Shape;605;p36"/>
          <p:cNvGrpSpPr/>
          <p:nvPr/>
        </p:nvGrpSpPr>
        <p:grpSpPr>
          <a:xfrm>
            <a:off x="1872529" y="152404"/>
            <a:ext cx="3415387" cy="6071799"/>
            <a:chOff x="5000625" y="0"/>
            <a:chExt cx="4629150" cy="8229600"/>
          </a:xfrm>
        </p:grpSpPr>
        <p:pic>
          <p:nvPicPr>
            <p:cNvPr id="606" name="Google Shape;606;p36" title="IMG_20250421_094020.jpg"/>
            <p:cNvPicPr preferRelativeResize="0"/>
            <p:nvPr/>
          </p:nvPicPr>
          <p:blipFill>
            <a:blip r:embed="rId16">
              <a:alphaModFix/>
            </a:blip>
            <a:stretch>
              <a:fillRect/>
            </a:stretch>
          </p:blipFill>
          <p:spPr>
            <a:xfrm>
              <a:off x="5000625" y="0"/>
              <a:ext cx="4629150" cy="8229600"/>
            </a:xfrm>
            <a:prstGeom prst="rect">
              <a:avLst/>
            </a:prstGeom>
            <a:noFill/>
            <a:ln>
              <a:noFill/>
            </a:ln>
          </p:spPr>
        </p:pic>
        <p:pic>
          <p:nvPicPr>
            <p:cNvPr descr="a yellow smiley face with closed eyes and a pink cheek (provided by Tenor)" id="607" name="Google Shape;607;p36"/>
            <p:cNvPicPr preferRelativeResize="0"/>
            <p:nvPr/>
          </p:nvPicPr>
          <p:blipFill>
            <a:blip r:embed="rId6">
              <a:alphaModFix/>
            </a:blip>
            <a:stretch>
              <a:fillRect/>
            </a:stretch>
          </p:blipFill>
          <p:spPr>
            <a:xfrm>
              <a:off x="6099516" y="2730802"/>
              <a:ext cx="554575" cy="554550"/>
            </a:xfrm>
            <a:prstGeom prst="rect">
              <a:avLst/>
            </a:prstGeom>
            <a:noFill/>
            <a:ln>
              <a:noFill/>
            </a:ln>
          </p:spPr>
        </p:pic>
      </p:grpSp>
      <p:pic>
        <p:nvPicPr>
          <p:cNvPr id="608" name="Google Shape;608;p36"/>
          <p:cNvPicPr preferRelativeResize="0"/>
          <p:nvPr/>
        </p:nvPicPr>
        <p:blipFill>
          <a:blip r:embed="rId17">
            <a:alphaModFix/>
          </a:blip>
          <a:stretch>
            <a:fillRect/>
          </a:stretch>
        </p:blipFill>
        <p:spPr>
          <a:xfrm>
            <a:off x="5069146" y="193781"/>
            <a:ext cx="3182999" cy="4811030"/>
          </a:xfrm>
          <a:prstGeom prst="rect">
            <a:avLst/>
          </a:prstGeom>
          <a:noFill/>
          <a:ln>
            <a:noFill/>
          </a:ln>
        </p:spPr>
      </p:pic>
      <p:pic>
        <p:nvPicPr>
          <p:cNvPr id="609" name="Google Shape;609;p36" title="IMG_20250423_150908.jpg"/>
          <p:cNvPicPr preferRelativeResize="0"/>
          <p:nvPr/>
        </p:nvPicPr>
        <p:blipFill>
          <a:blip r:embed="rId18">
            <a:alphaModFix/>
          </a:blip>
          <a:stretch>
            <a:fillRect/>
          </a:stretch>
        </p:blipFill>
        <p:spPr>
          <a:xfrm>
            <a:off x="1105750" y="4030250"/>
            <a:ext cx="6063595" cy="3410775"/>
          </a:xfrm>
          <a:prstGeom prst="rect">
            <a:avLst/>
          </a:prstGeom>
          <a:noFill/>
          <a:ln>
            <a:noFill/>
          </a:ln>
        </p:spPr>
      </p:pic>
      <p:grpSp>
        <p:nvGrpSpPr>
          <p:cNvPr id="610" name="Google Shape;610;p36"/>
          <p:cNvGrpSpPr/>
          <p:nvPr/>
        </p:nvGrpSpPr>
        <p:grpSpPr>
          <a:xfrm>
            <a:off x="2041652" y="551888"/>
            <a:ext cx="8733420" cy="4034076"/>
            <a:chOff x="2041652" y="551888"/>
            <a:chExt cx="8733420" cy="4034076"/>
          </a:xfrm>
        </p:grpSpPr>
        <p:pic>
          <p:nvPicPr>
            <p:cNvPr id="611" name="Google Shape;611;p36" title="20250422_143230.jpg"/>
            <p:cNvPicPr preferRelativeResize="0"/>
            <p:nvPr/>
          </p:nvPicPr>
          <p:blipFill>
            <a:blip r:embed="rId19">
              <a:alphaModFix/>
            </a:blip>
            <a:stretch>
              <a:fillRect/>
            </a:stretch>
          </p:blipFill>
          <p:spPr>
            <a:xfrm>
              <a:off x="2041652" y="551888"/>
              <a:ext cx="8733420" cy="4034076"/>
            </a:xfrm>
            <a:prstGeom prst="rect">
              <a:avLst/>
            </a:prstGeom>
            <a:noFill/>
            <a:ln>
              <a:noFill/>
            </a:ln>
          </p:spPr>
        </p:pic>
        <p:pic>
          <p:nvPicPr>
            <p:cNvPr descr="a yellow smiley face with closed eyes and a pink cheek (provided by Tenor)" id="612" name="Google Shape;612;p36"/>
            <p:cNvPicPr preferRelativeResize="0"/>
            <p:nvPr/>
          </p:nvPicPr>
          <p:blipFill>
            <a:blip r:embed="rId6">
              <a:alphaModFix/>
            </a:blip>
            <a:stretch>
              <a:fillRect/>
            </a:stretch>
          </p:blipFill>
          <p:spPr>
            <a:xfrm>
              <a:off x="2807594" y="2179634"/>
              <a:ext cx="915428" cy="915392"/>
            </a:xfrm>
            <a:prstGeom prst="rect">
              <a:avLst/>
            </a:prstGeom>
            <a:noFill/>
            <a:ln>
              <a:noFill/>
            </a:ln>
          </p:spPr>
        </p:pic>
        <p:pic>
          <p:nvPicPr>
            <p:cNvPr descr="a yellow smiley face with closed eyes and a pink cheek (provided by Tenor)" id="613" name="Google Shape;613;p36"/>
            <p:cNvPicPr preferRelativeResize="0"/>
            <p:nvPr/>
          </p:nvPicPr>
          <p:blipFill>
            <a:blip r:embed="rId6">
              <a:alphaModFix/>
            </a:blip>
            <a:stretch>
              <a:fillRect/>
            </a:stretch>
          </p:blipFill>
          <p:spPr>
            <a:xfrm>
              <a:off x="3819410" y="2438022"/>
              <a:ext cx="398629" cy="398610"/>
            </a:xfrm>
            <a:prstGeom prst="rect">
              <a:avLst/>
            </a:prstGeom>
            <a:noFill/>
            <a:ln>
              <a:noFill/>
            </a:ln>
          </p:spPr>
        </p:pic>
        <p:pic>
          <p:nvPicPr>
            <p:cNvPr descr="a yellow smiley face with closed eyes and a pink cheek (provided by Tenor)" id="614" name="Google Shape;614;p36"/>
            <p:cNvPicPr preferRelativeResize="0"/>
            <p:nvPr/>
          </p:nvPicPr>
          <p:blipFill>
            <a:blip r:embed="rId6">
              <a:alphaModFix/>
            </a:blip>
            <a:stretch>
              <a:fillRect/>
            </a:stretch>
          </p:blipFill>
          <p:spPr>
            <a:xfrm>
              <a:off x="6876319" y="1717361"/>
              <a:ext cx="398629" cy="398610"/>
            </a:xfrm>
            <a:prstGeom prst="rect">
              <a:avLst/>
            </a:prstGeom>
            <a:noFill/>
            <a:ln>
              <a:noFill/>
            </a:ln>
          </p:spPr>
        </p:pic>
        <p:pic>
          <p:nvPicPr>
            <p:cNvPr descr="a yellow smiley face with closed eyes and a pink cheek (provided by Tenor)" id="615" name="Google Shape;615;p36"/>
            <p:cNvPicPr preferRelativeResize="0"/>
            <p:nvPr/>
          </p:nvPicPr>
          <p:blipFill>
            <a:blip r:embed="rId6">
              <a:alphaModFix/>
            </a:blip>
            <a:stretch>
              <a:fillRect/>
            </a:stretch>
          </p:blipFill>
          <p:spPr>
            <a:xfrm>
              <a:off x="7878135" y="1949088"/>
              <a:ext cx="398629" cy="398610"/>
            </a:xfrm>
            <a:prstGeom prst="rect">
              <a:avLst/>
            </a:prstGeom>
            <a:noFill/>
            <a:ln>
              <a:noFill/>
            </a:ln>
          </p:spPr>
        </p:pic>
        <p:pic>
          <p:nvPicPr>
            <p:cNvPr descr="a yellow smiley face with closed eyes and a pink cheek (provided by Tenor)" id="616" name="Google Shape;616;p36"/>
            <p:cNvPicPr preferRelativeResize="0"/>
            <p:nvPr/>
          </p:nvPicPr>
          <p:blipFill>
            <a:blip r:embed="rId6">
              <a:alphaModFix/>
            </a:blip>
            <a:stretch>
              <a:fillRect/>
            </a:stretch>
          </p:blipFill>
          <p:spPr>
            <a:xfrm>
              <a:off x="6120953" y="2115976"/>
              <a:ext cx="398629" cy="398610"/>
            </a:xfrm>
            <a:prstGeom prst="rect">
              <a:avLst/>
            </a:prstGeom>
            <a:noFill/>
            <a:ln>
              <a:noFill/>
            </a:ln>
          </p:spPr>
        </p:pic>
        <p:pic>
          <p:nvPicPr>
            <p:cNvPr descr="a yellow smiley face with closed eyes and a pink cheek (provided by Tenor)" id="617" name="Google Shape;617;p36"/>
            <p:cNvPicPr preferRelativeResize="0"/>
            <p:nvPr/>
          </p:nvPicPr>
          <p:blipFill>
            <a:blip r:embed="rId6">
              <a:alphaModFix/>
            </a:blip>
            <a:stretch>
              <a:fillRect/>
            </a:stretch>
          </p:blipFill>
          <p:spPr>
            <a:xfrm>
              <a:off x="5314236" y="2607812"/>
              <a:ext cx="398629" cy="398610"/>
            </a:xfrm>
            <a:prstGeom prst="rect">
              <a:avLst/>
            </a:prstGeom>
            <a:noFill/>
            <a:ln>
              <a:noFill/>
            </a:ln>
          </p:spPr>
        </p:pic>
        <p:pic>
          <p:nvPicPr>
            <p:cNvPr descr="a yellow smiley face with closed eyes and a pink cheek (provided by Tenor)" id="618" name="Google Shape;618;p36"/>
            <p:cNvPicPr preferRelativeResize="0"/>
            <p:nvPr/>
          </p:nvPicPr>
          <p:blipFill>
            <a:blip r:embed="rId6">
              <a:alphaModFix/>
            </a:blip>
            <a:stretch>
              <a:fillRect/>
            </a:stretch>
          </p:blipFill>
          <p:spPr>
            <a:xfrm>
              <a:off x="5034802" y="2399990"/>
              <a:ext cx="398629" cy="398610"/>
            </a:xfrm>
            <a:prstGeom prst="rect">
              <a:avLst/>
            </a:prstGeom>
            <a:noFill/>
            <a:ln>
              <a:noFill/>
            </a:ln>
          </p:spPr>
        </p:pic>
        <p:pic>
          <p:nvPicPr>
            <p:cNvPr descr="a yellow smiley face with closed eyes and a pink cheek (provided by Tenor)" id="619" name="Google Shape;619;p36"/>
            <p:cNvPicPr preferRelativeResize="0"/>
            <p:nvPr/>
          </p:nvPicPr>
          <p:blipFill>
            <a:blip r:embed="rId6">
              <a:alphaModFix/>
            </a:blip>
            <a:stretch>
              <a:fillRect/>
            </a:stretch>
          </p:blipFill>
          <p:spPr>
            <a:xfrm>
              <a:off x="5505115" y="2039409"/>
              <a:ext cx="398629" cy="398610"/>
            </a:xfrm>
            <a:prstGeom prst="rect">
              <a:avLst/>
            </a:prstGeom>
            <a:noFill/>
            <a:ln>
              <a:noFill/>
            </a:ln>
          </p:spPr>
        </p:pic>
      </p:grpSp>
      <p:pic>
        <p:nvPicPr>
          <p:cNvPr id="620" name="Google Shape;620;p36"/>
          <p:cNvPicPr preferRelativeResize="0"/>
          <p:nvPr/>
        </p:nvPicPr>
        <p:blipFill>
          <a:blip r:embed="rId20">
            <a:alphaModFix/>
          </a:blip>
          <a:stretch>
            <a:fillRect/>
          </a:stretch>
        </p:blipFill>
        <p:spPr>
          <a:xfrm>
            <a:off x="8875739" y="3222506"/>
            <a:ext cx="3183000" cy="5026268"/>
          </a:xfrm>
          <a:prstGeom prst="rect">
            <a:avLst/>
          </a:prstGeom>
          <a:noFill/>
          <a:ln>
            <a:noFill/>
          </a:ln>
        </p:spPr>
      </p:pic>
      <p:grpSp>
        <p:nvGrpSpPr>
          <p:cNvPr id="621" name="Google Shape;621;p36"/>
          <p:cNvGrpSpPr/>
          <p:nvPr/>
        </p:nvGrpSpPr>
        <p:grpSpPr>
          <a:xfrm>
            <a:off x="8084416" y="3330126"/>
            <a:ext cx="6414699" cy="4811024"/>
            <a:chOff x="-2753500" y="152400"/>
            <a:chExt cx="10972800" cy="8229600"/>
          </a:xfrm>
        </p:grpSpPr>
        <p:pic>
          <p:nvPicPr>
            <p:cNvPr id="622" name="Google Shape;622;p36" title="IMG_20250418_114903.jpg"/>
            <p:cNvPicPr preferRelativeResize="0"/>
            <p:nvPr/>
          </p:nvPicPr>
          <p:blipFill>
            <a:blip r:embed="rId21">
              <a:alphaModFix/>
            </a:blip>
            <a:stretch>
              <a:fillRect/>
            </a:stretch>
          </p:blipFill>
          <p:spPr>
            <a:xfrm>
              <a:off x="-2753500" y="152400"/>
              <a:ext cx="10972800" cy="8229600"/>
            </a:xfrm>
            <a:prstGeom prst="rect">
              <a:avLst/>
            </a:prstGeom>
            <a:noFill/>
            <a:ln>
              <a:noFill/>
            </a:ln>
          </p:spPr>
        </p:pic>
        <p:pic>
          <p:nvPicPr>
            <p:cNvPr descr="a yellow smiley face with closed eyes and a pink cheek (provided by Tenor)" id="623" name="Google Shape;623;p36"/>
            <p:cNvPicPr preferRelativeResize="0"/>
            <p:nvPr/>
          </p:nvPicPr>
          <p:blipFill>
            <a:blip r:embed="rId6">
              <a:alphaModFix/>
            </a:blip>
            <a:stretch>
              <a:fillRect/>
            </a:stretch>
          </p:blipFill>
          <p:spPr>
            <a:xfrm>
              <a:off x="5527157" y="344799"/>
              <a:ext cx="1088150" cy="1088100"/>
            </a:xfrm>
            <a:prstGeom prst="rect">
              <a:avLst/>
            </a:prstGeom>
            <a:noFill/>
            <a:ln>
              <a:noFill/>
            </a:ln>
          </p:spPr>
        </p:pic>
        <p:pic>
          <p:nvPicPr>
            <p:cNvPr descr="a yellow smiley face with closed eyes and a pink cheek (provided by Tenor)" id="624" name="Google Shape;624;p36"/>
            <p:cNvPicPr preferRelativeResize="0"/>
            <p:nvPr/>
          </p:nvPicPr>
          <p:blipFill>
            <a:blip r:embed="rId6">
              <a:alphaModFix/>
            </a:blip>
            <a:stretch>
              <a:fillRect/>
            </a:stretch>
          </p:blipFill>
          <p:spPr>
            <a:xfrm>
              <a:off x="-1705618" y="344799"/>
              <a:ext cx="1088150" cy="1088100"/>
            </a:xfrm>
            <a:prstGeom prst="rect">
              <a:avLst/>
            </a:prstGeom>
            <a:noFill/>
            <a:ln>
              <a:noFill/>
            </a:ln>
          </p:spPr>
        </p:pic>
      </p:grpSp>
      <p:pic>
        <p:nvPicPr>
          <p:cNvPr id="625" name="Google Shape;625;p36"/>
          <p:cNvPicPr preferRelativeResize="0"/>
          <p:nvPr/>
        </p:nvPicPr>
        <p:blipFill>
          <a:blip r:embed="rId22">
            <a:alphaModFix/>
          </a:blip>
          <a:stretch>
            <a:fillRect/>
          </a:stretch>
        </p:blipFill>
        <p:spPr>
          <a:xfrm>
            <a:off x="154354" y="4351161"/>
            <a:ext cx="7087373" cy="3650051"/>
          </a:xfrm>
          <a:prstGeom prst="rect">
            <a:avLst/>
          </a:prstGeom>
          <a:noFill/>
          <a:ln>
            <a:noFill/>
          </a:ln>
        </p:spPr>
      </p:pic>
      <p:pic>
        <p:nvPicPr>
          <p:cNvPr id="626" name="Google Shape;626;p36" title="IMG_20250420_202603.jpg"/>
          <p:cNvPicPr preferRelativeResize="0"/>
          <p:nvPr/>
        </p:nvPicPr>
        <p:blipFill>
          <a:blip r:embed="rId23">
            <a:alphaModFix/>
          </a:blip>
          <a:stretch>
            <a:fillRect/>
          </a:stretch>
        </p:blipFill>
        <p:spPr>
          <a:xfrm>
            <a:off x="5207750" y="200775"/>
            <a:ext cx="6063601" cy="4547708"/>
          </a:xfrm>
          <a:prstGeom prst="rect">
            <a:avLst/>
          </a:prstGeom>
          <a:noFill/>
          <a:ln>
            <a:noFill/>
          </a:ln>
        </p:spPr>
      </p:pic>
      <p:pic>
        <p:nvPicPr>
          <p:cNvPr id="627" name="Google Shape;627;p36"/>
          <p:cNvPicPr preferRelativeResize="0"/>
          <p:nvPr/>
        </p:nvPicPr>
        <p:blipFill>
          <a:blip r:embed="rId24">
            <a:alphaModFix/>
          </a:blip>
          <a:stretch>
            <a:fillRect/>
          </a:stretch>
        </p:blipFill>
        <p:spPr>
          <a:xfrm>
            <a:off x="152400" y="147155"/>
            <a:ext cx="3467322" cy="4259851"/>
          </a:xfrm>
          <a:prstGeom prst="rect">
            <a:avLst/>
          </a:prstGeom>
          <a:noFill/>
          <a:ln>
            <a:noFill/>
          </a:ln>
        </p:spPr>
      </p:pic>
      <p:pic>
        <p:nvPicPr>
          <p:cNvPr id="628" name="Google Shape;628;p36"/>
          <p:cNvPicPr preferRelativeResize="0"/>
          <p:nvPr/>
        </p:nvPicPr>
        <p:blipFill>
          <a:blip r:embed="rId25">
            <a:alphaModFix/>
          </a:blip>
          <a:stretch>
            <a:fillRect/>
          </a:stretch>
        </p:blipFill>
        <p:spPr>
          <a:xfrm>
            <a:off x="2585950" y="1451325"/>
            <a:ext cx="2558075" cy="4410086"/>
          </a:xfrm>
          <a:prstGeom prst="rect">
            <a:avLst/>
          </a:prstGeom>
          <a:noFill/>
          <a:ln>
            <a:noFill/>
          </a:ln>
        </p:spPr>
      </p:pic>
      <p:pic>
        <p:nvPicPr>
          <p:cNvPr id="629" name="Google Shape;629;p36" title="IMG_20250419_222203.jpg"/>
          <p:cNvPicPr preferRelativeResize="0"/>
          <p:nvPr/>
        </p:nvPicPr>
        <p:blipFill>
          <a:blip r:embed="rId26">
            <a:alphaModFix/>
          </a:blip>
          <a:stretch>
            <a:fillRect/>
          </a:stretch>
        </p:blipFill>
        <p:spPr>
          <a:xfrm>
            <a:off x="8085823" y="576923"/>
            <a:ext cx="3182999" cy="4244081"/>
          </a:xfrm>
          <a:prstGeom prst="rect">
            <a:avLst/>
          </a:prstGeom>
          <a:noFill/>
          <a:ln>
            <a:noFill/>
          </a:ln>
        </p:spPr>
      </p:pic>
      <p:pic>
        <p:nvPicPr>
          <p:cNvPr id="630" name="Google Shape;630;p36"/>
          <p:cNvPicPr preferRelativeResize="0"/>
          <p:nvPr/>
        </p:nvPicPr>
        <p:blipFill>
          <a:blip r:embed="rId27">
            <a:alphaModFix/>
          </a:blip>
          <a:stretch>
            <a:fillRect/>
          </a:stretch>
        </p:blipFill>
        <p:spPr>
          <a:xfrm>
            <a:off x="5959575" y="4777257"/>
            <a:ext cx="2558076" cy="32068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preencoded.png" id="636" name="Google Shape;636;p37"/>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637" name="Google Shape;637;p37"/>
          <p:cNvSpPr/>
          <p:nvPr/>
        </p:nvSpPr>
        <p:spPr>
          <a:xfrm>
            <a:off x="6280190" y="976432"/>
            <a:ext cx="7556421" cy="1204913"/>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1B1B27"/>
              </a:buClr>
              <a:buSzPts val="3750"/>
              <a:buFont typeface="Raleway"/>
              <a:buNone/>
            </a:pPr>
            <a:r>
              <a:rPr b="0" i="0" lang="en-US" sz="3750" u="none" cap="none" strike="noStrike">
                <a:solidFill>
                  <a:srgbClr val="1B1B27"/>
                </a:solidFill>
                <a:latin typeface="Raleway"/>
                <a:ea typeface="Raleway"/>
                <a:cs typeface="Raleway"/>
                <a:sym typeface="Raleway"/>
              </a:rPr>
              <a:t>Key Takeaways for Successful Partnerships</a:t>
            </a:r>
            <a:endParaRPr b="0" i="0" sz="3750" u="none" cap="none" strike="noStrike"/>
          </a:p>
        </p:txBody>
      </p:sp>
      <p:pic>
        <p:nvPicPr>
          <p:cNvPr descr="preencoded.png" id="638" name="Google Shape;638;p37"/>
          <p:cNvPicPr preferRelativeResize="0"/>
          <p:nvPr/>
        </p:nvPicPr>
        <p:blipFill rotWithShape="1">
          <a:blip r:embed="rId4">
            <a:alphaModFix/>
          </a:blip>
          <a:srcRect b="0" l="0" r="0" t="0"/>
          <a:stretch/>
        </p:blipFill>
        <p:spPr>
          <a:xfrm>
            <a:off x="6280190" y="2856774"/>
            <a:ext cx="963930" cy="1419106"/>
          </a:xfrm>
          <a:prstGeom prst="rect">
            <a:avLst/>
          </a:prstGeom>
          <a:noFill/>
          <a:ln>
            <a:noFill/>
          </a:ln>
        </p:spPr>
      </p:pic>
      <p:sp>
        <p:nvSpPr>
          <p:cNvPr id="639" name="Google Shape;639;p37"/>
          <p:cNvSpPr/>
          <p:nvPr/>
        </p:nvSpPr>
        <p:spPr>
          <a:xfrm>
            <a:off x="7436882" y="3049536"/>
            <a:ext cx="2409900" cy="3012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3C3939"/>
              </a:buClr>
              <a:buSzPts val="1850"/>
              <a:buFont typeface="Raleway"/>
              <a:buNone/>
            </a:pPr>
            <a:r>
              <a:rPr b="1" i="0" lang="en-US" sz="1850" u="none" cap="none" strike="noStrike">
                <a:solidFill>
                  <a:srgbClr val="3C3939"/>
                </a:solidFill>
                <a:latin typeface="Raleway"/>
                <a:ea typeface="Raleway"/>
                <a:cs typeface="Raleway"/>
                <a:sym typeface="Raleway"/>
              </a:rPr>
              <a:t>Strong Foundations</a:t>
            </a:r>
            <a:endParaRPr b="1" i="0" sz="1850" u="none" cap="none" strike="noStrike"/>
          </a:p>
        </p:txBody>
      </p:sp>
      <p:sp>
        <p:nvSpPr>
          <p:cNvPr id="640" name="Google Shape;640;p37"/>
          <p:cNvSpPr/>
          <p:nvPr/>
        </p:nvSpPr>
        <p:spPr>
          <a:xfrm>
            <a:off x="7436882" y="3466374"/>
            <a:ext cx="6399600" cy="6168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3C3939"/>
              </a:buClr>
              <a:buSzPts val="1500"/>
              <a:buFont typeface="Roboto"/>
              <a:buNone/>
            </a:pPr>
            <a:r>
              <a:rPr b="0" i="0" lang="en-US" sz="1500" u="none" cap="none" strike="noStrike">
                <a:solidFill>
                  <a:srgbClr val="3C3939"/>
                </a:solidFill>
                <a:latin typeface="Roboto"/>
                <a:ea typeface="Roboto"/>
                <a:cs typeface="Roboto"/>
                <a:sym typeface="Roboto"/>
              </a:rPr>
              <a:t>Begin with clear communication and shared goals between school leaders. Start small with achievable projects that build trust and momentum.</a:t>
            </a:r>
            <a:endParaRPr b="0" i="0" sz="1500" u="none" cap="none" strike="noStrike"/>
          </a:p>
        </p:txBody>
      </p:sp>
      <p:pic>
        <p:nvPicPr>
          <p:cNvPr descr="preencoded.png" id="641" name="Google Shape;641;p37"/>
          <p:cNvPicPr preferRelativeResize="0"/>
          <p:nvPr/>
        </p:nvPicPr>
        <p:blipFill rotWithShape="1">
          <a:blip r:embed="rId5">
            <a:alphaModFix/>
          </a:blip>
          <a:srcRect b="0" l="0" r="0" t="0"/>
          <a:stretch/>
        </p:blipFill>
        <p:spPr>
          <a:xfrm>
            <a:off x="6280190" y="4275880"/>
            <a:ext cx="963930" cy="1419106"/>
          </a:xfrm>
          <a:prstGeom prst="rect">
            <a:avLst/>
          </a:prstGeom>
          <a:noFill/>
          <a:ln>
            <a:noFill/>
          </a:ln>
        </p:spPr>
      </p:pic>
      <p:sp>
        <p:nvSpPr>
          <p:cNvPr id="642" name="Google Shape;642;p37"/>
          <p:cNvSpPr/>
          <p:nvPr/>
        </p:nvSpPr>
        <p:spPr>
          <a:xfrm>
            <a:off x="7436882" y="4468642"/>
            <a:ext cx="2409900" cy="3012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3C3939"/>
              </a:buClr>
              <a:buSzPts val="1850"/>
              <a:buFont typeface="Raleway"/>
              <a:buNone/>
            </a:pPr>
            <a:r>
              <a:rPr b="1" i="0" lang="en-US" sz="1850" u="none" cap="none" strike="noStrike">
                <a:solidFill>
                  <a:srgbClr val="3C3939"/>
                </a:solidFill>
                <a:latin typeface="Raleway"/>
                <a:ea typeface="Raleway"/>
                <a:cs typeface="Raleway"/>
                <a:sym typeface="Raleway"/>
              </a:rPr>
              <a:t>Thoughtful Planning</a:t>
            </a:r>
            <a:endParaRPr b="1" i="0" sz="1850" u="none" cap="none" strike="noStrike"/>
          </a:p>
        </p:txBody>
      </p:sp>
      <p:sp>
        <p:nvSpPr>
          <p:cNvPr id="643" name="Google Shape;643;p37"/>
          <p:cNvSpPr/>
          <p:nvPr/>
        </p:nvSpPr>
        <p:spPr>
          <a:xfrm>
            <a:off x="7436882" y="4885480"/>
            <a:ext cx="6399600" cy="6168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3C3939"/>
              </a:buClr>
              <a:buSzPts val="1500"/>
              <a:buFont typeface="Roboto"/>
              <a:buNone/>
            </a:pPr>
            <a:r>
              <a:rPr b="0" i="0" lang="en-US" sz="1500" u="none" cap="none" strike="noStrike">
                <a:solidFill>
                  <a:srgbClr val="3C3939"/>
                </a:solidFill>
                <a:latin typeface="Roboto"/>
                <a:ea typeface="Roboto"/>
                <a:cs typeface="Roboto"/>
                <a:sym typeface="Roboto"/>
              </a:rPr>
              <a:t>Develop structured pre-trip activities that deepen connections. Ensure logistics and safeguarding are thoroughly addressed for both contexts.</a:t>
            </a:r>
            <a:endParaRPr b="0" i="0" sz="1500" u="none" cap="none" strike="noStrike"/>
          </a:p>
        </p:txBody>
      </p:sp>
      <p:pic>
        <p:nvPicPr>
          <p:cNvPr descr="preencoded.png" id="644" name="Google Shape;644;p37"/>
          <p:cNvPicPr preferRelativeResize="0"/>
          <p:nvPr/>
        </p:nvPicPr>
        <p:blipFill rotWithShape="1">
          <a:blip r:embed="rId6">
            <a:alphaModFix/>
          </a:blip>
          <a:srcRect b="0" l="0" r="0" t="0"/>
          <a:stretch/>
        </p:blipFill>
        <p:spPr>
          <a:xfrm>
            <a:off x="6280190" y="5694986"/>
            <a:ext cx="963930" cy="1419106"/>
          </a:xfrm>
          <a:prstGeom prst="rect">
            <a:avLst/>
          </a:prstGeom>
          <a:noFill/>
          <a:ln>
            <a:noFill/>
          </a:ln>
        </p:spPr>
      </p:pic>
      <p:sp>
        <p:nvSpPr>
          <p:cNvPr id="645" name="Google Shape;645;p37"/>
          <p:cNvSpPr/>
          <p:nvPr/>
        </p:nvSpPr>
        <p:spPr>
          <a:xfrm>
            <a:off x="7436873" y="5887750"/>
            <a:ext cx="3101400" cy="3012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3C3939"/>
              </a:buClr>
              <a:buSzPts val="1850"/>
              <a:buFont typeface="Raleway"/>
              <a:buNone/>
            </a:pPr>
            <a:r>
              <a:rPr b="1" lang="en-US" sz="1850">
                <a:solidFill>
                  <a:srgbClr val="3C3939"/>
                </a:solidFill>
                <a:latin typeface="Raleway"/>
                <a:ea typeface="Raleway"/>
                <a:cs typeface="Raleway"/>
                <a:sym typeface="Raleway"/>
              </a:rPr>
              <a:t>Transformative Impact</a:t>
            </a:r>
            <a:endParaRPr b="1" i="0" sz="1850" u="none" cap="none" strike="noStrike"/>
          </a:p>
        </p:txBody>
      </p:sp>
      <p:sp>
        <p:nvSpPr>
          <p:cNvPr id="646" name="Google Shape;646;p37"/>
          <p:cNvSpPr/>
          <p:nvPr/>
        </p:nvSpPr>
        <p:spPr>
          <a:xfrm>
            <a:off x="7436875" y="6304550"/>
            <a:ext cx="6537300" cy="141900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3C3939"/>
              </a:buClr>
              <a:buSzPts val="1500"/>
              <a:buFont typeface="Roboto"/>
              <a:buNone/>
            </a:pPr>
            <a:r>
              <a:rPr lang="en-US" sz="1500">
                <a:solidFill>
                  <a:srgbClr val="3C3939"/>
                </a:solidFill>
                <a:latin typeface="Roboto"/>
                <a:ea typeface="Roboto"/>
                <a:cs typeface="Roboto"/>
                <a:sym typeface="Roboto"/>
              </a:rPr>
              <a:t>This isn’t just a trip—it’s a turning point. Thoughtful planning and meaningful engagement can ignite a student’s confidence, curiosity, and sense of belonging in the world. For some, it’s the moment everything changes.</a:t>
            </a:r>
            <a:endParaRPr sz="1500">
              <a:solidFill>
                <a:srgbClr val="3C3939"/>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grpSp>
        <p:nvGrpSpPr>
          <p:cNvPr id="652" name="Google Shape;652;p38"/>
          <p:cNvGrpSpPr/>
          <p:nvPr/>
        </p:nvGrpSpPr>
        <p:grpSpPr>
          <a:xfrm>
            <a:off x="191724" y="201725"/>
            <a:ext cx="8572412" cy="4559100"/>
            <a:chOff x="6328674" y="151000"/>
            <a:chExt cx="8572412" cy="4559100"/>
          </a:xfrm>
        </p:grpSpPr>
        <p:pic>
          <p:nvPicPr>
            <p:cNvPr descr="Question Mark on Speech Bubble (provided by Getty Images)" id="653" name="Google Shape;653;p38"/>
            <p:cNvPicPr preferRelativeResize="0"/>
            <p:nvPr/>
          </p:nvPicPr>
          <p:blipFill>
            <a:blip r:embed="rId3">
              <a:alphaModFix/>
            </a:blip>
            <a:stretch>
              <a:fillRect/>
            </a:stretch>
          </p:blipFill>
          <p:spPr>
            <a:xfrm>
              <a:off x="6328674" y="151000"/>
              <a:ext cx="8105100" cy="4559100"/>
            </a:xfrm>
            <a:prstGeom prst="roundRect">
              <a:avLst>
                <a:gd fmla="val 8135" name="adj"/>
              </a:avLst>
            </a:prstGeom>
            <a:noFill/>
            <a:ln>
              <a:noFill/>
            </a:ln>
          </p:spPr>
        </p:pic>
        <p:sp>
          <p:nvSpPr>
            <p:cNvPr id="654" name="Google Shape;654;p38"/>
            <p:cNvSpPr txBox="1"/>
            <p:nvPr/>
          </p:nvSpPr>
          <p:spPr>
            <a:xfrm>
              <a:off x="6344786" y="1784038"/>
              <a:ext cx="8556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200"/>
                <a:t>Question</a:t>
              </a:r>
              <a:endParaRPr sz="7200"/>
            </a:p>
          </p:txBody>
        </p:sp>
      </p:grpSp>
      <p:sp>
        <p:nvSpPr>
          <p:cNvPr id="655" name="Google Shape;655;p38"/>
          <p:cNvSpPr txBox="1"/>
          <p:nvPr/>
        </p:nvSpPr>
        <p:spPr>
          <a:xfrm>
            <a:off x="191725" y="5561875"/>
            <a:ext cx="5197200" cy="24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t>Shanshan Nai</a:t>
            </a:r>
            <a:endParaRPr sz="3300"/>
          </a:p>
          <a:p>
            <a:pPr indent="0" lvl="0" marL="0" rtl="0" algn="l">
              <a:spcBef>
                <a:spcPts val="0"/>
              </a:spcBef>
              <a:spcAft>
                <a:spcPts val="0"/>
              </a:spcAft>
              <a:buNone/>
            </a:pPr>
            <a:r>
              <a:t/>
            </a:r>
            <a:endParaRPr sz="3300"/>
          </a:p>
          <a:p>
            <a:pPr indent="0" lvl="0" marL="0" rtl="0" algn="l">
              <a:spcBef>
                <a:spcPts val="0"/>
              </a:spcBef>
              <a:spcAft>
                <a:spcPts val="0"/>
              </a:spcAft>
              <a:buNone/>
            </a:pPr>
            <a:r>
              <a:rPr lang="en-US" sz="3300" u="sng">
                <a:solidFill>
                  <a:schemeClr val="hlink"/>
                </a:solidFill>
                <a:hlinkClick r:id="rId4"/>
              </a:rPr>
              <a:t>snai@bohuntworthing.com</a:t>
            </a:r>
            <a:endParaRPr sz="3300"/>
          </a:p>
        </p:txBody>
      </p:sp>
      <p:pic>
        <p:nvPicPr>
          <p:cNvPr id="656" name="Google Shape;656;p38"/>
          <p:cNvPicPr preferRelativeResize="0"/>
          <p:nvPr/>
        </p:nvPicPr>
        <p:blipFill>
          <a:blip r:embed="rId5">
            <a:alphaModFix/>
          </a:blip>
          <a:stretch>
            <a:fillRect/>
          </a:stretch>
        </p:blipFill>
        <p:spPr>
          <a:xfrm>
            <a:off x="5522749" y="5286125"/>
            <a:ext cx="2738350" cy="2741750"/>
          </a:xfrm>
          <a:prstGeom prst="rect">
            <a:avLst/>
          </a:prstGeom>
          <a:noFill/>
          <a:ln>
            <a:noFill/>
          </a:ln>
        </p:spPr>
      </p:pic>
      <p:pic>
        <p:nvPicPr>
          <p:cNvPr id="657" name="Google Shape;657;p38" title="QRCode for IOE Annual Chinese Teaching Conference Feedback Form 2025 (Workshop 13-Shanshan Nai).png"/>
          <p:cNvPicPr preferRelativeResize="0"/>
          <p:nvPr/>
        </p:nvPicPr>
        <p:blipFill>
          <a:blip r:embed="rId6">
            <a:alphaModFix/>
          </a:blip>
          <a:stretch>
            <a:fillRect/>
          </a:stretch>
        </p:blipFill>
        <p:spPr>
          <a:xfrm>
            <a:off x="8589711" y="1056103"/>
            <a:ext cx="5713800" cy="5713800"/>
          </a:xfrm>
          <a:prstGeom prst="roundRect">
            <a:avLst>
              <a:gd fmla="val 7476"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2"/>
          <p:cNvPicPr preferRelativeResize="0"/>
          <p:nvPr/>
        </p:nvPicPr>
        <p:blipFill>
          <a:blip r:embed="rId3">
            <a:alphaModFix/>
          </a:blip>
          <a:stretch>
            <a:fillRect/>
          </a:stretch>
        </p:blipFill>
        <p:spPr>
          <a:xfrm>
            <a:off x="3622700" y="449850"/>
            <a:ext cx="6953400" cy="4634400"/>
          </a:xfrm>
          <a:prstGeom prst="roundRect">
            <a:avLst>
              <a:gd fmla="val 8122" name="adj"/>
            </a:avLst>
          </a:prstGeom>
          <a:noFill/>
          <a:ln>
            <a:noFill/>
          </a:ln>
        </p:spPr>
      </p:pic>
      <p:sp>
        <p:nvSpPr>
          <p:cNvPr id="69" name="Google Shape;69;p12"/>
          <p:cNvSpPr txBox="1"/>
          <p:nvPr/>
        </p:nvSpPr>
        <p:spPr>
          <a:xfrm>
            <a:off x="1536850" y="5216452"/>
            <a:ext cx="113034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t>Bohunt School Worthing is a secondary school with academy status located in Worthing, West Sussex. </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US" sz="2400"/>
              <a:t>Our purpose built, modern and innovative Academy school opened in September 2015 to Year 7 and 8, and has since grown into a vibrant and successful 11-16 comprehensive school in the heart of the Worthing community,  where all our young people and staff genuinely </a:t>
            </a:r>
            <a:r>
              <a:rPr b="1" lang="en-US" sz="2400"/>
              <a:t>enjoy, respect and achieve</a:t>
            </a:r>
            <a:r>
              <a:rPr lang="en-US" sz="2400"/>
              <a:t>.</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3"/>
          <p:cNvSpPr txBox="1"/>
          <p:nvPr/>
        </p:nvSpPr>
        <p:spPr>
          <a:xfrm>
            <a:off x="1663500" y="192752"/>
            <a:ext cx="113034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t>Bohunt Education Trust</a:t>
            </a:r>
            <a:endParaRPr b="1" sz="3000"/>
          </a:p>
          <a:p>
            <a:pPr indent="0" lvl="0" marL="0" rtl="0" algn="ctr">
              <a:spcBef>
                <a:spcPts val="0"/>
              </a:spcBef>
              <a:spcAft>
                <a:spcPts val="0"/>
              </a:spcAft>
              <a:buNone/>
            </a:pPr>
            <a:r>
              <a:t/>
            </a:r>
            <a:endParaRPr b="1" sz="2700"/>
          </a:p>
          <a:p>
            <a:pPr indent="0" lvl="0" marL="0" rtl="0" algn="ctr">
              <a:spcBef>
                <a:spcPts val="0"/>
              </a:spcBef>
              <a:spcAft>
                <a:spcPts val="0"/>
              </a:spcAft>
              <a:buNone/>
            </a:pPr>
            <a:r>
              <a:rPr lang="en-US" sz="2700"/>
              <a:t>As a multi-academy trust (MAT) of non-fee paying schools, BET provides innovative, high-quality education for children aged four to 18.</a:t>
            </a:r>
            <a:endParaRPr sz="2700"/>
          </a:p>
        </p:txBody>
      </p:sp>
      <p:pic>
        <p:nvPicPr>
          <p:cNvPr id="76" name="Google Shape;76;p13"/>
          <p:cNvPicPr preferRelativeResize="0"/>
          <p:nvPr/>
        </p:nvPicPr>
        <p:blipFill>
          <a:blip r:embed="rId3">
            <a:alphaModFix/>
          </a:blip>
          <a:stretch>
            <a:fillRect/>
          </a:stretch>
        </p:blipFill>
        <p:spPr>
          <a:xfrm>
            <a:off x="3491750" y="2204603"/>
            <a:ext cx="8120700" cy="5737800"/>
          </a:xfrm>
          <a:prstGeom prst="roundRect">
            <a:avLst>
              <a:gd fmla="val 8010" name="adj"/>
            </a:avLst>
          </a:prstGeom>
          <a:noFill/>
          <a:ln>
            <a:noFill/>
          </a:ln>
        </p:spPr>
      </p:pic>
      <p:pic>
        <p:nvPicPr>
          <p:cNvPr id="77" name="Google Shape;77;p13"/>
          <p:cNvPicPr preferRelativeResize="0"/>
          <p:nvPr/>
        </p:nvPicPr>
        <p:blipFill>
          <a:blip r:embed="rId4">
            <a:alphaModFix/>
          </a:blip>
          <a:stretch>
            <a:fillRect/>
          </a:stretch>
        </p:blipFill>
        <p:spPr>
          <a:xfrm>
            <a:off x="11151150" y="5889400"/>
            <a:ext cx="3044100" cy="2028900"/>
          </a:xfrm>
          <a:prstGeom prst="roundRect">
            <a:avLst>
              <a:gd fmla="val 8122" name="adj"/>
            </a:avLst>
          </a:prstGeom>
          <a:noFill/>
          <a:ln>
            <a:noFill/>
          </a:ln>
        </p:spPr>
      </p:pic>
      <p:cxnSp>
        <p:nvCxnSpPr>
          <p:cNvPr id="78" name="Google Shape;78;p13"/>
          <p:cNvCxnSpPr/>
          <p:nvPr/>
        </p:nvCxnSpPr>
        <p:spPr>
          <a:xfrm rot="10800000">
            <a:off x="9204750" y="6907600"/>
            <a:ext cx="1946400" cy="2772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grpSp>
        <p:nvGrpSpPr>
          <p:cNvPr id="84" name="Google Shape;84;p14"/>
          <p:cNvGrpSpPr/>
          <p:nvPr/>
        </p:nvGrpSpPr>
        <p:grpSpPr>
          <a:xfrm flipH="1">
            <a:off x="2332921" y="3"/>
            <a:ext cx="3591180" cy="8229600"/>
            <a:chOff x="5370050" y="3"/>
            <a:chExt cx="2244488" cy="5143500"/>
          </a:xfrm>
        </p:grpSpPr>
        <p:sp>
          <p:nvSpPr>
            <p:cNvPr id="85" name="Google Shape;85;p14"/>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86" name="Google Shape;86;p14"/>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87" name="Google Shape;87;p14"/>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88" name="Google Shape;88;p14"/>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89" name="Google Shape;89;p14"/>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90" name="Google Shape;90;p14"/>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91" name="Google Shape;91;p14"/>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92" name="Google Shape;92;p14"/>
          <p:cNvGrpSpPr/>
          <p:nvPr/>
        </p:nvGrpSpPr>
        <p:grpSpPr>
          <a:xfrm rot="-5400000">
            <a:off x="-1544042" y="4084152"/>
            <a:ext cx="6051960" cy="60960"/>
            <a:chOff x="3238695" y="2863312"/>
            <a:chExt cx="5043300" cy="50800"/>
          </a:xfrm>
        </p:grpSpPr>
        <p:cxnSp>
          <p:nvCxnSpPr>
            <p:cNvPr id="93" name="Google Shape;93;p14"/>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94" name="Google Shape;94;p14"/>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pic>
        <p:nvPicPr>
          <p:cNvPr id="95" name="Google Shape;95;p14"/>
          <p:cNvPicPr preferRelativeResize="0"/>
          <p:nvPr/>
        </p:nvPicPr>
        <p:blipFill>
          <a:blip r:embed="rId3">
            <a:alphaModFix/>
          </a:blip>
          <a:stretch>
            <a:fillRect/>
          </a:stretch>
        </p:blipFill>
        <p:spPr>
          <a:xfrm>
            <a:off x="7599863" y="2991337"/>
            <a:ext cx="6711000" cy="4694400"/>
          </a:xfrm>
          <a:prstGeom prst="roundRect">
            <a:avLst>
              <a:gd fmla="val 4611" name="adj"/>
            </a:avLst>
          </a:prstGeom>
          <a:noFill/>
          <a:ln cap="flat" cmpd="sng" w="9525">
            <a:solidFill>
              <a:schemeClr val="dk2"/>
            </a:solidFill>
            <a:prstDash val="solid"/>
            <a:round/>
            <a:headEnd len="sm" w="sm" type="none"/>
            <a:tailEnd len="sm" w="sm" type="none"/>
          </a:ln>
        </p:spPr>
      </p:pic>
      <p:grpSp>
        <p:nvGrpSpPr>
          <p:cNvPr id="96" name="Google Shape;96;p14"/>
          <p:cNvGrpSpPr/>
          <p:nvPr/>
        </p:nvGrpSpPr>
        <p:grpSpPr>
          <a:xfrm flipH="1" rot="-5400000">
            <a:off x="4148797" y="348836"/>
            <a:ext cx="366720" cy="600120"/>
            <a:chOff x="2560463" y="4217700"/>
            <a:chExt cx="229200" cy="375075"/>
          </a:xfrm>
        </p:grpSpPr>
        <p:sp>
          <p:nvSpPr>
            <p:cNvPr id="97" name="Google Shape;97;p14"/>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98" name="Google Shape;98;p14"/>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99" name="Google Shape;99;p14"/>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100" name="Google Shape;100;p14"/>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101" name="Google Shape;101;p14"/>
          <p:cNvSpPr txBox="1"/>
          <p:nvPr/>
        </p:nvSpPr>
        <p:spPr>
          <a:xfrm flipH="1">
            <a:off x="8387500" y="1019125"/>
            <a:ext cx="5923500" cy="1129200"/>
          </a:xfrm>
          <a:prstGeom prst="rect">
            <a:avLst/>
          </a:prstGeom>
          <a:noFill/>
          <a:ln>
            <a:noFill/>
          </a:ln>
        </p:spPr>
        <p:txBody>
          <a:bodyPr anchorCtr="0" anchor="t" bIns="109700" lIns="109700" spcFirstLastPara="1" rIns="109700" wrap="square" tIns="109700">
            <a:noAutofit/>
          </a:bodyPr>
          <a:lstStyle/>
          <a:p>
            <a:pPr indent="0" lvl="0" marL="0" marR="0" rtl="0" algn="l">
              <a:spcBef>
                <a:spcPts val="0"/>
              </a:spcBef>
              <a:spcAft>
                <a:spcPts val="0"/>
              </a:spcAft>
              <a:buNone/>
            </a:pPr>
            <a:r>
              <a:rPr lang="en-US" sz="2239">
                <a:latin typeface="Georgia"/>
                <a:ea typeface="Georgia"/>
                <a:cs typeface="Georgia"/>
                <a:sym typeface="Georgia"/>
              </a:rPr>
              <a:t>We become a Confucius Classroom linked with Confucius Institute in University of Southampton in 2017. The official opening ceremony hold in January 2018 </a:t>
            </a:r>
            <a:endParaRPr sz="2239">
              <a:latin typeface="Georgia"/>
              <a:ea typeface="Georgia"/>
              <a:cs typeface="Georgia"/>
              <a:sym typeface="Georgia"/>
            </a:endParaRPr>
          </a:p>
          <a:p>
            <a:pPr indent="0" lvl="0" marL="0" marR="0" rtl="0" algn="l">
              <a:spcBef>
                <a:spcPts val="0"/>
              </a:spcBef>
              <a:spcAft>
                <a:spcPts val="0"/>
              </a:spcAft>
              <a:buNone/>
            </a:pPr>
            <a:r>
              <a:t/>
            </a:r>
            <a:endParaRPr sz="2239">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grpSp>
        <p:nvGrpSpPr>
          <p:cNvPr id="107" name="Google Shape;107;p15"/>
          <p:cNvGrpSpPr/>
          <p:nvPr/>
        </p:nvGrpSpPr>
        <p:grpSpPr>
          <a:xfrm flipH="1">
            <a:off x="2332921" y="3"/>
            <a:ext cx="3591180" cy="8229600"/>
            <a:chOff x="5370050" y="3"/>
            <a:chExt cx="2244488" cy="5143500"/>
          </a:xfrm>
        </p:grpSpPr>
        <p:sp>
          <p:nvSpPr>
            <p:cNvPr id="108" name="Google Shape;108;p15"/>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09" name="Google Shape;109;p15"/>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10" name="Google Shape;110;p15"/>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11" name="Google Shape;111;p15"/>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12" name="Google Shape;112;p15"/>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13" name="Google Shape;113;p15"/>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114" name="Google Shape;114;p15"/>
          <p:cNvSpPr txBox="1"/>
          <p:nvPr/>
        </p:nvSpPr>
        <p:spPr>
          <a:xfrm flipH="1">
            <a:off x="8387650" y="1903655"/>
            <a:ext cx="5923500" cy="2195700"/>
          </a:xfrm>
          <a:prstGeom prst="rect">
            <a:avLst/>
          </a:prstGeom>
          <a:noFill/>
          <a:ln>
            <a:noFill/>
          </a:ln>
        </p:spPr>
        <p:txBody>
          <a:bodyPr anchorCtr="0" anchor="t" bIns="109700" lIns="109700" spcFirstLastPara="1" rIns="109700" wrap="square" tIns="109700">
            <a:noAutofit/>
          </a:bodyPr>
          <a:lstStyle/>
          <a:p>
            <a:pPr indent="0" lvl="0" marL="0" rtl="0" algn="l">
              <a:lnSpc>
                <a:spcPct val="115000"/>
              </a:lnSpc>
              <a:spcBef>
                <a:spcPts val="1200"/>
              </a:spcBef>
              <a:spcAft>
                <a:spcPts val="0"/>
              </a:spcAft>
              <a:buClr>
                <a:schemeClr val="dk1"/>
              </a:buClr>
              <a:buSzPts val="1100"/>
              <a:buFont typeface="Arial"/>
              <a:buNone/>
            </a:pPr>
            <a:r>
              <a:rPr lang="en-US" sz="2200">
                <a:latin typeface="Georgia"/>
                <a:ea typeface="Georgia"/>
                <a:cs typeface="Georgia"/>
                <a:sym typeface="Georgia"/>
              </a:rPr>
              <a:t>In 2017, Bohunt School Worthing joined the Mandarin Excellence Programme, led by UCL’s Institute of Education. This initiative offers students intensive Mandarin study, preparing them with valuable language and cultural skills for a global future.</a:t>
            </a:r>
            <a:endParaRPr sz="2200">
              <a:latin typeface="Georgia"/>
              <a:ea typeface="Georgia"/>
              <a:cs typeface="Georgia"/>
              <a:sym typeface="Georgia"/>
            </a:endParaRPr>
          </a:p>
          <a:p>
            <a:pPr indent="0" lvl="0" marL="0" marR="0" rtl="0" algn="l">
              <a:spcBef>
                <a:spcPts val="1200"/>
              </a:spcBef>
              <a:spcAft>
                <a:spcPts val="0"/>
              </a:spcAft>
              <a:buNone/>
            </a:pPr>
            <a:r>
              <a:t/>
            </a:r>
            <a:endParaRPr sz="2200">
              <a:latin typeface="Georgia"/>
              <a:ea typeface="Georgia"/>
              <a:cs typeface="Georgia"/>
              <a:sym typeface="Georgia"/>
            </a:endParaRPr>
          </a:p>
        </p:txBody>
      </p:sp>
      <p:sp>
        <p:nvSpPr>
          <p:cNvPr id="115" name="Google Shape;115;p15"/>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116" name="Google Shape;116;p15"/>
          <p:cNvGrpSpPr/>
          <p:nvPr/>
        </p:nvGrpSpPr>
        <p:grpSpPr>
          <a:xfrm rot="-5400000">
            <a:off x="-1544042" y="4084152"/>
            <a:ext cx="6051960" cy="60960"/>
            <a:chOff x="3238695" y="2863312"/>
            <a:chExt cx="5043300" cy="50800"/>
          </a:xfrm>
        </p:grpSpPr>
        <p:cxnSp>
          <p:nvCxnSpPr>
            <p:cNvPr id="117" name="Google Shape;117;p15"/>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118" name="Google Shape;118;p15"/>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pic>
        <p:nvPicPr>
          <p:cNvPr id="119" name="Google Shape;119;p15"/>
          <p:cNvPicPr preferRelativeResize="0"/>
          <p:nvPr/>
        </p:nvPicPr>
        <p:blipFill>
          <a:blip r:embed="rId3">
            <a:alphaModFix/>
          </a:blip>
          <a:stretch>
            <a:fillRect/>
          </a:stretch>
        </p:blipFill>
        <p:spPr>
          <a:xfrm>
            <a:off x="8387650" y="5444650"/>
            <a:ext cx="5646300" cy="2195700"/>
          </a:xfrm>
          <a:prstGeom prst="roundRect">
            <a:avLst>
              <a:gd fmla="val 16667" name="adj"/>
            </a:avLst>
          </a:prstGeom>
          <a:noFill/>
          <a:ln>
            <a:noFill/>
          </a:ln>
        </p:spPr>
      </p:pic>
      <p:grpSp>
        <p:nvGrpSpPr>
          <p:cNvPr id="120" name="Google Shape;120;p15"/>
          <p:cNvGrpSpPr/>
          <p:nvPr/>
        </p:nvGrpSpPr>
        <p:grpSpPr>
          <a:xfrm flipH="1" rot="-5400000">
            <a:off x="4148797" y="348836"/>
            <a:ext cx="366720" cy="600120"/>
            <a:chOff x="2560463" y="4217700"/>
            <a:chExt cx="229200" cy="375075"/>
          </a:xfrm>
        </p:grpSpPr>
        <p:sp>
          <p:nvSpPr>
            <p:cNvPr id="121" name="Google Shape;121;p15"/>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22" name="Google Shape;122;p15"/>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123" name="Google Shape;123;p15"/>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124" name="Google Shape;124;p15"/>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125" name="Google Shape;125;p15"/>
          <p:cNvSpPr/>
          <p:nvPr/>
        </p:nvSpPr>
        <p:spPr>
          <a:xfrm flipH="1">
            <a:off x="8387400" y="1300003"/>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2017 - Mandarin Excellence Program</a:t>
            </a:r>
            <a:endParaRPr sz="2200">
              <a:latin typeface="Georgia"/>
              <a:ea typeface="Georgia"/>
              <a:cs typeface="Georgia"/>
              <a:sym typeface="Georgia"/>
            </a:endParaRPr>
          </a:p>
        </p:txBody>
      </p:sp>
      <p:grpSp>
        <p:nvGrpSpPr>
          <p:cNvPr id="126" name="Google Shape;126;p15"/>
          <p:cNvGrpSpPr/>
          <p:nvPr/>
        </p:nvGrpSpPr>
        <p:grpSpPr>
          <a:xfrm flipH="1" rot="-5400000">
            <a:off x="5243003" y="1216879"/>
            <a:ext cx="366720" cy="600120"/>
            <a:chOff x="2560463" y="4217700"/>
            <a:chExt cx="229200" cy="375075"/>
          </a:xfrm>
        </p:grpSpPr>
        <p:sp>
          <p:nvSpPr>
            <p:cNvPr id="127" name="Google Shape;127;p15"/>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128" name="Google Shape;128;p15"/>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129" name="Google Shape;129;p15"/>
          <p:cNvCxnSpPr/>
          <p:nvPr/>
        </p:nvCxnSpPr>
        <p:spPr>
          <a:xfrm rot="10800000">
            <a:off x="5583703" y="1516958"/>
            <a:ext cx="2803800" cy="0"/>
          </a:xfrm>
          <a:prstGeom prst="straightConnector1">
            <a:avLst/>
          </a:prstGeom>
          <a:noFill/>
          <a:ln cap="flat" cmpd="sng" w="11425">
            <a:solidFill>
              <a:srgbClr val="02BBD6"/>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grpSp>
        <p:nvGrpSpPr>
          <p:cNvPr id="135" name="Google Shape;135;p16"/>
          <p:cNvGrpSpPr/>
          <p:nvPr/>
        </p:nvGrpSpPr>
        <p:grpSpPr>
          <a:xfrm flipH="1">
            <a:off x="2332921" y="3"/>
            <a:ext cx="3591180" cy="8229600"/>
            <a:chOff x="5370050" y="3"/>
            <a:chExt cx="2244488" cy="5143500"/>
          </a:xfrm>
        </p:grpSpPr>
        <p:sp>
          <p:nvSpPr>
            <p:cNvPr id="136" name="Google Shape;136;p16"/>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37" name="Google Shape;137;p16"/>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38" name="Google Shape;138;p16"/>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39" name="Google Shape;139;p16"/>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40" name="Google Shape;140;p16"/>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41" name="Google Shape;141;p16"/>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142" name="Google Shape;142;p16"/>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143" name="Google Shape;143;p16"/>
          <p:cNvGrpSpPr/>
          <p:nvPr/>
        </p:nvGrpSpPr>
        <p:grpSpPr>
          <a:xfrm rot="-5400000">
            <a:off x="-1544042" y="4084152"/>
            <a:ext cx="6051960" cy="60960"/>
            <a:chOff x="3238695" y="2863312"/>
            <a:chExt cx="5043300" cy="50800"/>
          </a:xfrm>
        </p:grpSpPr>
        <p:cxnSp>
          <p:nvCxnSpPr>
            <p:cNvPr id="144" name="Google Shape;144;p16"/>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145" name="Google Shape;145;p16"/>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sp>
        <p:nvSpPr>
          <p:cNvPr id="146" name="Google Shape;146;p16"/>
          <p:cNvSpPr txBox="1"/>
          <p:nvPr/>
        </p:nvSpPr>
        <p:spPr>
          <a:xfrm>
            <a:off x="8387500" y="2302675"/>
            <a:ext cx="59235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In 2018 and 2019, Mandarin GCSE students from Bohunt School Worthing visited Xiamen University in China through the Confucius Institute. The trip offered immersive experiences in Chinese language, culture, and history—from calligraphy workshops to exploring local landmarks. It deepened students’ global awareness, built lasting friendships, and sparked a lifelong interest in international exchange.</a:t>
            </a:r>
            <a:endParaRPr/>
          </a:p>
        </p:txBody>
      </p:sp>
      <p:pic>
        <p:nvPicPr>
          <p:cNvPr id="147" name="Google Shape;147;p16" title="IMG_5844.jpg"/>
          <p:cNvPicPr preferRelativeResize="0"/>
          <p:nvPr/>
        </p:nvPicPr>
        <p:blipFill>
          <a:blip r:embed="rId3">
            <a:alphaModFix/>
          </a:blip>
          <a:stretch>
            <a:fillRect/>
          </a:stretch>
        </p:blipFill>
        <p:spPr>
          <a:xfrm>
            <a:off x="9528695" y="6032775"/>
            <a:ext cx="3641100" cy="2030400"/>
          </a:xfrm>
          <a:prstGeom prst="roundRect">
            <a:avLst>
              <a:gd fmla="val 16667" name="adj"/>
            </a:avLst>
          </a:prstGeom>
          <a:noFill/>
          <a:ln cap="flat" cmpd="sng" w="9525">
            <a:solidFill>
              <a:schemeClr val="dk2"/>
            </a:solidFill>
            <a:prstDash val="solid"/>
            <a:round/>
            <a:headEnd len="sm" w="sm" type="none"/>
            <a:tailEnd len="sm" w="sm" type="none"/>
          </a:ln>
        </p:spPr>
      </p:pic>
      <p:grpSp>
        <p:nvGrpSpPr>
          <p:cNvPr id="148" name="Google Shape;148;p16"/>
          <p:cNvGrpSpPr/>
          <p:nvPr/>
        </p:nvGrpSpPr>
        <p:grpSpPr>
          <a:xfrm flipH="1" rot="-5400000">
            <a:off x="4148797" y="348836"/>
            <a:ext cx="366720" cy="600120"/>
            <a:chOff x="2560463" y="4217700"/>
            <a:chExt cx="229200" cy="375075"/>
          </a:xfrm>
        </p:grpSpPr>
        <p:sp>
          <p:nvSpPr>
            <p:cNvPr id="149" name="Google Shape;149;p16"/>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50" name="Google Shape;150;p16"/>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151" name="Google Shape;151;p16"/>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152" name="Google Shape;152;p16"/>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153" name="Google Shape;153;p16"/>
          <p:cNvSpPr/>
          <p:nvPr/>
        </p:nvSpPr>
        <p:spPr>
          <a:xfrm flipH="1">
            <a:off x="8387400" y="1035599"/>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2017 - Mandarin Excellence Program</a:t>
            </a:r>
            <a:endParaRPr sz="2200">
              <a:latin typeface="Georgia"/>
              <a:ea typeface="Georgia"/>
              <a:cs typeface="Georgia"/>
              <a:sym typeface="Georgia"/>
            </a:endParaRPr>
          </a:p>
        </p:txBody>
      </p:sp>
      <p:grpSp>
        <p:nvGrpSpPr>
          <p:cNvPr id="154" name="Google Shape;154;p16"/>
          <p:cNvGrpSpPr/>
          <p:nvPr/>
        </p:nvGrpSpPr>
        <p:grpSpPr>
          <a:xfrm flipH="1" rot="-5400000">
            <a:off x="5243003" y="952474"/>
            <a:ext cx="366720" cy="600120"/>
            <a:chOff x="2560463" y="4217700"/>
            <a:chExt cx="229200" cy="375075"/>
          </a:xfrm>
        </p:grpSpPr>
        <p:sp>
          <p:nvSpPr>
            <p:cNvPr id="155" name="Google Shape;155;p16"/>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156" name="Google Shape;156;p16"/>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157" name="Google Shape;157;p16"/>
          <p:cNvCxnSpPr/>
          <p:nvPr/>
        </p:nvCxnSpPr>
        <p:spPr>
          <a:xfrm rot="10800000">
            <a:off x="5583703" y="1252553"/>
            <a:ext cx="2803800" cy="0"/>
          </a:xfrm>
          <a:prstGeom prst="straightConnector1">
            <a:avLst/>
          </a:prstGeom>
          <a:noFill/>
          <a:ln cap="flat" cmpd="sng" w="11425">
            <a:solidFill>
              <a:srgbClr val="02BBD6"/>
            </a:solidFill>
            <a:prstDash val="solid"/>
            <a:round/>
            <a:headEnd len="sm" w="sm" type="none"/>
            <a:tailEnd len="sm" w="sm" type="none"/>
          </a:ln>
        </p:spPr>
      </p:cxnSp>
      <p:sp>
        <p:nvSpPr>
          <p:cNvPr id="158" name="Google Shape;158;p16"/>
          <p:cNvSpPr/>
          <p:nvPr/>
        </p:nvSpPr>
        <p:spPr>
          <a:xfrm flipH="1">
            <a:off x="8387359" y="1709685"/>
            <a:ext cx="5923500" cy="433800"/>
          </a:xfrm>
          <a:prstGeom prst="roundRect">
            <a:avLst>
              <a:gd fmla="val 50000" name="adj"/>
            </a:avLst>
          </a:pr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2018/2019 - GCSE China Trip </a:t>
            </a:r>
            <a:endParaRPr sz="2200">
              <a:latin typeface="Georgia"/>
              <a:ea typeface="Georgia"/>
              <a:cs typeface="Georgia"/>
              <a:sym typeface="Georgia"/>
            </a:endParaRPr>
          </a:p>
        </p:txBody>
      </p:sp>
      <p:grpSp>
        <p:nvGrpSpPr>
          <p:cNvPr id="159" name="Google Shape;159;p16"/>
          <p:cNvGrpSpPr/>
          <p:nvPr/>
        </p:nvGrpSpPr>
        <p:grpSpPr>
          <a:xfrm flipH="1" rot="-5400000">
            <a:off x="5243004" y="1607888"/>
            <a:ext cx="366720" cy="600120"/>
            <a:chOff x="2560463" y="4217700"/>
            <a:chExt cx="229200" cy="375075"/>
          </a:xfrm>
        </p:grpSpPr>
        <p:sp>
          <p:nvSpPr>
            <p:cNvPr id="160" name="Google Shape;160;p16"/>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161" name="Google Shape;161;p16"/>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162" name="Google Shape;162;p16"/>
          <p:cNvCxnSpPr>
            <a:stCxn id="158" idx="3"/>
          </p:cNvCxnSpPr>
          <p:nvPr/>
        </p:nvCxnSpPr>
        <p:spPr>
          <a:xfrm rot="10800000">
            <a:off x="5535859" y="1916985"/>
            <a:ext cx="2851500" cy="9600"/>
          </a:xfrm>
          <a:prstGeom prst="straightConnector1">
            <a:avLst/>
          </a:prstGeom>
          <a:noFill/>
          <a:ln cap="flat" cmpd="sng" w="11425">
            <a:solidFill>
              <a:srgbClr val="F76927"/>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pSp>
        <p:nvGrpSpPr>
          <p:cNvPr id="168" name="Google Shape;168;p17"/>
          <p:cNvGrpSpPr/>
          <p:nvPr/>
        </p:nvGrpSpPr>
        <p:grpSpPr>
          <a:xfrm flipH="1">
            <a:off x="2332921" y="3"/>
            <a:ext cx="3591180" cy="8229600"/>
            <a:chOff x="5370050" y="3"/>
            <a:chExt cx="2244488" cy="5143500"/>
          </a:xfrm>
        </p:grpSpPr>
        <p:sp>
          <p:nvSpPr>
            <p:cNvPr id="169" name="Google Shape;169;p17"/>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70" name="Google Shape;170;p17"/>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71" name="Google Shape;171;p17"/>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72" name="Google Shape;172;p17"/>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73" name="Google Shape;173;p17"/>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74" name="Google Shape;174;p17"/>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175" name="Google Shape;175;p17"/>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176" name="Google Shape;176;p17"/>
          <p:cNvGrpSpPr/>
          <p:nvPr/>
        </p:nvGrpSpPr>
        <p:grpSpPr>
          <a:xfrm rot="-5400000">
            <a:off x="-1544042" y="4084152"/>
            <a:ext cx="6051960" cy="60960"/>
            <a:chOff x="3238695" y="2863312"/>
            <a:chExt cx="5043300" cy="50800"/>
          </a:xfrm>
        </p:grpSpPr>
        <p:cxnSp>
          <p:nvCxnSpPr>
            <p:cNvPr id="177" name="Google Shape;177;p17"/>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178" name="Google Shape;178;p17"/>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sp>
        <p:nvSpPr>
          <p:cNvPr id="179" name="Google Shape;179;p17"/>
          <p:cNvSpPr txBox="1"/>
          <p:nvPr/>
        </p:nvSpPr>
        <p:spPr>
          <a:xfrm>
            <a:off x="8486675" y="2983175"/>
            <a:ext cx="59235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In Autumn 2023, Year 8 MEP students will join a Virtual Partnership Project with </a:t>
            </a:r>
            <a:r>
              <a:rPr b="1" lang="en-US" sz="2200">
                <a:solidFill>
                  <a:schemeClr val="dk1"/>
                </a:solidFill>
              </a:rPr>
              <a:t>High School Affiliated to Nanjing Normal University </a:t>
            </a:r>
            <a:r>
              <a:rPr lang="en-US" sz="2200">
                <a:solidFill>
                  <a:schemeClr val="dk1"/>
                </a:solidFill>
              </a:rPr>
              <a:t>in China to boost Mandarin skills and explore Chinese culture through interactive language and cultural activities.</a:t>
            </a:r>
            <a:endParaRPr sz="2200">
              <a:solidFill>
                <a:schemeClr val="dk1"/>
              </a:solidFill>
            </a:endParaRPr>
          </a:p>
          <a:p>
            <a:pPr indent="0" lvl="0" marL="0" rtl="0" algn="l">
              <a:spcBef>
                <a:spcPts val="0"/>
              </a:spcBef>
              <a:spcAft>
                <a:spcPts val="0"/>
              </a:spcAft>
              <a:buNone/>
            </a:pPr>
            <a:r>
              <a:rPr lang="en-US" sz="2200">
                <a:solidFill>
                  <a:schemeClr val="dk1"/>
                </a:solidFill>
              </a:rPr>
              <a:t>The project also aims to foster long-term relationships between students and their partner schools, encouraging ongoing communication and cultural exchange beyond the initial activities.</a:t>
            </a:r>
            <a:endParaRPr sz="2200">
              <a:solidFill>
                <a:schemeClr val="dk1"/>
              </a:solidFill>
            </a:endParaRPr>
          </a:p>
        </p:txBody>
      </p:sp>
      <p:pic>
        <p:nvPicPr>
          <p:cNvPr id="180" name="Google Shape;180;p17"/>
          <p:cNvPicPr preferRelativeResize="0"/>
          <p:nvPr/>
        </p:nvPicPr>
        <p:blipFill rotWithShape="1">
          <a:blip r:embed="rId3">
            <a:alphaModFix/>
          </a:blip>
          <a:srcRect b="0" l="0" r="6094" t="0"/>
          <a:stretch/>
        </p:blipFill>
        <p:spPr>
          <a:xfrm>
            <a:off x="5288197" y="4969300"/>
            <a:ext cx="2851500" cy="3036600"/>
          </a:xfrm>
          <a:prstGeom prst="roundRect">
            <a:avLst>
              <a:gd fmla="val 11007" name="adj"/>
            </a:avLst>
          </a:prstGeom>
          <a:noFill/>
          <a:ln cap="flat" cmpd="sng" w="9525">
            <a:solidFill>
              <a:schemeClr val="dk2"/>
            </a:solidFill>
            <a:prstDash val="solid"/>
            <a:round/>
            <a:headEnd len="sm" w="sm" type="none"/>
            <a:tailEnd len="sm" w="sm" type="none"/>
          </a:ln>
        </p:spPr>
      </p:pic>
      <p:grpSp>
        <p:nvGrpSpPr>
          <p:cNvPr id="181" name="Google Shape;181;p17"/>
          <p:cNvGrpSpPr/>
          <p:nvPr/>
        </p:nvGrpSpPr>
        <p:grpSpPr>
          <a:xfrm flipH="1" rot="-5400000">
            <a:off x="4148797" y="348836"/>
            <a:ext cx="366720" cy="600120"/>
            <a:chOff x="2560463" y="4217700"/>
            <a:chExt cx="229200" cy="375075"/>
          </a:xfrm>
        </p:grpSpPr>
        <p:sp>
          <p:nvSpPr>
            <p:cNvPr id="182" name="Google Shape;182;p17"/>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183" name="Google Shape;183;p17"/>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184" name="Google Shape;184;p17"/>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185" name="Google Shape;185;p17"/>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186" name="Google Shape;186;p17"/>
          <p:cNvSpPr/>
          <p:nvPr/>
        </p:nvSpPr>
        <p:spPr>
          <a:xfrm flipH="1">
            <a:off x="8387400" y="1035599"/>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2017 - Mandarin Excellence Program</a:t>
            </a:r>
            <a:endParaRPr sz="2200">
              <a:latin typeface="Georgia"/>
              <a:ea typeface="Georgia"/>
              <a:cs typeface="Georgia"/>
              <a:sym typeface="Georgia"/>
            </a:endParaRPr>
          </a:p>
        </p:txBody>
      </p:sp>
      <p:grpSp>
        <p:nvGrpSpPr>
          <p:cNvPr id="187" name="Google Shape;187;p17"/>
          <p:cNvGrpSpPr/>
          <p:nvPr/>
        </p:nvGrpSpPr>
        <p:grpSpPr>
          <a:xfrm flipH="1" rot="-5400000">
            <a:off x="5243003" y="952474"/>
            <a:ext cx="366720" cy="600120"/>
            <a:chOff x="2560463" y="4217700"/>
            <a:chExt cx="229200" cy="375075"/>
          </a:xfrm>
        </p:grpSpPr>
        <p:sp>
          <p:nvSpPr>
            <p:cNvPr id="188" name="Google Shape;188;p17"/>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189" name="Google Shape;189;p17"/>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190" name="Google Shape;190;p17"/>
          <p:cNvCxnSpPr/>
          <p:nvPr/>
        </p:nvCxnSpPr>
        <p:spPr>
          <a:xfrm rot="10800000">
            <a:off x="5583703" y="1252553"/>
            <a:ext cx="2803800" cy="0"/>
          </a:xfrm>
          <a:prstGeom prst="straightConnector1">
            <a:avLst/>
          </a:prstGeom>
          <a:noFill/>
          <a:ln cap="flat" cmpd="sng" w="11425">
            <a:solidFill>
              <a:srgbClr val="02BBD6"/>
            </a:solidFill>
            <a:prstDash val="solid"/>
            <a:round/>
            <a:headEnd len="sm" w="sm" type="none"/>
            <a:tailEnd len="sm" w="sm" type="none"/>
          </a:ln>
        </p:spPr>
      </p:cxnSp>
      <p:sp>
        <p:nvSpPr>
          <p:cNvPr id="191" name="Google Shape;191;p17"/>
          <p:cNvSpPr/>
          <p:nvPr/>
        </p:nvSpPr>
        <p:spPr>
          <a:xfrm flipH="1">
            <a:off x="8387359" y="1709685"/>
            <a:ext cx="5923500" cy="433800"/>
          </a:xfrm>
          <a:prstGeom prst="roundRect">
            <a:avLst>
              <a:gd fmla="val 50000" name="adj"/>
            </a:avLst>
          </a:pr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2018/2019 - GCSE China Trip </a:t>
            </a:r>
            <a:endParaRPr sz="2200">
              <a:latin typeface="Georgia"/>
              <a:ea typeface="Georgia"/>
              <a:cs typeface="Georgia"/>
              <a:sym typeface="Georgia"/>
            </a:endParaRPr>
          </a:p>
        </p:txBody>
      </p:sp>
      <p:grpSp>
        <p:nvGrpSpPr>
          <p:cNvPr id="192" name="Google Shape;192;p17"/>
          <p:cNvGrpSpPr/>
          <p:nvPr/>
        </p:nvGrpSpPr>
        <p:grpSpPr>
          <a:xfrm flipH="1" rot="-5400000">
            <a:off x="5243004" y="1607888"/>
            <a:ext cx="366720" cy="600120"/>
            <a:chOff x="2560463" y="4217700"/>
            <a:chExt cx="229200" cy="375075"/>
          </a:xfrm>
        </p:grpSpPr>
        <p:sp>
          <p:nvSpPr>
            <p:cNvPr id="193" name="Google Shape;193;p17"/>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194" name="Google Shape;194;p17"/>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195" name="Google Shape;195;p17"/>
          <p:cNvCxnSpPr>
            <a:stCxn id="191" idx="3"/>
          </p:cNvCxnSpPr>
          <p:nvPr/>
        </p:nvCxnSpPr>
        <p:spPr>
          <a:xfrm rot="10800000">
            <a:off x="5535859" y="1916985"/>
            <a:ext cx="2851500" cy="9600"/>
          </a:xfrm>
          <a:prstGeom prst="straightConnector1">
            <a:avLst/>
          </a:prstGeom>
          <a:noFill/>
          <a:ln cap="flat" cmpd="sng" w="11425">
            <a:solidFill>
              <a:srgbClr val="F76927"/>
            </a:solidFill>
            <a:prstDash val="solid"/>
            <a:round/>
            <a:headEnd len="sm" w="sm" type="none"/>
            <a:tailEnd len="sm" w="sm" type="none"/>
          </a:ln>
        </p:spPr>
      </p:cxnSp>
      <p:sp>
        <p:nvSpPr>
          <p:cNvPr id="196" name="Google Shape;196;p17"/>
          <p:cNvSpPr/>
          <p:nvPr/>
        </p:nvSpPr>
        <p:spPr>
          <a:xfrm flipH="1">
            <a:off x="8387375" y="2346413"/>
            <a:ext cx="5923500" cy="433800"/>
          </a:xfrm>
          <a:prstGeom prst="roundRect">
            <a:avLst>
              <a:gd fmla="val 50000" name="adj"/>
            </a:avLst>
          </a:pr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Virtual School Partnerships</a:t>
            </a:r>
            <a:endParaRPr sz="2200">
              <a:latin typeface="Georgia"/>
              <a:ea typeface="Georgia"/>
              <a:cs typeface="Georgia"/>
              <a:sym typeface="Georgia"/>
            </a:endParaRPr>
          </a:p>
        </p:txBody>
      </p:sp>
      <p:grpSp>
        <p:nvGrpSpPr>
          <p:cNvPr id="197" name="Google Shape;197;p17"/>
          <p:cNvGrpSpPr/>
          <p:nvPr/>
        </p:nvGrpSpPr>
        <p:grpSpPr>
          <a:xfrm flipH="1" rot="-5400000">
            <a:off x="3734883" y="2263277"/>
            <a:ext cx="366720" cy="600120"/>
            <a:chOff x="2560463" y="4217700"/>
            <a:chExt cx="229200" cy="375075"/>
          </a:xfrm>
        </p:grpSpPr>
        <p:sp>
          <p:nvSpPr>
            <p:cNvPr id="198" name="Google Shape;198;p17"/>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199" name="Google Shape;199;p17"/>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00" name="Google Shape;200;p17"/>
          <p:cNvCxnSpPr/>
          <p:nvPr/>
        </p:nvCxnSpPr>
        <p:spPr>
          <a:xfrm flipH="1">
            <a:off x="4032078" y="2563344"/>
            <a:ext cx="4355400" cy="18900"/>
          </a:xfrm>
          <a:prstGeom prst="straightConnector1">
            <a:avLst/>
          </a:prstGeom>
          <a:noFill/>
          <a:ln cap="flat" cmpd="sng" w="11425">
            <a:solidFill>
              <a:srgbClr val="78B832"/>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pSp>
        <p:nvGrpSpPr>
          <p:cNvPr id="206" name="Google Shape;206;p18"/>
          <p:cNvGrpSpPr/>
          <p:nvPr/>
        </p:nvGrpSpPr>
        <p:grpSpPr>
          <a:xfrm flipH="1">
            <a:off x="2332921" y="3"/>
            <a:ext cx="3591180" cy="8229600"/>
            <a:chOff x="5370050" y="3"/>
            <a:chExt cx="2244488" cy="5143500"/>
          </a:xfrm>
        </p:grpSpPr>
        <p:sp>
          <p:nvSpPr>
            <p:cNvPr id="207" name="Google Shape;207;p18"/>
            <p:cNvSpPr/>
            <p:nvPr/>
          </p:nvSpPr>
          <p:spPr>
            <a:xfrm>
              <a:off x="5370050" y="3"/>
              <a:ext cx="2244488" cy="5143394"/>
            </a:xfrm>
            <a:custGeom>
              <a:rect b="b" l="l" r="r" t="t"/>
              <a:pathLst>
                <a:path extrusionOk="0" h="161033" w="70272">
                  <a:moveTo>
                    <a:pt x="28588" y="1"/>
                  </a:moveTo>
                  <a:lnTo>
                    <a:pt x="28588" y="18920"/>
                  </a:lnTo>
                  <a:cubicBezTo>
                    <a:pt x="28588" y="19932"/>
                    <a:pt x="28540" y="20420"/>
                    <a:pt x="28493" y="20646"/>
                  </a:cubicBezTo>
                  <a:cubicBezTo>
                    <a:pt x="28266" y="20694"/>
                    <a:pt x="27778" y="20741"/>
                    <a:pt x="26766" y="20741"/>
                  </a:cubicBezTo>
                  <a:lnTo>
                    <a:pt x="13860" y="20741"/>
                  </a:lnTo>
                  <a:cubicBezTo>
                    <a:pt x="5954" y="20741"/>
                    <a:pt x="1" y="26694"/>
                    <a:pt x="1" y="34612"/>
                  </a:cubicBezTo>
                  <a:cubicBezTo>
                    <a:pt x="1" y="42494"/>
                    <a:pt x="5954" y="48459"/>
                    <a:pt x="13860" y="48459"/>
                  </a:cubicBezTo>
                  <a:lnTo>
                    <a:pt x="32576" y="48459"/>
                  </a:lnTo>
                  <a:cubicBezTo>
                    <a:pt x="33850" y="48459"/>
                    <a:pt x="33898" y="48757"/>
                    <a:pt x="33898" y="49781"/>
                  </a:cubicBezTo>
                  <a:lnTo>
                    <a:pt x="33898" y="66926"/>
                  </a:lnTo>
                  <a:cubicBezTo>
                    <a:pt x="33898" y="67938"/>
                    <a:pt x="33850" y="68247"/>
                    <a:pt x="32576" y="68247"/>
                  </a:cubicBezTo>
                  <a:lnTo>
                    <a:pt x="13860" y="68247"/>
                  </a:lnTo>
                  <a:cubicBezTo>
                    <a:pt x="5954" y="68247"/>
                    <a:pt x="1" y="74200"/>
                    <a:pt x="1" y="82094"/>
                  </a:cubicBezTo>
                  <a:cubicBezTo>
                    <a:pt x="1" y="90000"/>
                    <a:pt x="5954" y="95965"/>
                    <a:pt x="13860" y="95965"/>
                  </a:cubicBezTo>
                  <a:lnTo>
                    <a:pt x="26766" y="95965"/>
                  </a:lnTo>
                  <a:cubicBezTo>
                    <a:pt x="27778" y="95965"/>
                    <a:pt x="28266" y="96013"/>
                    <a:pt x="28493" y="96060"/>
                  </a:cubicBezTo>
                  <a:cubicBezTo>
                    <a:pt x="28540" y="96286"/>
                    <a:pt x="28588" y="96763"/>
                    <a:pt x="28588" y="97775"/>
                  </a:cubicBezTo>
                  <a:lnTo>
                    <a:pt x="28588" y="122992"/>
                  </a:lnTo>
                  <a:cubicBezTo>
                    <a:pt x="28588" y="128457"/>
                    <a:pt x="30279" y="132517"/>
                    <a:pt x="33624" y="135053"/>
                  </a:cubicBezTo>
                  <a:cubicBezTo>
                    <a:pt x="36125" y="136958"/>
                    <a:pt x="39458" y="137922"/>
                    <a:pt x="43506" y="137922"/>
                  </a:cubicBezTo>
                  <a:lnTo>
                    <a:pt x="56413" y="137922"/>
                  </a:lnTo>
                  <a:cubicBezTo>
                    <a:pt x="57020" y="137922"/>
                    <a:pt x="57163" y="137958"/>
                    <a:pt x="57163" y="138684"/>
                  </a:cubicBezTo>
                  <a:cubicBezTo>
                    <a:pt x="57163" y="139423"/>
                    <a:pt x="56818" y="139423"/>
                    <a:pt x="56413" y="139423"/>
                  </a:cubicBezTo>
                  <a:lnTo>
                    <a:pt x="37696" y="139423"/>
                  </a:lnTo>
                  <a:cubicBezTo>
                    <a:pt x="33624" y="139423"/>
                    <a:pt x="29933" y="140875"/>
                    <a:pt x="27326" y="143483"/>
                  </a:cubicBezTo>
                  <a:cubicBezTo>
                    <a:pt x="24706" y="146102"/>
                    <a:pt x="23266" y="149781"/>
                    <a:pt x="23266" y="153853"/>
                  </a:cubicBezTo>
                  <a:lnTo>
                    <a:pt x="23266" y="161032"/>
                  </a:lnTo>
                  <a:lnTo>
                    <a:pt x="36363" y="161032"/>
                  </a:lnTo>
                  <a:lnTo>
                    <a:pt x="36363" y="153853"/>
                  </a:lnTo>
                  <a:cubicBezTo>
                    <a:pt x="36363" y="152841"/>
                    <a:pt x="36422" y="152531"/>
                    <a:pt x="37696" y="152531"/>
                  </a:cubicBezTo>
                  <a:lnTo>
                    <a:pt x="56413" y="152531"/>
                  </a:lnTo>
                  <a:cubicBezTo>
                    <a:pt x="64319" y="152531"/>
                    <a:pt x="70272" y="146566"/>
                    <a:pt x="70272" y="138684"/>
                  </a:cubicBezTo>
                  <a:cubicBezTo>
                    <a:pt x="70272" y="130779"/>
                    <a:pt x="64319" y="124814"/>
                    <a:pt x="56413" y="124814"/>
                  </a:cubicBezTo>
                  <a:lnTo>
                    <a:pt x="43506" y="124814"/>
                  </a:lnTo>
                  <a:cubicBezTo>
                    <a:pt x="42494" y="124814"/>
                    <a:pt x="42018" y="124766"/>
                    <a:pt x="41792" y="124718"/>
                  </a:cubicBezTo>
                  <a:cubicBezTo>
                    <a:pt x="41744" y="124492"/>
                    <a:pt x="41697" y="124016"/>
                    <a:pt x="41697" y="122992"/>
                  </a:cubicBezTo>
                  <a:lnTo>
                    <a:pt x="41697" y="97775"/>
                  </a:lnTo>
                  <a:cubicBezTo>
                    <a:pt x="41697" y="92322"/>
                    <a:pt x="39982" y="88262"/>
                    <a:pt x="36648" y="85714"/>
                  </a:cubicBezTo>
                  <a:cubicBezTo>
                    <a:pt x="34160" y="83821"/>
                    <a:pt x="30826" y="82856"/>
                    <a:pt x="26766" y="82856"/>
                  </a:cubicBezTo>
                  <a:lnTo>
                    <a:pt x="13860" y="82856"/>
                  </a:lnTo>
                  <a:cubicBezTo>
                    <a:pt x="13253" y="82856"/>
                    <a:pt x="13110" y="82820"/>
                    <a:pt x="13110" y="82094"/>
                  </a:cubicBezTo>
                  <a:cubicBezTo>
                    <a:pt x="13110" y="81332"/>
                    <a:pt x="13443" y="81332"/>
                    <a:pt x="13860" y="81332"/>
                  </a:cubicBezTo>
                  <a:lnTo>
                    <a:pt x="32576" y="81332"/>
                  </a:lnTo>
                  <a:cubicBezTo>
                    <a:pt x="36648" y="81332"/>
                    <a:pt x="40339" y="79903"/>
                    <a:pt x="42947" y="77296"/>
                  </a:cubicBezTo>
                  <a:cubicBezTo>
                    <a:pt x="45578" y="74677"/>
                    <a:pt x="47007" y="70986"/>
                    <a:pt x="47007" y="66926"/>
                  </a:cubicBezTo>
                  <a:lnTo>
                    <a:pt x="47007" y="49781"/>
                  </a:lnTo>
                  <a:cubicBezTo>
                    <a:pt x="47007" y="45697"/>
                    <a:pt x="45578" y="42030"/>
                    <a:pt x="42947" y="39410"/>
                  </a:cubicBezTo>
                  <a:cubicBezTo>
                    <a:pt x="40339" y="36791"/>
                    <a:pt x="36648" y="35350"/>
                    <a:pt x="32576" y="35350"/>
                  </a:cubicBezTo>
                  <a:lnTo>
                    <a:pt x="13860" y="35350"/>
                  </a:lnTo>
                  <a:cubicBezTo>
                    <a:pt x="13443" y="35350"/>
                    <a:pt x="13110" y="35350"/>
                    <a:pt x="13110" y="34612"/>
                  </a:cubicBezTo>
                  <a:cubicBezTo>
                    <a:pt x="13110" y="33886"/>
                    <a:pt x="13253" y="33850"/>
                    <a:pt x="13860" y="33850"/>
                  </a:cubicBezTo>
                  <a:lnTo>
                    <a:pt x="26766" y="33850"/>
                  </a:lnTo>
                  <a:cubicBezTo>
                    <a:pt x="30826" y="33850"/>
                    <a:pt x="34160" y="32886"/>
                    <a:pt x="36648" y="30981"/>
                  </a:cubicBezTo>
                  <a:cubicBezTo>
                    <a:pt x="40006" y="28445"/>
                    <a:pt x="41697" y="24385"/>
                    <a:pt x="41697" y="18920"/>
                  </a:cubicBezTo>
                  <a:lnTo>
                    <a:pt x="41697" y="1"/>
                  </a:lnTo>
                  <a:close/>
                </a:path>
              </a:pathLst>
            </a:custGeom>
            <a:solidFill>
              <a:srgbClr val="D8D8D8"/>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08" name="Google Shape;208;p18"/>
            <p:cNvSpPr/>
            <p:nvPr/>
          </p:nvSpPr>
          <p:spPr>
            <a:xfrm>
              <a:off x="5424445" y="3"/>
              <a:ext cx="1845557" cy="5143394"/>
            </a:xfrm>
            <a:custGeom>
              <a:rect b="b" l="l" r="r" t="t"/>
              <a:pathLst>
                <a:path extrusionOk="0" h="161033" w="57782">
                  <a:moveTo>
                    <a:pt x="28587" y="1"/>
                  </a:moveTo>
                  <a:lnTo>
                    <a:pt x="28587" y="18920"/>
                  </a:lnTo>
                  <a:cubicBezTo>
                    <a:pt x="28587" y="22158"/>
                    <a:pt x="28302" y="22444"/>
                    <a:pt x="25063" y="22444"/>
                  </a:cubicBezTo>
                  <a:lnTo>
                    <a:pt x="12157" y="22444"/>
                  </a:lnTo>
                  <a:cubicBezTo>
                    <a:pt x="5239" y="22444"/>
                    <a:pt x="1" y="27683"/>
                    <a:pt x="1" y="34612"/>
                  </a:cubicBezTo>
                  <a:cubicBezTo>
                    <a:pt x="1" y="41530"/>
                    <a:pt x="5239" y="46745"/>
                    <a:pt x="12157" y="46745"/>
                  </a:cubicBezTo>
                  <a:lnTo>
                    <a:pt x="30873" y="46745"/>
                  </a:lnTo>
                  <a:cubicBezTo>
                    <a:pt x="33564" y="46745"/>
                    <a:pt x="33921" y="48376"/>
                    <a:pt x="33921" y="49781"/>
                  </a:cubicBezTo>
                  <a:lnTo>
                    <a:pt x="33921" y="66926"/>
                  </a:lnTo>
                  <a:cubicBezTo>
                    <a:pt x="33921" y="68331"/>
                    <a:pt x="33564" y="69950"/>
                    <a:pt x="30873" y="69950"/>
                  </a:cubicBezTo>
                  <a:lnTo>
                    <a:pt x="12157" y="69950"/>
                  </a:lnTo>
                  <a:cubicBezTo>
                    <a:pt x="5239" y="69950"/>
                    <a:pt x="1" y="75165"/>
                    <a:pt x="1" y="82094"/>
                  </a:cubicBezTo>
                  <a:cubicBezTo>
                    <a:pt x="1" y="89024"/>
                    <a:pt x="5239" y="94250"/>
                    <a:pt x="12157" y="94250"/>
                  </a:cubicBezTo>
                  <a:lnTo>
                    <a:pt x="25063" y="94250"/>
                  </a:lnTo>
                  <a:cubicBezTo>
                    <a:pt x="28302" y="94250"/>
                    <a:pt x="28587" y="94548"/>
                    <a:pt x="28587" y="97775"/>
                  </a:cubicBezTo>
                  <a:lnTo>
                    <a:pt x="28587" y="122992"/>
                  </a:lnTo>
                  <a:cubicBezTo>
                    <a:pt x="28587" y="133910"/>
                    <a:pt x="35767" y="136220"/>
                    <a:pt x="41803" y="136220"/>
                  </a:cubicBezTo>
                  <a:lnTo>
                    <a:pt x="54710" y="136220"/>
                  </a:lnTo>
                  <a:cubicBezTo>
                    <a:pt x="56746" y="136220"/>
                    <a:pt x="57174" y="137553"/>
                    <a:pt x="57174" y="138684"/>
                  </a:cubicBezTo>
                  <a:cubicBezTo>
                    <a:pt x="57174" y="139244"/>
                    <a:pt x="56996" y="141149"/>
                    <a:pt x="54710" y="141149"/>
                  </a:cubicBezTo>
                  <a:lnTo>
                    <a:pt x="35993" y="141149"/>
                  </a:lnTo>
                  <a:cubicBezTo>
                    <a:pt x="28504" y="141149"/>
                    <a:pt x="23277" y="146364"/>
                    <a:pt x="23277" y="153853"/>
                  </a:cubicBezTo>
                  <a:lnTo>
                    <a:pt x="23277" y="161032"/>
                  </a:lnTo>
                  <a:lnTo>
                    <a:pt x="23873" y="161032"/>
                  </a:lnTo>
                  <a:lnTo>
                    <a:pt x="23873" y="153853"/>
                  </a:lnTo>
                  <a:cubicBezTo>
                    <a:pt x="23873" y="146721"/>
                    <a:pt x="28861" y="141744"/>
                    <a:pt x="35993" y="141744"/>
                  </a:cubicBezTo>
                  <a:lnTo>
                    <a:pt x="54710" y="141744"/>
                  </a:lnTo>
                  <a:cubicBezTo>
                    <a:pt x="56972" y="141744"/>
                    <a:pt x="57782" y="140077"/>
                    <a:pt x="57782" y="138684"/>
                  </a:cubicBezTo>
                  <a:cubicBezTo>
                    <a:pt x="57782" y="137744"/>
                    <a:pt x="57472" y="135601"/>
                    <a:pt x="54710" y="135601"/>
                  </a:cubicBezTo>
                  <a:lnTo>
                    <a:pt x="41803" y="135601"/>
                  </a:lnTo>
                  <a:cubicBezTo>
                    <a:pt x="36065" y="135601"/>
                    <a:pt x="29195" y="133410"/>
                    <a:pt x="29195" y="122992"/>
                  </a:cubicBezTo>
                  <a:lnTo>
                    <a:pt x="29195" y="97775"/>
                  </a:lnTo>
                  <a:cubicBezTo>
                    <a:pt x="29195" y="94215"/>
                    <a:pt x="28623" y="93643"/>
                    <a:pt x="25063" y="93643"/>
                  </a:cubicBezTo>
                  <a:lnTo>
                    <a:pt x="12157" y="93643"/>
                  </a:lnTo>
                  <a:cubicBezTo>
                    <a:pt x="5573" y="93643"/>
                    <a:pt x="620" y="88678"/>
                    <a:pt x="620" y="82094"/>
                  </a:cubicBezTo>
                  <a:cubicBezTo>
                    <a:pt x="620" y="75522"/>
                    <a:pt x="5573" y="70545"/>
                    <a:pt x="12157" y="70545"/>
                  </a:cubicBezTo>
                  <a:lnTo>
                    <a:pt x="30873" y="70545"/>
                  </a:lnTo>
                  <a:cubicBezTo>
                    <a:pt x="34517" y="70545"/>
                    <a:pt x="34517" y="67807"/>
                    <a:pt x="34517" y="66926"/>
                  </a:cubicBezTo>
                  <a:lnTo>
                    <a:pt x="34517" y="49781"/>
                  </a:lnTo>
                  <a:cubicBezTo>
                    <a:pt x="34517" y="46137"/>
                    <a:pt x="31778" y="46137"/>
                    <a:pt x="30873" y="46137"/>
                  </a:cubicBezTo>
                  <a:lnTo>
                    <a:pt x="12157" y="46137"/>
                  </a:lnTo>
                  <a:cubicBezTo>
                    <a:pt x="5573" y="46137"/>
                    <a:pt x="620" y="41172"/>
                    <a:pt x="620" y="34612"/>
                  </a:cubicBezTo>
                  <a:cubicBezTo>
                    <a:pt x="620" y="28016"/>
                    <a:pt x="5573" y="23063"/>
                    <a:pt x="12157" y="23063"/>
                  </a:cubicBezTo>
                  <a:lnTo>
                    <a:pt x="25063" y="23063"/>
                  </a:lnTo>
                  <a:cubicBezTo>
                    <a:pt x="28623" y="23063"/>
                    <a:pt x="29195" y="22480"/>
                    <a:pt x="29195" y="18920"/>
                  </a:cubicBezTo>
                  <a:lnTo>
                    <a:pt x="29195"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09" name="Google Shape;209;p18"/>
            <p:cNvSpPr/>
            <p:nvPr/>
          </p:nvSpPr>
          <p:spPr>
            <a:xfrm>
              <a:off x="5714626" y="3"/>
              <a:ext cx="1845525" cy="5143394"/>
            </a:xfrm>
            <a:custGeom>
              <a:rect b="b" l="l" r="r" t="t"/>
              <a:pathLst>
                <a:path extrusionOk="0" h="161033" w="57781">
                  <a:moveTo>
                    <a:pt x="28587" y="1"/>
                  </a:moveTo>
                  <a:lnTo>
                    <a:pt x="28587" y="18920"/>
                  </a:lnTo>
                  <a:cubicBezTo>
                    <a:pt x="28587" y="29338"/>
                    <a:pt x="21729" y="31528"/>
                    <a:pt x="15978" y="31528"/>
                  </a:cubicBezTo>
                  <a:lnTo>
                    <a:pt x="3072" y="31528"/>
                  </a:lnTo>
                  <a:cubicBezTo>
                    <a:pt x="310" y="31528"/>
                    <a:pt x="0" y="33672"/>
                    <a:pt x="0" y="34612"/>
                  </a:cubicBezTo>
                  <a:cubicBezTo>
                    <a:pt x="0" y="36029"/>
                    <a:pt x="810" y="37660"/>
                    <a:pt x="3072" y="37660"/>
                  </a:cubicBezTo>
                  <a:lnTo>
                    <a:pt x="21788" y="37660"/>
                  </a:lnTo>
                  <a:cubicBezTo>
                    <a:pt x="28920" y="37660"/>
                    <a:pt x="33897" y="42637"/>
                    <a:pt x="33897" y="49781"/>
                  </a:cubicBezTo>
                  <a:lnTo>
                    <a:pt x="33897" y="66926"/>
                  </a:lnTo>
                  <a:cubicBezTo>
                    <a:pt x="33897" y="74046"/>
                    <a:pt x="28920" y="79034"/>
                    <a:pt x="21788" y="79034"/>
                  </a:cubicBezTo>
                  <a:lnTo>
                    <a:pt x="3072" y="79034"/>
                  </a:lnTo>
                  <a:cubicBezTo>
                    <a:pt x="810" y="79034"/>
                    <a:pt x="0" y="80677"/>
                    <a:pt x="0" y="82094"/>
                  </a:cubicBezTo>
                  <a:cubicBezTo>
                    <a:pt x="0" y="83023"/>
                    <a:pt x="310" y="85166"/>
                    <a:pt x="3072" y="85166"/>
                  </a:cubicBezTo>
                  <a:lnTo>
                    <a:pt x="15978" y="85166"/>
                  </a:lnTo>
                  <a:cubicBezTo>
                    <a:pt x="21729" y="85166"/>
                    <a:pt x="28587" y="87357"/>
                    <a:pt x="28587" y="97775"/>
                  </a:cubicBezTo>
                  <a:lnTo>
                    <a:pt x="28587" y="122992"/>
                  </a:lnTo>
                  <a:cubicBezTo>
                    <a:pt x="28587" y="126552"/>
                    <a:pt x="29158" y="127135"/>
                    <a:pt x="32718" y="127135"/>
                  </a:cubicBezTo>
                  <a:lnTo>
                    <a:pt x="45625" y="127135"/>
                  </a:lnTo>
                  <a:cubicBezTo>
                    <a:pt x="52209" y="127135"/>
                    <a:pt x="57162" y="132100"/>
                    <a:pt x="57162" y="138684"/>
                  </a:cubicBezTo>
                  <a:cubicBezTo>
                    <a:pt x="57162" y="145257"/>
                    <a:pt x="52209" y="150210"/>
                    <a:pt x="45625" y="150210"/>
                  </a:cubicBezTo>
                  <a:lnTo>
                    <a:pt x="26908" y="150210"/>
                  </a:lnTo>
                  <a:cubicBezTo>
                    <a:pt x="23265" y="150210"/>
                    <a:pt x="23265" y="152948"/>
                    <a:pt x="23265" y="153853"/>
                  </a:cubicBezTo>
                  <a:lnTo>
                    <a:pt x="23265" y="161032"/>
                  </a:lnTo>
                  <a:lnTo>
                    <a:pt x="23872" y="161032"/>
                  </a:lnTo>
                  <a:lnTo>
                    <a:pt x="23872" y="153853"/>
                  </a:lnTo>
                  <a:cubicBezTo>
                    <a:pt x="23872" y="152448"/>
                    <a:pt x="24217" y="150817"/>
                    <a:pt x="26908" y="150817"/>
                  </a:cubicBezTo>
                  <a:lnTo>
                    <a:pt x="45625" y="150817"/>
                  </a:lnTo>
                  <a:cubicBezTo>
                    <a:pt x="52542" y="150817"/>
                    <a:pt x="57781" y="145602"/>
                    <a:pt x="57781" y="138684"/>
                  </a:cubicBezTo>
                  <a:cubicBezTo>
                    <a:pt x="57781" y="131755"/>
                    <a:pt x="52542" y="126528"/>
                    <a:pt x="45625" y="126528"/>
                  </a:cubicBezTo>
                  <a:lnTo>
                    <a:pt x="32718" y="126528"/>
                  </a:lnTo>
                  <a:cubicBezTo>
                    <a:pt x="29492" y="126528"/>
                    <a:pt x="29194" y="126231"/>
                    <a:pt x="29194" y="122992"/>
                  </a:cubicBezTo>
                  <a:lnTo>
                    <a:pt x="29194" y="97775"/>
                  </a:lnTo>
                  <a:cubicBezTo>
                    <a:pt x="29194" y="86857"/>
                    <a:pt x="22003" y="84559"/>
                    <a:pt x="15978" y="84559"/>
                  </a:cubicBezTo>
                  <a:lnTo>
                    <a:pt x="3072" y="84559"/>
                  </a:lnTo>
                  <a:cubicBezTo>
                    <a:pt x="1036" y="84559"/>
                    <a:pt x="607" y="83225"/>
                    <a:pt x="607" y="82094"/>
                  </a:cubicBezTo>
                  <a:cubicBezTo>
                    <a:pt x="607" y="81511"/>
                    <a:pt x="786" y="79630"/>
                    <a:pt x="3072" y="79630"/>
                  </a:cubicBezTo>
                  <a:lnTo>
                    <a:pt x="21788" y="79630"/>
                  </a:lnTo>
                  <a:cubicBezTo>
                    <a:pt x="29277" y="79630"/>
                    <a:pt x="34516" y="74415"/>
                    <a:pt x="34516" y="66926"/>
                  </a:cubicBezTo>
                  <a:lnTo>
                    <a:pt x="34516" y="49781"/>
                  </a:lnTo>
                  <a:cubicBezTo>
                    <a:pt x="34516" y="42292"/>
                    <a:pt x="29277" y="37065"/>
                    <a:pt x="21788" y="37065"/>
                  </a:cubicBezTo>
                  <a:lnTo>
                    <a:pt x="3072" y="37065"/>
                  </a:lnTo>
                  <a:cubicBezTo>
                    <a:pt x="786" y="37065"/>
                    <a:pt x="607" y="35184"/>
                    <a:pt x="607" y="34612"/>
                  </a:cubicBezTo>
                  <a:cubicBezTo>
                    <a:pt x="607" y="33481"/>
                    <a:pt x="1036" y="32148"/>
                    <a:pt x="3072" y="32148"/>
                  </a:cubicBezTo>
                  <a:lnTo>
                    <a:pt x="15978" y="32148"/>
                  </a:lnTo>
                  <a:cubicBezTo>
                    <a:pt x="22003" y="32148"/>
                    <a:pt x="29194" y="29838"/>
                    <a:pt x="29194" y="18920"/>
                  </a:cubicBezTo>
                  <a:lnTo>
                    <a:pt x="29194" y="1"/>
                  </a:lnTo>
                  <a:close/>
                </a:path>
              </a:pathLst>
            </a:custGeom>
            <a:solidFill>
              <a:srgbClr val="595959"/>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10" name="Google Shape;210;p18"/>
            <p:cNvSpPr/>
            <p:nvPr/>
          </p:nvSpPr>
          <p:spPr>
            <a:xfrm>
              <a:off x="5434347" y="3"/>
              <a:ext cx="2115929" cy="5143394"/>
            </a:xfrm>
            <a:custGeom>
              <a:rect b="b" l="l" r="r" t="t"/>
              <a:pathLst>
                <a:path extrusionOk="0" h="161033" w="66247">
                  <a:moveTo>
                    <a:pt x="28587" y="1"/>
                  </a:moveTo>
                  <a:lnTo>
                    <a:pt x="28587" y="18920"/>
                  </a:lnTo>
                  <a:cubicBezTo>
                    <a:pt x="28587" y="22325"/>
                    <a:pt x="28146" y="22754"/>
                    <a:pt x="24753" y="22754"/>
                  </a:cubicBezTo>
                  <a:lnTo>
                    <a:pt x="11847" y="22754"/>
                  </a:lnTo>
                  <a:cubicBezTo>
                    <a:pt x="5084" y="22754"/>
                    <a:pt x="0" y="27837"/>
                    <a:pt x="0" y="34612"/>
                  </a:cubicBezTo>
                  <a:cubicBezTo>
                    <a:pt x="0" y="41351"/>
                    <a:pt x="5084" y="46447"/>
                    <a:pt x="11847" y="46447"/>
                  </a:cubicBezTo>
                  <a:lnTo>
                    <a:pt x="30563" y="46447"/>
                  </a:lnTo>
                  <a:cubicBezTo>
                    <a:pt x="33564" y="46447"/>
                    <a:pt x="33897" y="48340"/>
                    <a:pt x="33897" y="49781"/>
                  </a:cubicBezTo>
                  <a:lnTo>
                    <a:pt x="33897" y="54924"/>
                  </a:lnTo>
                  <a:lnTo>
                    <a:pt x="33897" y="66926"/>
                  </a:lnTo>
                  <a:cubicBezTo>
                    <a:pt x="33897" y="68342"/>
                    <a:pt x="33564" y="70259"/>
                    <a:pt x="30563" y="70259"/>
                  </a:cubicBezTo>
                  <a:lnTo>
                    <a:pt x="11847" y="70259"/>
                  </a:lnTo>
                  <a:cubicBezTo>
                    <a:pt x="5084" y="70259"/>
                    <a:pt x="0" y="75343"/>
                    <a:pt x="0" y="82094"/>
                  </a:cubicBezTo>
                  <a:cubicBezTo>
                    <a:pt x="0" y="88857"/>
                    <a:pt x="5084" y="93941"/>
                    <a:pt x="11847" y="93941"/>
                  </a:cubicBezTo>
                  <a:lnTo>
                    <a:pt x="24753" y="93941"/>
                  </a:lnTo>
                  <a:cubicBezTo>
                    <a:pt x="28146" y="93941"/>
                    <a:pt x="28587" y="94369"/>
                    <a:pt x="28587" y="97775"/>
                  </a:cubicBezTo>
                  <a:lnTo>
                    <a:pt x="28587" y="116920"/>
                  </a:lnTo>
                  <a:lnTo>
                    <a:pt x="28587" y="122992"/>
                  </a:lnTo>
                  <a:cubicBezTo>
                    <a:pt x="28587" y="133672"/>
                    <a:pt x="35600" y="135910"/>
                    <a:pt x="41493" y="135910"/>
                  </a:cubicBezTo>
                  <a:lnTo>
                    <a:pt x="54400" y="135910"/>
                  </a:lnTo>
                  <a:cubicBezTo>
                    <a:pt x="56817" y="135910"/>
                    <a:pt x="57162" y="137637"/>
                    <a:pt x="57162" y="138684"/>
                  </a:cubicBezTo>
                  <a:cubicBezTo>
                    <a:pt x="57162" y="140018"/>
                    <a:pt x="56436" y="141435"/>
                    <a:pt x="54400" y="141435"/>
                  </a:cubicBezTo>
                  <a:lnTo>
                    <a:pt x="35671" y="141435"/>
                  </a:lnTo>
                  <a:cubicBezTo>
                    <a:pt x="28373" y="141435"/>
                    <a:pt x="23265" y="146543"/>
                    <a:pt x="23265" y="153853"/>
                  </a:cubicBezTo>
                  <a:lnTo>
                    <a:pt x="23265" y="160699"/>
                  </a:lnTo>
                  <a:lnTo>
                    <a:pt x="23265" y="161032"/>
                  </a:lnTo>
                  <a:lnTo>
                    <a:pt x="32337" y="161032"/>
                  </a:lnTo>
                  <a:lnTo>
                    <a:pt x="32337" y="160699"/>
                  </a:lnTo>
                  <a:lnTo>
                    <a:pt x="32337" y="153853"/>
                  </a:lnTo>
                  <a:cubicBezTo>
                    <a:pt x="32337" y="152412"/>
                    <a:pt x="32695" y="150519"/>
                    <a:pt x="35671" y="150519"/>
                  </a:cubicBezTo>
                  <a:lnTo>
                    <a:pt x="54400" y="150519"/>
                  </a:lnTo>
                  <a:cubicBezTo>
                    <a:pt x="61163" y="150519"/>
                    <a:pt x="66246" y="145423"/>
                    <a:pt x="66246" y="138684"/>
                  </a:cubicBezTo>
                  <a:cubicBezTo>
                    <a:pt x="66246" y="131922"/>
                    <a:pt x="61163" y="126826"/>
                    <a:pt x="54400" y="126826"/>
                  </a:cubicBezTo>
                  <a:lnTo>
                    <a:pt x="41493" y="126826"/>
                  </a:lnTo>
                  <a:cubicBezTo>
                    <a:pt x="38088" y="126826"/>
                    <a:pt x="37660" y="126397"/>
                    <a:pt x="37660" y="122992"/>
                  </a:cubicBezTo>
                  <a:lnTo>
                    <a:pt x="37660" y="103847"/>
                  </a:lnTo>
                  <a:lnTo>
                    <a:pt x="37660" y="97775"/>
                  </a:lnTo>
                  <a:cubicBezTo>
                    <a:pt x="37660" y="87107"/>
                    <a:pt x="30647" y="84868"/>
                    <a:pt x="24753" y="84868"/>
                  </a:cubicBezTo>
                  <a:lnTo>
                    <a:pt x="11847" y="84868"/>
                  </a:lnTo>
                  <a:cubicBezTo>
                    <a:pt x="9442" y="84868"/>
                    <a:pt x="9085" y="83130"/>
                    <a:pt x="9085" y="82094"/>
                  </a:cubicBezTo>
                  <a:cubicBezTo>
                    <a:pt x="9085" y="80761"/>
                    <a:pt x="9811" y="79320"/>
                    <a:pt x="11847" y="79320"/>
                  </a:cubicBezTo>
                  <a:lnTo>
                    <a:pt x="30563" y="79320"/>
                  </a:lnTo>
                  <a:cubicBezTo>
                    <a:pt x="37874" y="79320"/>
                    <a:pt x="42982" y="74224"/>
                    <a:pt x="42982" y="66926"/>
                  </a:cubicBezTo>
                  <a:lnTo>
                    <a:pt x="42982" y="54924"/>
                  </a:lnTo>
                  <a:lnTo>
                    <a:pt x="42982" y="49781"/>
                  </a:lnTo>
                  <a:cubicBezTo>
                    <a:pt x="42982" y="42470"/>
                    <a:pt x="37874" y="37362"/>
                    <a:pt x="30563" y="37362"/>
                  </a:cubicBezTo>
                  <a:lnTo>
                    <a:pt x="11847" y="37362"/>
                  </a:lnTo>
                  <a:cubicBezTo>
                    <a:pt x="9811" y="37362"/>
                    <a:pt x="9085" y="35946"/>
                    <a:pt x="9085" y="34612"/>
                  </a:cubicBezTo>
                  <a:cubicBezTo>
                    <a:pt x="9085" y="33564"/>
                    <a:pt x="9442" y="31838"/>
                    <a:pt x="11847" y="31838"/>
                  </a:cubicBezTo>
                  <a:lnTo>
                    <a:pt x="24753" y="31838"/>
                  </a:lnTo>
                  <a:cubicBezTo>
                    <a:pt x="30647" y="31838"/>
                    <a:pt x="37660" y="29600"/>
                    <a:pt x="37660" y="18920"/>
                  </a:cubicBezTo>
                  <a:lnTo>
                    <a:pt x="37660" y="1"/>
                  </a:lnTo>
                  <a:close/>
                </a:path>
              </a:pathLst>
            </a:custGeom>
            <a:solidFill>
              <a:srgbClr val="3F3F3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11" name="Google Shape;211;p18"/>
            <p:cNvSpPr/>
            <p:nvPr/>
          </p:nvSpPr>
          <p:spPr>
            <a:xfrm>
              <a:off x="5548790" y="3"/>
              <a:ext cx="1875613" cy="5066578"/>
            </a:xfrm>
            <a:custGeom>
              <a:rect b="b" l="l" r="r" t="t"/>
              <a:pathLst>
                <a:path extrusionOk="0" h="158628" w="58723">
                  <a:moveTo>
                    <a:pt x="29338" y="1"/>
                  </a:moveTo>
                  <a:lnTo>
                    <a:pt x="29338" y="2406"/>
                  </a:lnTo>
                  <a:lnTo>
                    <a:pt x="29743" y="2406"/>
                  </a:lnTo>
                  <a:lnTo>
                    <a:pt x="29743" y="1"/>
                  </a:lnTo>
                  <a:close/>
                  <a:moveTo>
                    <a:pt x="29338" y="4799"/>
                  </a:moveTo>
                  <a:lnTo>
                    <a:pt x="29338" y="7204"/>
                  </a:lnTo>
                  <a:lnTo>
                    <a:pt x="29743" y="7204"/>
                  </a:lnTo>
                  <a:lnTo>
                    <a:pt x="29743" y="4799"/>
                  </a:lnTo>
                  <a:close/>
                  <a:moveTo>
                    <a:pt x="29338" y="9597"/>
                  </a:moveTo>
                  <a:lnTo>
                    <a:pt x="29338" y="12002"/>
                  </a:lnTo>
                  <a:lnTo>
                    <a:pt x="29743" y="12002"/>
                  </a:lnTo>
                  <a:lnTo>
                    <a:pt x="29743" y="9597"/>
                  </a:lnTo>
                  <a:close/>
                  <a:moveTo>
                    <a:pt x="29338" y="14395"/>
                  </a:moveTo>
                  <a:lnTo>
                    <a:pt x="29338" y="16800"/>
                  </a:lnTo>
                  <a:lnTo>
                    <a:pt x="29743" y="16800"/>
                  </a:lnTo>
                  <a:lnTo>
                    <a:pt x="29743" y="14395"/>
                  </a:lnTo>
                  <a:close/>
                  <a:moveTo>
                    <a:pt x="29338" y="19194"/>
                  </a:moveTo>
                  <a:lnTo>
                    <a:pt x="29338" y="21325"/>
                  </a:lnTo>
                  <a:cubicBezTo>
                    <a:pt x="29338" y="21408"/>
                    <a:pt x="29338" y="21503"/>
                    <a:pt x="29338" y="21587"/>
                  </a:cubicBezTo>
                  <a:lnTo>
                    <a:pt x="29743" y="21599"/>
                  </a:lnTo>
                  <a:cubicBezTo>
                    <a:pt x="29743" y="21503"/>
                    <a:pt x="29743" y="21420"/>
                    <a:pt x="29743" y="21325"/>
                  </a:cubicBezTo>
                  <a:lnTo>
                    <a:pt x="29743" y="19194"/>
                  </a:lnTo>
                  <a:close/>
                  <a:moveTo>
                    <a:pt x="28897" y="23861"/>
                  </a:moveTo>
                  <a:cubicBezTo>
                    <a:pt x="28600" y="24611"/>
                    <a:pt x="28147" y="25230"/>
                    <a:pt x="27576" y="25718"/>
                  </a:cubicBezTo>
                  <a:lnTo>
                    <a:pt x="27838" y="26028"/>
                  </a:lnTo>
                  <a:cubicBezTo>
                    <a:pt x="28457" y="25492"/>
                    <a:pt x="28945" y="24813"/>
                    <a:pt x="29266" y="24016"/>
                  </a:cubicBezTo>
                  <a:lnTo>
                    <a:pt x="28897" y="23861"/>
                  </a:lnTo>
                  <a:close/>
                  <a:moveTo>
                    <a:pt x="8800" y="26945"/>
                  </a:moveTo>
                  <a:lnTo>
                    <a:pt x="8800" y="27349"/>
                  </a:lnTo>
                  <a:lnTo>
                    <a:pt x="11205" y="27349"/>
                  </a:lnTo>
                  <a:lnTo>
                    <a:pt x="11205" y="26945"/>
                  </a:lnTo>
                  <a:close/>
                  <a:moveTo>
                    <a:pt x="13598" y="26945"/>
                  </a:moveTo>
                  <a:lnTo>
                    <a:pt x="13598" y="27349"/>
                  </a:lnTo>
                  <a:lnTo>
                    <a:pt x="16003" y="27349"/>
                  </a:lnTo>
                  <a:lnTo>
                    <a:pt x="16003" y="26945"/>
                  </a:lnTo>
                  <a:close/>
                  <a:moveTo>
                    <a:pt x="18396" y="26945"/>
                  </a:moveTo>
                  <a:lnTo>
                    <a:pt x="18396" y="27349"/>
                  </a:lnTo>
                  <a:lnTo>
                    <a:pt x="20801" y="27349"/>
                  </a:lnTo>
                  <a:lnTo>
                    <a:pt x="20801" y="26945"/>
                  </a:lnTo>
                  <a:close/>
                  <a:moveTo>
                    <a:pt x="25528" y="26742"/>
                  </a:moveTo>
                  <a:cubicBezTo>
                    <a:pt x="24968" y="26873"/>
                    <a:pt x="24361" y="26945"/>
                    <a:pt x="23718" y="26945"/>
                  </a:cubicBezTo>
                  <a:lnTo>
                    <a:pt x="23194" y="26945"/>
                  </a:lnTo>
                  <a:lnTo>
                    <a:pt x="23194" y="27349"/>
                  </a:lnTo>
                  <a:lnTo>
                    <a:pt x="23718" y="27349"/>
                  </a:lnTo>
                  <a:cubicBezTo>
                    <a:pt x="24397" y="27349"/>
                    <a:pt x="25040" y="27278"/>
                    <a:pt x="25623" y="27123"/>
                  </a:cubicBezTo>
                  <a:lnTo>
                    <a:pt x="25528" y="26742"/>
                  </a:lnTo>
                  <a:close/>
                  <a:moveTo>
                    <a:pt x="6371" y="27040"/>
                  </a:moveTo>
                  <a:cubicBezTo>
                    <a:pt x="5549" y="27159"/>
                    <a:pt x="4763" y="27409"/>
                    <a:pt x="4037" y="27754"/>
                  </a:cubicBezTo>
                  <a:lnTo>
                    <a:pt x="4204" y="28123"/>
                  </a:lnTo>
                  <a:cubicBezTo>
                    <a:pt x="4894" y="27790"/>
                    <a:pt x="5644" y="27552"/>
                    <a:pt x="6430" y="27445"/>
                  </a:cubicBezTo>
                  <a:lnTo>
                    <a:pt x="6371" y="27040"/>
                  </a:lnTo>
                  <a:close/>
                  <a:moveTo>
                    <a:pt x="2037" y="29183"/>
                  </a:moveTo>
                  <a:cubicBezTo>
                    <a:pt x="1453" y="29766"/>
                    <a:pt x="989" y="30457"/>
                    <a:pt x="656" y="31219"/>
                  </a:cubicBezTo>
                  <a:lnTo>
                    <a:pt x="1025" y="31386"/>
                  </a:lnTo>
                  <a:cubicBezTo>
                    <a:pt x="1346" y="30659"/>
                    <a:pt x="1775" y="30016"/>
                    <a:pt x="2323" y="29469"/>
                  </a:cubicBezTo>
                  <a:lnTo>
                    <a:pt x="2037" y="29183"/>
                  </a:lnTo>
                  <a:close/>
                  <a:moveTo>
                    <a:pt x="49" y="33588"/>
                  </a:moveTo>
                  <a:cubicBezTo>
                    <a:pt x="13" y="33910"/>
                    <a:pt x="1" y="34243"/>
                    <a:pt x="1" y="34576"/>
                  </a:cubicBezTo>
                  <a:cubicBezTo>
                    <a:pt x="1" y="35076"/>
                    <a:pt x="37" y="35565"/>
                    <a:pt x="96" y="36029"/>
                  </a:cubicBezTo>
                  <a:lnTo>
                    <a:pt x="489" y="35981"/>
                  </a:lnTo>
                  <a:cubicBezTo>
                    <a:pt x="430" y="35529"/>
                    <a:pt x="406" y="35065"/>
                    <a:pt x="406" y="34576"/>
                  </a:cubicBezTo>
                  <a:cubicBezTo>
                    <a:pt x="406" y="34255"/>
                    <a:pt x="418" y="33933"/>
                    <a:pt x="453" y="33636"/>
                  </a:cubicBezTo>
                  <a:lnTo>
                    <a:pt x="49" y="33588"/>
                  </a:lnTo>
                  <a:close/>
                  <a:moveTo>
                    <a:pt x="1108" y="38220"/>
                  </a:moveTo>
                  <a:lnTo>
                    <a:pt x="751" y="38386"/>
                  </a:lnTo>
                  <a:cubicBezTo>
                    <a:pt x="1096" y="39160"/>
                    <a:pt x="1584" y="39839"/>
                    <a:pt x="2180" y="40387"/>
                  </a:cubicBezTo>
                  <a:lnTo>
                    <a:pt x="2454" y="40101"/>
                  </a:lnTo>
                  <a:cubicBezTo>
                    <a:pt x="1894" y="39577"/>
                    <a:pt x="1442" y="38946"/>
                    <a:pt x="1108" y="38220"/>
                  </a:cubicBezTo>
                  <a:close/>
                  <a:moveTo>
                    <a:pt x="4406" y="41315"/>
                  </a:moveTo>
                  <a:lnTo>
                    <a:pt x="4263" y="41696"/>
                  </a:lnTo>
                  <a:cubicBezTo>
                    <a:pt x="4978" y="41982"/>
                    <a:pt x="5787" y="42161"/>
                    <a:pt x="6645" y="42244"/>
                  </a:cubicBezTo>
                  <a:lnTo>
                    <a:pt x="6680" y="41851"/>
                  </a:lnTo>
                  <a:cubicBezTo>
                    <a:pt x="5859" y="41768"/>
                    <a:pt x="5097" y="41589"/>
                    <a:pt x="4406" y="41315"/>
                  </a:cubicBezTo>
                  <a:close/>
                  <a:moveTo>
                    <a:pt x="9062" y="41899"/>
                  </a:moveTo>
                  <a:lnTo>
                    <a:pt x="9062" y="42292"/>
                  </a:lnTo>
                  <a:lnTo>
                    <a:pt x="11467" y="42292"/>
                  </a:lnTo>
                  <a:lnTo>
                    <a:pt x="11467" y="41899"/>
                  </a:lnTo>
                  <a:close/>
                  <a:moveTo>
                    <a:pt x="13860" y="41899"/>
                  </a:moveTo>
                  <a:lnTo>
                    <a:pt x="13860" y="42292"/>
                  </a:lnTo>
                  <a:lnTo>
                    <a:pt x="16265" y="42292"/>
                  </a:lnTo>
                  <a:lnTo>
                    <a:pt x="16265" y="41899"/>
                  </a:lnTo>
                  <a:close/>
                  <a:moveTo>
                    <a:pt x="18658" y="41899"/>
                  </a:moveTo>
                  <a:lnTo>
                    <a:pt x="18658" y="42292"/>
                  </a:lnTo>
                  <a:lnTo>
                    <a:pt x="21063" y="42292"/>
                  </a:lnTo>
                  <a:lnTo>
                    <a:pt x="21063" y="41899"/>
                  </a:lnTo>
                  <a:close/>
                  <a:moveTo>
                    <a:pt x="23456" y="41899"/>
                  </a:moveTo>
                  <a:lnTo>
                    <a:pt x="23456" y="42292"/>
                  </a:lnTo>
                  <a:lnTo>
                    <a:pt x="25861" y="42292"/>
                  </a:lnTo>
                  <a:lnTo>
                    <a:pt x="25861" y="41899"/>
                  </a:lnTo>
                  <a:close/>
                  <a:moveTo>
                    <a:pt x="28278" y="41923"/>
                  </a:moveTo>
                  <a:lnTo>
                    <a:pt x="28231" y="42327"/>
                  </a:lnTo>
                  <a:cubicBezTo>
                    <a:pt x="28945" y="42411"/>
                    <a:pt x="29707" y="42649"/>
                    <a:pt x="30445" y="43018"/>
                  </a:cubicBezTo>
                  <a:lnTo>
                    <a:pt x="30624" y="42661"/>
                  </a:lnTo>
                  <a:cubicBezTo>
                    <a:pt x="29850" y="42268"/>
                    <a:pt x="29040" y="42018"/>
                    <a:pt x="28278" y="41923"/>
                  </a:cubicBezTo>
                  <a:close/>
                  <a:moveTo>
                    <a:pt x="32636" y="44054"/>
                  </a:moveTo>
                  <a:lnTo>
                    <a:pt x="32362" y="44351"/>
                  </a:lnTo>
                  <a:cubicBezTo>
                    <a:pt x="32957" y="44899"/>
                    <a:pt x="33434" y="45506"/>
                    <a:pt x="33803" y="46173"/>
                  </a:cubicBezTo>
                  <a:lnTo>
                    <a:pt x="34160" y="45983"/>
                  </a:lnTo>
                  <a:cubicBezTo>
                    <a:pt x="33767" y="45280"/>
                    <a:pt x="33255" y="44625"/>
                    <a:pt x="32636" y="44054"/>
                  </a:cubicBezTo>
                  <a:close/>
                  <a:moveTo>
                    <a:pt x="34934" y="48304"/>
                  </a:moveTo>
                  <a:lnTo>
                    <a:pt x="34529" y="48364"/>
                  </a:lnTo>
                  <a:cubicBezTo>
                    <a:pt x="34577" y="48638"/>
                    <a:pt x="34589" y="48912"/>
                    <a:pt x="34589" y="49197"/>
                  </a:cubicBezTo>
                  <a:lnTo>
                    <a:pt x="34589" y="50733"/>
                  </a:lnTo>
                  <a:lnTo>
                    <a:pt x="34993" y="50733"/>
                  </a:lnTo>
                  <a:lnTo>
                    <a:pt x="34993" y="49197"/>
                  </a:lnTo>
                  <a:cubicBezTo>
                    <a:pt x="34993" y="48900"/>
                    <a:pt x="34970" y="48602"/>
                    <a:pt x="34934" y="48304"/>
                  </a:cubicBezTo>
                  <a:close/>
                  <a:moveTo>
                    <a:pt x="34589" y="53138"/>
                  </a:moveTo>
                  <a:lnTo>
                    <a:pt x="34589" y="55531"/>
                  </a:lnTo>
                  <a:lnTo>
                    <a:pt x="34993" y="55531"/>
                  </a:lnTo>
                  <a:lnTo>
                    <a:pt x="34993" y="53138"/>
                  </a:lnTo>
                  <a:close/>
                  <a:moveTo>
                    <a:pt x="34589" y="57936"/>
                  </a:moveTo>
                  <a:lnTo>
                    <a:pt x="34589" y="60330"/>
                  </a:lnTo>
                  <a:lnTo>
                    <a:pt x="34993" y="60330"/>
                  </a:lnTo>
                  <a:lnTo>
                    <a:pt x="34993" y="57936"/>
                  </a:lnTo>
                  <a:close/>
                  <a:moveTo>
                    <a:pt x="34589" y="62735"/>
                  </a:moveTo>
                  <a:lnTo>
                    <a:pt x="34589" y="65128"/>
                  </a:lnTo>
                  <a:lnTo>
                    <a:pt x="34993" y="65128"/>
                  </a:lnTo>
                  <a:lnTo>
                    <a:pt x="34993" y="62735"/>
                  </a:lnTo>
                  <a:close/>
                  <a:moveTo>
                    <a:pt x="34589" y="67533"/>
                  </a:moveTo>
                  <a:lnTo>
                    <a:pt x="34589" y="67961"/>
                  </a:lnTo>
                  <a:cubicBezTo>
                    <a:pt x="34589" y="68628"/>
                    <a:pt x="34529" y="69283"/>
                    <a:pt x="34410" y="69878"/>
                  </a:cubicBezTo>
                  <a:lnTo>
                    <a:pt x="34803" y="69950"/>
                  </a:lnTo>
                  <a:cubicBezTo>
                    <a:pt x="34934" y="69331"/>
                    <a:pt x="34993" y="68664"/>
                    <a:pt x="34993" y="67961"/>
                  </a:cubicBezTo>
                  <a:lnTo>
                    <a:pt x="34993" y="67533"/>
                  </a:lnTo>
                  <a:close/>
                  <a:moveTo>
                    <a:pt x="33600" y="72045"/>
                  </a:moveTo>
                  <a:cubicBezTo>
                    <a:pt x="33196" y="72724"/>
                    <a:pt x="32672" y="73295"/>
                    <a:pt x="32041" y="73736"/>
                  </a:cubicBezTo>
                  <a:lnTo>
                    <a:pt x="32279" y="74069"/>
                  </a:lnTo>
                  <a:cubicBezTo>
                    <a:pt x="32945" y="73593"/>
                    <a:pt x="33517" y="72974"/>
                    <a:pt x="33946" y="72260"/>
                  </a:cubicBezTo>
                  <a:lnTo>
                    <a:pt x="33600" y="72045"/>
                  </a:lnTo>
                  <a:close/>
                  <a:moveTo>
                    <a:pt x="8419" y="74974"/>
                  </a:moveTo>
                  <a:lnTo>
                    <a:pt x="8419" y="75367"/>
                  </a:lnTo>
                  <a:lnTo>
                    <a:pt x="10812" y="75367"/>
                  </a:lnTo>
                  <a:lnTo>
                    <a:pt x="10812" y="74974"/>
                  </a:lnTo>
                  <a:close/>
                  <a:moveTo>
                    <a:pt x="13217" y="74974"/>
                  </a:moveTo>
                  <a:lnTo>
                    <a:pt x="13217" y="75367"/>
                  </a:lnTo>
                  <a:lnTo>
                    <a:pt x="15610" y="75367"/>
                  </a:lnTo>
                  <a:lnTo>
                    <a:pt x="15610" y="74974"/>
                  </a:lnTo>
                  <a:close/>
                  <a:moveTo>
                    <a:pt x="18015" y="74974"/>
                  </a:moveTo>
                  <a:lnTo>
                    <a:pt x="18015" y="75367"/>
                  </a:lnTo>
                  <a:lnTo>
                    <a:pt x="20420" y="75367"/>
                  </a:lnTo>
                  <a:lnTo>
                    <a:pt x="20420" y="74974"/>
                  </a:lnTo>
                  <a:close/>
                  <a:moveTo>
                    <a:pt x="22813" y="74974"/>
                  </a:moveTo>
                  <a:lnTo>
                    <a:pt x="22813" y="75367"/>
                  </a:lnTo>
                  <a:lnTo>
                    <a:pt x="25218" y="75367"/>
                  </a:lnTo>
                  <a:lnTo>
                    <a:pt x="25218" y="74974"/>
                  </a:lnTo>
                  <a:close/>
                  <a:moveTo>
                    <a:pt x="29933" y="74688"/>
                  </a:moveTo>
                  <a:cubicBezTo>
                    <a:pt x="29231" y="74879"/>
                    <a:pt x="28457" y="74962"/>
                    <a:pt x="27611" y="74974"/>
                  </a:cubicBezTo>
                  <a:lnTo>
                    <a:pt x="27611" y="75367"/>
                  </a:lnTo>
                  <a:cubicBezTo>
                    <a:pt x="28481" y="75367"/>
                    <a:pt x="29302" y="75272"/>
                    <a:pt x="30040" y="75081"/>
                  </a:cubicBezTo>
                  <a:lnTo>
                    <a:pt x="29933" y="74688"/>
                  </a:lnTo>
                  <a:close/>
                  <a:moveTo>
                    <a:pt x="5990" y="75189"/>
                  </a:moveTo>
                  <a:cubicBezTo>
                    <a:pt x="5180" y="75379"/>
                    <a:pt x="4430" y="75701"/>
                    <a:pt x="3728" y="76141"/>
                  </a:cubicBezTo>
                  <a:lnTo>
                    <a:pt x="3942" y="76486"/>
                  </a:lnTo>
                  <a:cubicBezTo>
                    <a:pt x="4609" y="76070"/>
                    <a:pt x="5323" y="75760"/>
                    <a:pt x="6085" y="75581"/>
                  </a:cubicBezTo>
                  <a:lnTo>
                    <a:pt x="5990" y="75189"/>
                  </a:lnTo>
                  <a:close/>
                  <a:moveTo>
                    <a:pt x="1894" y="77772"/>
                  </a:moveTo>
                  <a:cubicBezTo>
                    <a:pt x="1382" y="78415"/>
                    <a:pt x="977" y="79141"/>
                    <a:pt x="691" y="79915"/>
                  </a:cubicBezTo>
                  <a:lnTo>
                    <a:pt x="1072" y="80058"/>
                  </a:lnTo>
                  <a:cubicBezTo>
                    <a:pt x="1334" y="79320"/>
                    <a:pt x="1715" y="78641"/>
                    <a:pt x="2204" y="78034"/>
                  </a:cubicBezTo>
                  <a:lnTo>
                    <a:pt x="1894" y="77772"/>
                  </a:lnTo>
                  <a:close/>
                  <a:moveTo>
                    <a:pt x="239" y="82332"/>
                  </a:moveTo>
                  <a:cubicBezTo>
                    <a:pt x="239" y="82392"/>
                    <a:pt x="239" y="82463"/>
                    <a:pt x="239" y="82535"/>
                  </a:cubicBezTo>
                  <a:cubicBezTo>
                    <a:pt x="239" y="83320"/>
                    <a:pt x="310" y="84071"/>
                    <a:pt x="465" y="84761"/>
                  </a:cubicBezTo>
                  <a:lnTo>
                    <a:pt x="858" y="84678"/>
                  </a:lnTo>
                  <a:cubicBezTo>
                    <a:pt x="715" y="84011"/>
                    <a:pt x="644" y="83297"/>
                    <a:pt x="644" y="82535"/>
                  </a:cubicBezTo>
                  <a:cubicBezTo>
                    <a:pt x="644" y="82463"/>
                    <a:pt x="644" y="82404"/>
                    <a:pt x="644" y="82332"/>
                  </a:cubicBezTo>
                  <a:close/>
                  <a:moveTo>
                    <a:pt x="1692" y="86833"/>
                  </a:moveTo>
                  <a:lnTo>
                    <a:pt x="1346" y="87047"/>
                  </a:lnTo>
                  <a:cubicBezTo>
                    <a:pt x="1787" y="87762"/>
                    <a:pt x="2358" y="88369"/>
                    <a:pt x="3037" y="88845"/>
                  </a:cubicBezTo>
                  <a:lnTo>
                    <a:pt x="3263" y="88512"/>
                  </a:lnTo>
                  <a:cubicBezTo>
                    <a:pt x="2632" y="88071"/>
                    <a:pt x="2096" y="87511"/>
                    <a:pt x="1692" y="86833"/>
                  </a:cubicBezTo>
                  <a:close/>
                  <a:moveTo>
                    <a:pt x="5383" y="89440"/>
                  </a:moveTo>
                  <a:lnTo>
                    <a:pt x="5287" y="89833"/>
                  </a:lnTo>
                  <a:cubicBezTo>
                    <a:pt x="6014" y="90012"/>
                    <a:pt x="6835" y="90107"/>
                    <a:pt x="7704" y="90119"/>
                  </a:cubicBezTo>
                  <a:lnTo>
                    <a:pt x="7716" y="89714"/>
                  </a:lnTo>
                  <a:cubicBezTo>
                    <a:pt x="6871" y="89714"/>
                    <a:pt x="6085" y="89619"/>
                    <a:pt x="5383" y="89440"/>
                  </a:cubicBezTo>
                  <a:close/>
                  <a:moveTo>
                    <a:pt x="10109" y="89714"/>
                  </a:moveTo>
                  <a:lnTo>
                    <a:pt x="10109" y="90119"/>
                  </a:lnTo>
                  <a:lnTo>
                    <a:pt x="12502" y="90119"/>
                  </a:lnTo>
                  <a:lnTo>
                    <a:pt x="12502" y="89714"/>
                  </a:lnTo>
                  <a:close/>
                  <a:moveTo>
                    <a:pt x="14908" y="89714"/>
                  </a:moveTo>
                  <a:lnTo>
                    <a:pt x="14908" y="90119"/>
                  </a:lnTo>
                  <a:lnTo>
                    <a:pt x="17301" y="90119"/>
                  </a:lnTo>
                  <a:lnTo>
                    <a:pt x="17301" y="89714"/>
                  </a:lnTo>
                  <a:close/>
                  <a:moveTo>
                    <a:pt x="19706" y="89714"/>
                  </a:moveTo>
                  <a:lnTo>
                    <a:pt x="19706" y="90119"/>
                  </a:lnTo>
                  <a:lnTo>
                    <a:pt x="22111" y="90119"/>
                  </a:lnTo>
                  <a:lnTo>
                    <a:pt x="22111" y="89714"/>
                  </a:lnTo>
                  <a:close/>
                  <a:moveTo>
                    <a:pt x="24540" y="89928"/>
                  </a:moveTo>
                  <a:lnTo>
                    <a:pt x="24433" y="90321"/>
                  </a:lnTo>
                  <a:cubicBezTo>
                    <a:pt x="25206" y="90512"/>
                    <a:pt x="25897" y="90845"/>
                    <a:pt x="26516" y="91310"/>
                  </a:cubicBezTo>
                  <a:lnTo>
                    <a:pt x="26754" y="90988"/>
                  </a:lnTo>
                  <a:cubicBezTo>
                    <a:pt x="26099" y="90500"/>
                    <a:pt x="25349" y="90131"/>
                    <a:pt x="24540" y="89928"/>
                  </a:cubicBezTo>
                  <a:close/>
                  <a:moveTo>
                    <a:pt x="28373" y="92857"/>
                  </a:moveTo>
                  <a:lnTo>
                    <a:pt x="28028" y="93048"/>
                  </a:lnTo>
                  <a:cubicBezTo>
                    <a:pt x="28397" y="93715"/>
                    <a:pt x="28635" y="94453"/>
                    <a:pt x="28743" y="95239"/>
                  </a:cubicBezTo>
                  <a:lnTo>
                    <a:pt x="29135" y="95191"/>
                  </a:lnTo>
                  <a:cubicBezTo>
                    <a:pt x="29028" y="94358"/>
                    <a:pt x="28778" y="93572"/>
                    <a:pt x="28373" y="92857"/>
                  </a:cubicBezTo>
                  <a:close/>
                  <a:moveTo>
                    <a:pt x="28790" y="97608"/>
                  </a:moveTo>
                  <a:lnTo>
                    <a:pt x="28790" y="100013"/>
                  </a:lnTo>
                  <a:lnTo>
                    <a:pt x="29195" y="100013"/>
                  </a:lnTo>
                  <a:lnTo>
                    <a:pt x="29195" y="97608"/>
                  </a:lnTo>
                  <a:close/>
                  <a:moveTo>
                    <a:pt x="28790" y="102406"/>
                  </a:moveTo>
                  <a:lnTo>
                    <a:pt x="28790" y="104811"/>
                  </a:lnTo>
                  <a:lnTo>
                    <a:pt x="29195" y="104811"/>
                  </a:lnTo>
                  <a:lnTo>
                    <a:pt x="29195" y="102406"/>
                  </a:lnTo>
                  <a:close/>
                  <a:moveTo>
                    <a:pt x="28790" y="107216"/>
                  </a:moveTo>
                  <a:lnTo>
                    <a:pt x="28790" y="109609"/>
                  </a:lnTo>
                  <a:lnTo>
                    <a:pt x="29195" y="109609"/>
                  </a:lnTo>
                  <a:lnTo>
                    <a:pt x="29195" y="107216"/>
                  </a:lnTo>
                  <a:close/>
                  <a:moveTo>
                    <a:pt x="28790" y="112014"/>
                  </a:moveTo>
                  <a:lnTo>
                    <a:pt x="28790" y="114408"/>
                  </a:lnTo>
                  <a:lnTo>
                    <a:pt x="29195" y="114408"/>
                  </a:lnTo>
                  <a:lnTo>
                    <a:pt x="29195" y="112014"/>
                  </a:lnTo>
                  <a:close/>
                  <a:moveTo>
                    <a:pt x="28790" y="116813"/>
                  </a:moveTo>
                  <a:lnTo>
                    <a:pt x="28790" y="119206"/>
                  </a:lnTo>
                  <a:lnTo>
                    <a:pt x="29195" y="119206"/>
                  </a:lnTo>
                  <a:lnTo>
                    <a:pt x="29195" y="116813"/>
                  </a:lnTo>
                  <a:close/>
                  <a:moveTo>
                    <a:pt x="28790" y="121611"/>
                  </a:moveTo>
                  <a:lnTo>
                    <a:pt x="28790" y="124004"/>
                  </a:lnTo>
                  <a:lnTo>
                    <a:pt x="29195" y="124004"/>
                  </a:lnTo>
                  <a:lnTo>
                    <a:pt x="29195" y="121611"/>
                  </a:lnTo>
                  <a:close/>
                  <a:moveTo>
                    <a:pt x="29505" y="126314"/>
                  </a:moveTo>
                  <a:lnTo>
                    <a:pt x="29124" y="126433"/>
                  </a:lnTo>
                  <a:cubicBezTo>
                    <a:pt x="29374" y="127195"/>
                    <a:pt x="29743" y="127921"/>
                    <a:pt x="30243" y="128612"/>
                  </a:cubicBezTo>
                  <a:lnTo>
                    <a:pt x="30564" y="128374"/>
                  </a:lnTo>
                  <a:cubicBezTo>
                    <a:pt x="30100" y="127719"/>
                    <a:pt x="29743" y="127028"/>
                    <a:pt x="29505" y="126314"/>
                  </a:cubicBezTo>
                  <a:close/>
                  <a:moveTo>
                    <a:pt x="32183" y="130076"/>
                  </a:moveTo>
                  <a:lnTo>
                    <a:pt x="31933" y="130386"/>
                  </a:lnTo>
                  <a:cubicBezTo>
                    <a:pt x="32588" y="130910"/>
                    <a:pt x="33303" y="131326"/>
                    <a:pt x="34053" y="131612"/>
                  </a:cubicBezTo>
                  <a:lnTo>
                    <a:pt x="34196" y="131243"/>
                  </a:lnTo>
                  <a:cubicBezTo>
                    <a:pt x="33481" y="130969"/>
                    <a:pt x="32815" y="130576"/>
                    <a:pt x="32183" y="130076"/>
                  </a:cubicBezTo>
                  <a:close/>
                  <a:moveTo>
                    <a:pt x="36470" y="131695"/>
                  </a:moveTo>
                  <a:lnTo>
                    <a:pt x="36458" y="132100"/>
                  </a:lnTo>
                  <a:lnTo>
                    <a:pt x="38863" y="132100"/>
                  </a:lnTo>
                  <a:lnTo>
                    <a:pt x="38863" y="131695"/>
                  </a:lnTo>
                  <a:close/>
                  <a:moveTo>
                    <a:pt x="41256" y="131695"/>
                  </a:moveTo>
                  <a:lnTo>
                    <a:pt x="41256" y="132100"/>
                  </a:lnTo>
                  <a:lnTo>
                    <a:pt x="43661" y="132100"/>
                  </a:lnTo>
                  <a:lnTo>
                    <a:pt x="43661" y="131695"/>
                  </a:lnTo>
                  <a:close/>
                  <a:moveTo>
                    <a:pt x="46054" y="131695"/>
                  </a:moveTo>
                  <a:lnTo>
                    <a:pt x="46054" y="132100"/>
                  </a:lnTo>
                  <a:lnTo>
                    <a:pt x="48459" y="132100"/>
                  </a:lnTo>
                  <a:lnTo>
                    <a:pt x="48459" y="131695"/>
                  </a:lnTo>
                  <a:close/>
                  <a:moveTo>
                    <a:pt x="50852" y="131695"/>
                  </a:moveTo>
                  <a:lnTo>
                    <a:pt x="50852" y="132100"/>
                  </a:lnTo>
                  <a:lnTo>
                    <a:pt x="52246" y="132100"/>
                  </a:lnTo>
                  <a:cubicBezTo>
                    <a:pt x="52567" y="132100"/>
                    <a:pt x="52900" y="132136"/>
                    <a:pt x="53222" y="132184"/>
                  </a:cubicBezTo>
                  <a:lnTo>
                    <a:pt x="53281" y="131791"/>
                  </a:lnTo>
                  <a:cubicBezTo>
                    <a:pt x="52936" y="131731"/>
                    <a:pt x="52591" y="131695"/>
                    <a:pt x="52246" y="131695"/>
                  </a:cubicBezTo>
                  <a:close/>
                  <a:moveTo>
                    <a:pt x="55603" y="132624"/>
                  </a:moveTo>
                  <a:lnTo>
                    <a:pt x="55389" y="132969"/>
                  </a:lnTo>
                  <a:cubicBezTo>
                    <a:pt x="56079" y="133374"/>
                    <a:pt x="56663" y="133886"/>
                    <a:pt x="57127" y="134493"/>
                  </a:cubicBezTo>
                  <a:lnTo>
                    <a:pt x="57449" y="134255"/>
                  </a:lnTo>
                  <a:cubicBezTo>
                    <a:pt x="56948" y="133600"/>
                    <a:pt x="56329" y="133053"/>
                    <a:pt x="55603" y="132624"/>
                  </a:cubicBezTo>
                  <a:close/>
                  <a:moveTo>
                    <a:pt x="58520" y="136470"/>
                  </a:moveTo>
                  <a:lnTo>
                    <a:pt x="58127" y="136565"/>
                  </a:lnTo>
                  <a:cubicBezTo>
                    <a:pt x="58258" y="137077"/>
                    <a:pt x="58330" y="137613"/>
                    <a:pt x="58330" y="138161"/>
                  </a:cubicBezTo>
                  <a:cubicBezTo>
                    <a:pt x="58330" y="138411"/>
                    <a:pt x="58318" y="138649"/>
                    <a:pt x="58306" y="138887"/>
                  </a:cubicBezTo>
                  <a:lnTo>
                    <a:pt x="58711" y="138911"/>
                  </a:lnTo>
                  <a:cubicBezTo>
                    <a:pt x="58723" y="138661"/>
                    <a:pt x="58723" y="138411"/>
                    <a:pt x="58723" y="138161"/>
                  </a:cubicBezTo>
                  <a:cubicBezTo>
                    <a:pt x="58723" y="137577"/>
                    <a:pt x="58663" y="137006"/>
                    <a:pt x="58520" y="136470"/>
                  </a:cubicBezTo>
                  <a:close/>
                  <a:moveTo>
                    <a:pt x="57913" y="141197"/>
                  </a:moveTo>
                  <a:cubicBezTo>
                    <a:pt x="57675" y="141982"/>
                    <a:pt x="57365" y="142709"/>
                    <a:pt x="56960" y="143340"/>
                  </a:cubicBezTo>
                  <a:lnTo>
                    <a:pt x="57306" y="143554"/>
                  </a:lnTo>
                  <a:cubicBezTo>
                    <a:pt x="57722" y="142887"/>
                    <a:pt x="58056" y="142137"/>
                    <a:pt x="58294" y="141316"/>
                  </a:cubicBezTo>
                  <a:lnTo>
                    <a:pt x="57913" y="141197"/>
                  </a:lnTo>
                  <a:close/>
                  <a:moveTo>
                    <a:pt x="55424" y="145066"/>
                  </a:moveTo>
                  <a:cubicBezTo>
                    <a:pt x="54793" y="145542"/>
                    <a:pt x="54091" y="145876"/>
                    <a:pt x="53353" y="146031"/>
                  </a:cubicBezTo>
                  <a:lnTo>
                    <a:pt x="53436" y="146423"/>
                  </a:lnTo>
                  <a:cubicBezTo>
                    <a:pt x="54234" y="146257"/>
                    <a:pt x="54996" y="145900"/>
                    <a:pt x="55675" y="145388"/>
                  </a:cubicBezTo>
                  <a:lnTo>
                    <a:pt x="55424" y="145066"/>
                  </a:lnTo>
                  <a:close/>
                  <a:moveTo>
                    <a:pt x="34208" y="146150"/>
                  </a:moveTo>
                  <a:lnTo>
                    <a:pt x="34208" y="146543"/>
                  </a:lnTo>
                  <a:lnTo>
                    <a:pt x="36601" y="146543"/>
                  </a:lnTo>
                  <a:lnTo>
                    <a:pt x="36601" y="146150"/>
                  </a:lnTo>
                  <a:close/>
                  <a:moveTo>
                    <a:pt x="39006" y="146150"/>
                  </a:moveTo>
                  <a:lnTo>
                    <a:pt x="39006" y="146543"/>
                  </a:lnTo>
                  <a:lnTo>
                    <a:pt x="41399" y="146543"/>
                  </a:lnTo>
                  <a:lnTo>
                    <a:pt x="41399" y="146150"/>
                  </a:lnTo>
                  <a:close/>
                  <a:moveTo>
                    <a:pt x="43804" y="146150"/>
                  </a:moveTo>
                  <a:lnTo>
                    <a:pt x="43804" y="146543"/>
                  </a:lnTo>
                  <a:lnTo>
                    <a:pt x="46197" y="146543"/>
                  </a:lnTo>
                  <a:lnTo>
                    <a:pt x="46197" y="146150"/>
                  </a:lnTo>
                  <a:close/>
                  <a:moveTo>
                    <a:pt x="48602" y="146150"/>
                  </a:moveTo>
                  <a:lnTo>
                    <a:pt x="48602" y="146543"/>
                  </a:lnTo>
                  <a:lnTo>
                    <a:pt x="50995" y="146543"/>
                  </a:lnTo>
                  <a:lnTo>
                    <a:pt x="50995" y="146150"/>
                  </a:lnTo>
                  <a:close/>
                  <a:moveTo>
                    <a:pt x="30910" y="146150"/>
                  </a:moveTo>
                  <a:cubicBezTo>
                    <a:pt x="30386" y="146150"/>
                    <a:pt x="29874" y="146209"/>
                    <a:pt x="29374" y="146340"/>
                  </a:cubicBezTo>
                  <a:lnTo>
                    <a:pt x="29469" y="146721"/>
                  </a:lnTo>
                  <a:cubicBezTo>
                    <a:pt x="29933" y="146602"/>
                    <a:pt x="30421" y="146543"/>
                    <a:pt x="30910" y="146543"/>
                  </a:cubicBezTo>
                  <a:lnTo>
                    <a:pt x="31802" y="146543"/>
                  </a:lnTo>
                  <a:lnTo>
                    <a:pt x="31802" y="146150"/>
                  </a:lnTo>
                  <a:close/>
                  <a:moveTo>
                    <a:pt x="27159" y="147412"/>
                  </a:moveTo>
                  <a:cubicBezTo>
                    <a:pt x="26516" y="147900"/>
                    <a:pt x="25957" y="148507"/>
                    <a:pt x="25504" y="149221"/>
                  </a:cubicBezTo>
                  <a:lnTo>
                    <a:pt x="25837" y="149436"/>
                  </a:lnTo>
                  <a:cubicBezTo>
                    <a:pt x="26266" y="148769"/>
                    <a:pt x="26802" y="148186"/>
                    <a:pt x="27397" y="147733"/>
                  </a:cubicBezTo>
                  <a:lnTo>
                    <a:pt x="27159" y="147412"/>
                  </a:lnTo>
                  <a:close/>
                  <a:moveTo>
                    <a:pt x="24504" y="151460"/>
                  </a:moveTo>
                  <a:cubicBezTo>
                    <a:pt x="24290" y="152234"/>
                    <a:pt x="24171" y="153055"/>
                    <a:pt x="24171" y="153889"/>
                  </a:cubicBezTo>
                  <a:lnTo>
                    <a:pt x="24575" y="153889"/>
                  </a:lnTo>
                  <a:cubicBezTo>
                    <a:pt x="24575" y="153091"/>
                    <a:pt x="24683" y="152317"/>
                    <a:pt x="24897" y="151567"/>
                  </a:cubicBezTo>
                  <a:lnTo>
                    <a:pt x="24504" y="151460"/>
                  </a:lnTo>
                  <a:close/>
                  <a:moveTo>
                    <a:pt x="24171" y="156282"/>
                  </a:moveTo>
                  <a:lnTo>
                    <a:pt x="24171" y="158627"/>
                  </a:lnTo>
                  <a:lnTo>
                    <a:pt x="24575" y="158627"/>
                  </a:lnTo>
                  <a:lnTo>
                    <a:pt x="24575" y="156282"/>
                  </a:lnTo>
                  <a:close/>
                </a:path>
              </a:pathLst>
            </a:custGeom>
            <a:solidFill>
              <a:srgbClr val="595959"/>
            </a:solidFill>
            <a:ln cap="flat" cmpd="sng" w="11425">
              <a:solidFill>
                <a:srgbClr val="FFFFFF"/>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12" name="Google Shape;212;p18"/>
            <p:cNvSpPr/>
            <p:nvPr/>
          </p:nvSpPr>
          <p:spPr>
            <a:xfrm>
              <a:off x="6327248" y="5105047"/>
              <a:ext cx="32" cy="38456"/>
            </a:xfrm>
            <a:custGeom>
              <a:rect b="b" l="l" r="r" t="t"/>
              <a:pathLst>
                <a:path extrusionOk="0" fill="none" h="1204" w="1">
                  <a:moveTo>
                    <a:pt x="1" y="1"/>
                  </a:moveTo>
                  <a:lnTo>
                    <a:pt x="1" y="1203"/>
                  </a:lnTo>
                </a:path>
              </a:pathLst>
            </a:custGeom>
            <a:noFill/>
            <a:ln cap="flat" cmpd="sng" w="12150">
              <a:solidFill>
                <a:srgbClr val="666258"/>
              </a:solidFill>
              <a:prstDash val="solid"/>
              <a:miter lim="11906"/>
              <a:headEnd len="sm" w="sm" type="none"/>
              <a:tailEnd len="sm" w="sm" type="none"/>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213" name="Google Shape;213;p18"/>
          <p:cNvSpPr txBox="1"/>
          <p:nvPr/>
        </p:nvSpPr>
        <p:spPr>
          <a:xfrm rot="-5400000">
            <a:off x="-3320050" y="3782274"/>
            <a:ext cx="8229600" cy="664800"/>
          </a:xfrm>
          <a:prstGeom prst="rect">
            <a:avLst/>
          </a:prstGeom>
          <a:noFill/>
          <a:ln>
            <a:noFill/>
          </a:ln>
        </p:spPr>
        <p:txBody>
          <a:bodyPr anchorCtr="0" anchor="t" bIns="54825" lIns="109700" spcFirstLastPara="1" rIns="109700" wrap="square" tIns="54825">
            <a:spAutoFit/>
          </a:bodyPr>
          <a:lstStyle/>
          <a:p>
            <a:pPr indent="0" lvl="0" marL="0" marR="0" rtl="0" algn="ctr">
              <a:spcBef>
                <a:spcPts val="0"/>
              </a:spcBef>
              <a:spcAft>
                <a:spcPts val="0"/>
              </a:spcAft>
              <a:buNone/>
            </a:pPr>
            <a:r>
              <a:rPr lang="en-US" sz="3599"/>
              <a:t>where does the journey start…</a:t>
            </a:r>
            <a:endParaRPr sz="1679"/>
          </a:p>
        </p:txBody>
      </p:sp>
      <p:grpSp>
        <p:nvGrpSpPr>
          <p:cNvPr id="214" name="Google Shape;214;p18"/>
          <p:cNvGrpSpPr/>
          <p:nvPr/>
        </p:nvGrpSpPr>
        <p:grpSpPr>
          <a:xfrm rot="-5400000">
            <a:off x="-1544042" y="4084152"/>
            <a:ext cx="6051960" cy="60960"/>
            <a:chOff x="3238695" y="2863312"/>
            <a:chExt cx="5043300" cy="50800"/>
          </a:xfrm>
        </p:grpSpPr>
        <p:cxnSp>
          <p:nvCxnSpPr>
            <p:cNvPr id="215" name="Google Shape;215;p18"/>
            <p:cNvCxnSpPr/>
            <p:nvPr/>
          </p:nvCxnSpPr>
          <p:spPr>
            <a:xfrm>
              <a:off x="3238695" y="2863312"/>
              <a:ext cx="5043300" cy="8700"/>
            </a:xfrm>
            <a:prstGeom prst="straightConnector1">
              <a:avLst/>
            </a:prstGeom>
            <a:noFill/>
            <a:ln cap="flat" cmpd="sng" w="11425">
              <a:solidFill>
                <a:srgbClr val="BFBFBF"/>
              </a:solidFill>
              <a:prstDash val="solid"/>
              <a:miter lim="800000"/>
              <a:headEnd len="sm" w="sm" type="none"/>
              <a:tailEnd len="sm" w="sm" type="none"/>
            </a:ln>
          </p:spPr>
        </p:cxnSp>
        <p:cxnSp>
          <p:nvCxnSpPr>
            <p:cNvPr id="216" name="Google Shape;216;p18"/>
            <p:cNvCxnSpPr/>
            <p:nvPr/>
          </p:nvCxnSpPr>
          <p:spPr>
            <a:xfrm>
              <a:off x="3677803" y="2914112"/>
              <a:ext cx="4165200" cy="0"/>
            </a:xfrm>
            <a:prstGeom prst="straightConnector1">
              <a:avLst/>
            </a:prstGeom>
            <a:noFill/>
            <a:ln cap="flat" cmpd="sng" w="11425">
              <a:solidFill>
                <a:srgbClr val="BFBFBF"/>
              </a:solidFill>
              <a:prstDash val="solid"/>
              <a:miter lim="800000"/>
              <a:headEnd len="sm" w="sm" type="none"/>
              <a:tailEnd len="sm" w="sm" type="none"/>
            </a:ln>
          </p:spPr>
        </p:cxnSp>
      </p:grpSp>
      <p:sp>
        <p:nvSpPr>
          <p:cNvPr id="217" name="Google Shape;217;p18"/>
          <p:cNvSpPr txBox="1"/>
          <p:nvPr/>
        </p:nvSpPr>
        <p:spPr>
          <a:xfrm>
            <a:off x="8387500" y="3619875"/>
            <a:ext cx="59235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In April 2023, Bohunt School Worthing and the </a:t>
            </a:r>
            <a:r>
              <a:rPr b="1" lang="en-US" sz="2200">
                <a:solidFill>
                  <a:schemeClr val="dk1"/>
                </a:solidFill>
              </a:rPr>
              <a:t>Middle School Attached to USTC</a:t>
            </a:r>
            <a:r>
              <a:rPr lang="en-US" sz="2200">
                <a:solidFill>
                  <a:schemeClr val="dk1"/>
                </a:solidFill>
              </a:rPr>
              <a:t> formalised a sister-school partnership through Global School Alliance to promote holistic education and cross-cultural exchange. The agreement encourages collaboration in leadership, teacher development, and student learning, laying the groundwork for lasting relationships through shared programmes and ongoing dialogue.</a:t>
            </a:r>
            <a:endParaRPr sz="2200">
              <a:solidFill>
                <a:schemeClr val="dk1"/>
              </a:solidFill>
            </a:endParaRPr>
          </a:p>
        </p:txBody>
      </p:sp>
      <p:grpSp>
        <p:nvGrpSpPr>
          <p:cNvPr id="218" name="Google Shape;218;p18"/>
          <p:cNvGrpSpPr/>
          <p:nvPr/>
        </p:nvGrpSpPr>
        <p:grpSpPr>
          <a:xfrm flipH="1" rot="-5400000">
            <a:off x="4148797" y="348836"/>
            <a:ext cx="366720" cy="600120"/>
            <a:chOff x="2560463" y="4217700"/>
            <a:chExt cx="229200" cy="375075"/>
          </a:xfrm>
        </p:grpSpPr>
        <p:sp>
          <p:nvSpPr>
            <p:cNvPr id="219" name="Google Shape;219;p18"/>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AC01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sp>
          <p:nvSpPr>
            <p:cNvPr id="220" name="Google Shape;220;p18"/>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b="0" i="0" sz="2159" u="none" cap="none" strike="noStrike">
                <a:solidFill>
                  <a:srgbClr val="000000"/>
                </a:solidFill>
                <a:latin typeface="Calibri"/>
                <a:ea typeface="Calibri"/>
                <a:cs typeface="Calibri"/>
                <a:sym typeface="Calibri"/>
              </a:endParaRPr>
            </a:p>
          </p:txBody>
        </p:sp>
      </p:grpSp>
      <p:sp>
        <p:nvSpPr>
          <p:cNvPr id="221" name="Google Shape;221;p18"/>
          <p:cNvSpPr/>
          <p:nvPr/>
        </p:nvSpPr>
        <p:spPr>
          <a:xfrm flipH="1">
            <a:off x="8387384" y="431950"/>
            <a:ext cx="5923500" cy="433800"/>
          </a:xfrm>
          <a:prstGeom prst="roundRect">
            <a:avLst>
              <a:gd fmla="val 50000" name="adj"/>
            </a:avLst>
          </a:prstGeom>
          <a:solidFill>
            <a:srgbClr val="FAC016"/>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39">
                <a:solidFill>
                  <a:schemeClr val="lt1"/>
                </a:solidFill>
                <a:latin typeface="Georgia"/>
                <a:ea typeface="Georgia"/>
                <a:cs typeface="Georgia"/>
                <a:sym typeface="Georgia"/>
              </a:rPr>
              <a:t>2017 - Confucius Classroom</a:t>
            </a:r>
            <a:endParaRPr b="1" sz="1439">
              <a:solidFill>
                <a:srgbClr val="FFFFFF"/>
              </a:solidFill>
              <a:latin typeface="Georgia"/>
              <a:ea typeface="Georgia"/>
              <a:cs typeface="Georgia"/>
              <a:sym typeface="Georgia"/>
            </a:endParaRPr>
          </a:p>
        </p:txBody>
      </p:sp>
      <p:cxnSp>
        <p:nvCxnSpPr>
          <p:cNvPr id="222" name="Google Shape;222;p18"/>
          <p:cNvCxnSpPr/>
          <p:nvPr/>
        </p:nvCxnSpPr>
        <p:spPr>
          <a:xfrm rot="10800000">
            <a:off x="4528003" y="648904"/>
            <a:ext cx="3859500" cy="0"/>
          </a:xfrm>
          <a:prstGeom prst="straightConnector1">
            <a:avLst/>
          </a:prstGeom>
          <a:noFill/>
          <a:ln cap="flat" cmpd="sng" w="11425">
            <a:solidFill>
              <a:srgbClr val="FAC016"/>
            </a:solidFill>
            <a:prstDash val="solid"/>
            <a:round/>
            <a:headEnd len="sm" w="sm" type="none"/>
            <a:tailEnd len="sm" w="sm" type="none"/>
          </a:ln>
        </p:spPr>
      </p:cxnSp>
      <p:sp>
        <p:nvSpPr>
          <p:cNvPr id="223" name="Google Shape;223;p18"/>
          <p:cNvSpPr/>
          <p:nvPr/>
        </p:nvSpPr>
        <p:spPr>
          <a:xfrm flipH="1">
            <a:off x="8387400" y="1035599"/>
            <a:ext cx="5923500" cy="433800"/>
          </a:xfrm>
          <a:prstGeom prst="roundRect">
            <a:avLst>
              <a:gd fmla="val 50000" name="adj"/>
            </a:avLst>
          </a:pr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2017 - Mandarin Excellence Program</a:t>
            </a:r>
            <a:endParaRPr sz="2200">
              <a:latin typeface="Georgia"/>
              <a:ea typeface="Georgia"/>
              <a:cs typeface="Georgia"/>
              <a:sym typeface="Georgia"/>
            </a:endParaRPr>
          </a:p>
        </p:txBody>
      </p:sp>
      <p:grpSp>
        <p:nvGrpSpPr>
          <p:cNvPr id="224" name="Google Shape;224;p18"/>
          <p:cNvGrpSpPr/>
          <p:nvPr/>
        </p:nvGrpSpPr>
        <p:grpSpPr>
          <a:xfrm flipH="1" rot="-5400000">
            <a:off x="5243003" y="952474"/>
            <a:ext cx="366720" cy="600120"/>
            <a:chOff x="2560463" y="4217700"/>
            <a:chExt cx="229200" cy="375075"/>
          </a:xfrm>
        </p:grpSpPr>
        <p:sp>
          <p:nvSpPr>
            <p:cNvPr id="225" name="Google Shape;225;p18"/>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02BBD6"/>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26" name="Google Shape;226;p18"/>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27" name="Google Shape;227;p18"/>
          <p:cNvCxnSpPr/>
          <p:nvPr/>
        </p:nvCxnSpPr>
        <p:spPr>
          <a:xfrm rot="10800000">
            <a:off x="5583703" y="1252553"/>
            <a:ext cx="2803800" cy="0"/>
          </a:xfrm>
          <a:prstGeom prst="straightConnector1">
            <a:avLst/>
          </a:prstGeom>
          <a:noFill/>
          <a:ln cap="flat" cmpd="sng" w="11425">
            <a:solidFill>
              <a:srgbClr val="02BBD6"/>
            </a:solidFill>
            <a:prstDash val="solid"/>
            <a:round/>
            <a:headEnd len="sm" w="sm" type="none"/>
            <a:tailEnd len="sm" w="sm" type="none"/>
          </a:ln>
        </p:spPr>
      </p:cxnSp>
      <p:sp>
        <p:nvSpPr>
          <p:cNvPr id="228" name="Google Shape;228;p18"/>
          <p:cNvSpPr/>
          <p:nvPr/>
        </p:nvSpPr>
        <p:spPr>
          <a:xfrm flipH="1">
            <a:off x="8387359" y="1709685"/>
            <a:ext cx="5923500" cy="433800"/>
          </a:xfrm>
          <a:prstGeom prst="roundRect">
            <a:avLst>
              <a:gd fmla="val 50000" name="adj"/>
            </a:avLst>
          </a:prstGeom>
          <a:solidFill>
            <a:srgbClr val="F76927"/>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rPr b="1" lang="en-US" sz="2200">
                <a:solidFill>
                  <a:schemeClr val="lt1"/>
                </a:solidFill>
                <a:latin typeface="Georgia"/>
                <a:ea typeface="Georgia"/>
                <a:cs typeface="Georgia"/>
                <a:sym typeface="Georgia"/>
              </a:rPr>
              <a:t>2018/2019 - GCSE China Trip </a:t>
            </a:r>
            <a:endParaRPr b="1" sz="2200">
              <a:solidFill>
                <a:srgbClr val="FFFFFF"/>
              </a:solidFill>
              <a:latin typeface="Georgia"/>
              <a:ea typeface="Georgia"/>
              <a:cs typeface="Georgia"/>
              <a:sym typeface="Georgia"/>
            </a:endParaRPr>
          </a:p>
        </p:txBody>
      </p:sp>
      <p:grpSp>
        <p:nvGrpSpPr>
          <p:cNvPr id="229" name="Google Shape;229;p18"/>
          <p:cNvGrpSpPr/>
          <p:nvPr/>
        </p:nvGrpSpPr>
        <p:grpSpPr>
          <a:xfrm flipH="1" rot="-5400000">
            <a:off x="5243004" y="1607888"/>
            <a:ext cx="366720" cy="600120"/>
            <a:chOff x="2560463" y="4217700"/>
            <a:chExt cx="229200" cy="375075"/>
          </a:xfrm>
        </p:grpSpPr>
        <p:sp>
          <p:nvSpPr>
            <p:cNvPr id="230" name="Google Shape;230;p18"/>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F76927"/>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31" name="Google Shape;231;p18"/>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32" name="Google Shape;232;p18"/>
          <p:cNvCxnSpPr>
            <a:stCxn id="228" idx="3"/>
          </p:cNvCxnSpPr>
          <p:nvPr/>
        </p:nvCxnSpPr>
        <p:spPr>
          <a:xfrm rot="10800000">
            <a:off x="5535859" y="1916985"/>
            <a:ext cx="2851500" cy="9600"/>
          </a:xfrm>
          <a:prstGeom prst="straightConnector1">
            <a:avLst/>
          </a:prstGeom>
          <a:noFill/>
          <a:ln cap="flat" cmpd="sng" w="11425">
            <a:solidFill>
              <a:srgbClr val="F76927"/>
            </a:solidFill>
            <a:prstDash val="solid"/>
            <a:round/>
            <a:headEnd len="sm" w="sm" type="none"/>
            <a:tailEnd len="sm" w="sm" type="none"/>
          </a:ln>
        </p:spPr>
      </p:cxnSp>
      <p:sp>
        <p:nvSpPr>
          <p:cNvPr id="233" name="Google Shape;233;p18"/>
          <p:cNvSpPr/>
          <p:nvPr/>
        </p:nvSpPr>
        <p:spPr>
          <a:xfrm flipH="1">
            <a:off x="8387375" y="2346413"/>
            <a:ext cx="5923500" cy="433800"/>
          </a:xfrm>
          <a:prstGeom prst="roundRect">
            <a:avLst>
              <a:gd fmla="val 50000" name="adj"/>
            </a:avLst>
          </a:pr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Virtual School Partnerships</a:t>
            </a:r>
            <a:endParaRPr sz="2200">
              <a:latin typeface="Georgia"/>
              <a:ea typeface="Georgia"/>
              <a:cs typeface="Georgia"/>
              <a:sym typeface="Georgia"/>
            </a:endParaRPr>
          </a:p>
        </p:txBody>
      </p:sp>
      <p:grpSp>
        <p:nvGrpSpPr>
          <p:cNvPr id="234" name="Google Shape;234;p18"/>
          <p:cNvGrpSpPr/>
          <p:nvPr/>
        </p:nvGrpSpPr>
        <p:grpSpPr>
          <a:xfrm flipH="1" rot="-5400000">
            <a:off x="3734883" y="2263277"/>
            <a:ext cx="366720" cy="600120"/>
            <a:chOff x="2560463" y="4217700"/>
            <a:chExt cx="229200" cy="375075"/>
          </a:xfrm>
        </p:grpSpPr>
        <p:sp>
          <p:nvSpPr>
            <p:cNvPr id="235" name="Google Shape;235;p18"/>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78B832"/>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36" name="Google Shape;236;p18"/>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37" name="Google Shape;237;p18"/>
          <p:cNvCxnSpPr/>
          <p:nvPr/>
        </p:nvCxnSpPr>
        <p:spPr>
          <a:xfrm flipH="1">
            <a:off x="4032078" y="2563344"/>
            <a:ext cx="4355400" cy="18900"/>
          </a:xfrm>
          <a:prstGeom prst="straightConnector1">
            <a:avLst/>
          </a:prstGeom>
          <a:noFill/>
          <a:ln cap="flat" cmpd="sng" w="11425">
            <a:solidFill>
              <a:srgbClr val="78B832"/>
            </a:solidFill>
            <a:prstDash val="solid"/>
            <a:round/>
            <a:headEnd len="sm" w="sm" type="none"/>
            <a:tailEnd len="sm" w="sm" type="none"/>
          </a:ln>
        </p:spPr>
      </p:cxnSp>
      <p:sp>
        <p:nvSpPr>
          <p:cNvPr id="238" name="Google Shape;238;p18"/>
          <p:cNvSpPr/>
          <p:nvPr/>
        </p:nvSpPr>
        <p:spPr>
          <a:xfrm flipH="1">
            <a:off x="8387359" y="2983147"/>
            <a:ext cx="5923500" cy="433800"/>
          </a:xfrm>
          <a:prstGeom prst="roundRect">
            <a:avLst>
              <a:gd fmla="val 50000" name="adj"/>
            </a:avLst>
          </a:pr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None/>
            </a:pPr>
            <a:r>
              <a:rPr b="1" lang="en-US" sz="2200">
                <a:solidFill>
                  <a:srgbClr val="FFFFFF"/>
                </a:solidFill>
                <a:latin typeface="Georgia"/>
                <a:ea typeface="Georgia"/>
                <a:cs typeface="Georgia"/>
                <a:sym typeface="Georgia"/>
              </a:rPr>
              <a:t>2023 - School Partnership</a:t>
            </a:r>
            <a:endParaRPr sz="2200">
              <a:latin typeface="Georgia"/>
              <a:ea typeface="Georgia"/>
              <a:cs typeface="Georgia"/>
              <a:sym typeface="Georgia"/>
            </a:endParaRPr>
          </a:p>
        </p:txBody>
      </p:sp>
      <p:grpSp>
        <p:nvGrpSpPr>
          <p:cNvPr id="239" name="Google Shape;239;p18"/>
          <p:cNvGrpSpPr/>
          <p:nvPr/>
        </p:nvGrpSpPr>
        <p:grpSpPr>
          <a:xfrm flipH="1" rot="-5400000">
            <a:off x="3945158" y="2900033"/>
            <a:ext cx="366720" cy="600120"/>
            <a:chOff x="2560463" y="4217700"/>
            <a:chExt cx="229200" cy="375075"/>
          </a:xfrm>
        </p:grpSpPr>
        <p:sp>
          <p:nvSpPr>
            <p:cNvPr id="240" name="Google Shape;240;p18"/>
            <p:cNvSpPr/>
            <p:nvPr/>
          </p:nvSpPr>
          <p:spPr>
            <a:xfrm>
              <a:off x="2560463" y="4217700"/>
              <a:ext cx="229200" cy="375075"/>
            </a:xfrm>
            <a:custGeom>
              <a:rect b="b" l="l" r="r" t="t"/>
              <a:pathLst>
                <a:path extrusionOk="0" h="15003" w="9168">
                  <a:moveTo>
                    <a:pt x="4584" y="1"/>
                  </a:moveTo>
                  <a:cubicBezTo>
                    <a:pt x="2048" y="1"/>
                    <a:pt x="0" y="2048"/>
                    <a:pt x="0" y="4584"/>
                  </a:cubicBezTo>
                  <a:cubicBezTo>
                    <a:pt x="0" y="7109"/>
                    <a:pt x="4584" y="15002"/>
                    <a:pt x="4584" y="15002"/>
                  </a:cubicBezTo>
                  <a:cubicBezTo>
                    <a:pt x="4584" y="15002"/>
                    <a:pt x="9168" y="7109"/>
                    <a:pt x="9168" y="4584"/>
                  </a:cubicBezTo>
                  <a:cubicBezTo>
                    <a:pt x="9168" y="2048"/>
                    <a:pt x="7108" y="1"/>
                    <a:pt x="4584" y="1"/>
                  </a:cubicBezTo>
                  <a:close/>
                </a:path>
              </a:pathLst>
            </a:custGeom>
            <a:solidFill>
              <a:srgbClr val="EC3E35"/>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sp>
          <p:nvSpPr>
            <p:cNvPr id="241" name="Google Shape;241;p18"/>
            <p:cNvSpPr/>
            <p:nvPr/>
          </p:nvSpPr>
          <p:spPr>
            <a:xfrm>
              <a:off x="2625338" y="4284100"/>
              <a:ext cx="99450" cy="99425"/>
            </a:xfrm>
            <a:custGeom>
              <a:rect b="b" l="l" r="r" t="t"/>
              <a:pathLst>
                <a:path extrusionOk="0" h="3977" w="3978">
                  <a:moveTo>
                    <a:pt x="1989" y="0"/>
                  </a:moveTo>
                  <a:cubicBezTo>
                    <a:pt x="894" y="0"/>
                    <a:pt x="1" y="893"/>
                    <a:pt x="1" y="1988"/>
                  </a:cubicBezTo>
                  <a:cubicBezTo>
                    <a:pt x="1" y="3084"/>
                    <a:pt x="894" y="3977"/>
                    <a:pt x="1989" y="3977"/>
                  </a:cubicBezTo>
                  <a:cubicBezTo>
                    <a:pt x="3084" y="3977"/>
                    <a:pt x="3977" y="3084"/>
                    <a:pt x="3977" y="1988"/>
                  </a:cubicBezTo>
                  <a:cubicBezTo>
                    <a:pt x="3977" y="893"/>
                    <a:pt x="3084" y="0"/>
                    <a:pt x="1989" y="0"/>
                  </a:cubicBezTo>
                  <a:close/>
                </a:path>
              </a:pathLst>
            </a:custGeom>
            <a:solidFill>
              <a:srgbClr val="FFFFFF"/>
            </a:solidFill>
            <a:ln>
              <a:noFill/>
            </a:ln>
          </p:spPr>
          <p:txBody>
            <a:bodyPr anchorCtr="0" anchor="ctr" bIns="109700" lIns="109700" spcFirstLastPara="1" rIns="109700" wrap="square" tIns="109700">
              <a:noAutofit/>
            </a:bodyPr>
            <a:lstStyle/>
            <a:p>
              <a:pPr indent="0" lvl="0" marL="0" marR="0" rtl="0" algn="l">
                <a:spcBef>
                  <a:spcPts val="0"/>
                </a:spcBef>
                <a:spcAft>
                  <a:spcPts val="0"/>
                </a:spcAft>
                <a:buClr>
                  <a:srgbClr val="000000"/>
                </a:buClr>
                <a:buSzPts val="2160"/>
                <a:buFont typeface="Calibri"/>
                <a:buNone/>
              </a:pPr>
              <a:r>
                <a:t/>
              </a:r>
              <a:endParaRPr sz="2159">
                <a:solidFill>
                  <a:srgbClr val="000000"/>
                </a:solidFill>
                <a:latin typeface="Calibri"/>
                <a:ea typeface="Calibri"/>
                <a:cs typeface="Calibri"/>
                <a:sym typeface="Calibri"/>
              </a:endParaRPr>
            </a:p>
          </p:txBody>
        </p:sp>
      </p:grpSp>
      <p:cxnSp>
        <p:nvCxnSpPr>
          <p:cNvPr id="242" name="Google Shape;242;p18"/>
          <p:cNvCxnSpPr/>
          <p:nvPr/>
        </p:nvCxnSpPr>
        <p:spPr>
          <a:xfrm flipH="1">
            <a:off x="4296678" y="3200101"/>
            <a:ext cx="4090800" cy="5700"/>
          </a:xfrm>
          <a:prstGeom prst="straightConnector1">
            <a:avLst/>
          </a:prstGeom>
          <a:noFill/>
          <a:ln cap="flat" cmpd="sng" w="11425">
            <a:solidFill>
              <a:srgbClr val="EC3E35"/>
            </a:solidFill>
            <a:prstDash val="solid"/>
            <a:round/>
            <a:headEnd len="sm" w="sm" type="none"/>
            <a:tailEnd len="sm" w="sm" type="none"/>
          </a:ln>
        </p:spPr>
      </p:cxnSp>
      <p:pic>
        <p:nvPicPr>
          <p:cNvPr id="243" name="Google Shape;243;p18"/>
          <p:cNvPicPr preferRelativeResize="0"/>
          <p:nvPr/>
        </p:nvPicPr>
        <p:blipFill>
          <a:blip r:embed="rId3">
            <a:alphaModFix/>
          </a:blip>
          <a:stretch>
            <a:fillRect/>
          </a:stretch>
        </p:blipFill>
        <p:spPr>
          <a:xfrm>
            <a:off x="5137725" y="5153350"/>
            <a:ext cx="2640000" cy="2640000"/>
          </a:xfrm>
          <a:prstGeom prst="roundRect">
            <a:avLst>
              <a:gd fmla="val 10526"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