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309" r:id="rId3"/>
    <p:sldId id="387" r:id="rId4"/>
    <p:sldId id="297" r:id="rId5"/>
    <p:sldId id="316" r:id="rId6"/>
    <p:sldId id="280" r:id="rId7"/>
    <p:sldId id="323" r:id="rId8"/>
    <p:sldId id="395" r:id="rId9"/>
    <p:sldId id="313" r:id="rId10"/>
    <p:sldId id="311" r:id="rId11"/>
    <p:sldId id="312" r:id="rId12"/>
    <p:sldId id="449" r:id="rId13"/>
    <p:sldId id="269" r:id="rId14"/>
    <p:sldId id="324" r:id="rId15"/>
    <p:sldId id="325" r:id="rId16"/>
    <p:sldId id="393" r:id="rId17"/>
    <p:sldId id="331" r:id="rId18"/>
    <p:sldId id="328" r:id="rId19"/>
    <p:sldId id="391" r:id="rId20"/>
    <p:sldId id="396" r:id="rId21"/>
    <p:sldId id="326" r:id="rId22"/>
    <p:sldId id="390" r:id="rId23"/>
    <p:sldId id="332" r:id="rId24"/>
    <p:sldId id="284" r:id="rId25"/>
    <p:sldId id="333" r:id="rId26"/>
    <p:sldId id="334" r:id="rId27"/>
    <p:sldId id="335" r:id="rId28"/>
    <p:sldId id="398" r:id="rId29"/>
    <p:sldId id="382" r:id="rId30"/>
    <p:sldId id="383" r:id="rId31"/>
    <p:sldId id="373" r:id="rId32"/>
    <p:sldId id="445" r:id="rId33"/>
    <p:sldId id="448" r:id="rId34"/>
    <p:sldId id="401" r:id="rId35"/>
    <p:sldId id="392" r:id="rId36"/>
    <p:sldId id="399" r:id="rId37"/>
    <p:sldId id="451" r:id="rId38"/>
    <p:sldId id="320" r:id="rId39"/>
    <p:sldId id="450" r:id="rId40"/>
    <p:sldId id="263"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5582667-6102-27E7-ED8E-01A166EB4B6B}" name="Guest User" initials="GU" userId="Guest Us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8FBFE"/>
    <a:srgbClr val="33CC33"/>
    <a:srgbClr val="42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FC78F3-E309-44F2-A4AA-3BFCE073E8E3}" v="2" dt="2024-11-14T11:39:02.2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0469" autoAdjust="0"/>
  </p:normalViewPr>
  <p:slideViewPr>
    <p:cSldViewPr snapToGrid="0">
      <p:cViewPr varScale="1">
        <p:scale>
          <a:sx n="57" d="100"/>
          <a:sy n="57" d="100"/>
        </p:scale>
        <p:origin x="1132" y="40"/>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ad Tiefenbrun" userId="ca34021ce7bfc2de" providerId="LiveId" clId="{BCFC78F3-E309-44F2-A4AA-3BFCE073E8E3}"/>
    <pc:docChg chg="undo custSel mod delSld modSld">
      <pc:chgData name="Gilad Tiefenbrun" userId="ca34021ce7bfc2de" providerId="LiveId" clId="{BCFC78F3-E309-44F2-A4AA-3BFCE073E8E3}" dt="2024-11-14T11:42:27.795" v="67"/>
      <pc:docMkLst>
        <pc:docMk/>
      </pc:docMkLst>
      <pc:sldChg chg="modNotesTx">
        <pc:chgData name="Gilad Tiefenbrun" userId="ca34021ce7bfc2de" providerId="LiveId" clId="{BCFC78F3-E309-44F2-A4AA-3BFCE073E8E3}" dt="2024-11-14T11:40:59.232" v="65" actId="20577"/>
        <pc:sldMkLst>
          <pc:docMk/>
          <pc:sldMk cId="1335558879" sldId="256"/>
        </pc:sldMkLst>
      </pc:sldChg>
      <pc:sldChg chg="modNotesTx">
        <pc:chgData name="Gilad Tiefenbrun" userId="ca34021ce7bfc2de" providerId="LiveId" clId="{BCFC78F3-E309-44F2-A4AA-3BFCE073E8E3}" dt="2024-11-14T11:35:09.609" v="1" actId="20577"/>
        <pc:sldMkLst>
          <pc:docMk/>
          <pc:sldMk cId="309415924" sldId="312"/>
        </pc:sldMkLst>
      </pc:sldChg>
      <pc:sldChg chg="modNotesTx">
        <pc:chgData name="Gilad Tiefenbrun" userId="ca34021ce7bfc2de" providerId="LiveId" clId="{BCFC78F3-E309-44F2-A4AA-3BFCE073E8E3}" dt="2024-11-14T11:34:43.803" v="0" actId="20577"/>
        <pc:sldMkLst>
          <pc:docMk/>
          <pc:sldMk cId="2440881308" sldId="313"/>
        </pc:sldMkLst>
      </pc:sldChg>
      <pc:sldChg chg="modNotesTx">
        <pc:chgData name="Gilad Tiefenbrun" userId="ca34021ce7bfc2de" providerId="LiveId" clId="{BCFC78F3-E309-44F2-A4AA-3BFCE073E8E3}" dt="2024-11-14T11:36:47.526" v="54" actId="20577"/>
        <pc:sldMkLst>
          <pc:docMk/>
          <pc:sldMk cId="4249687914" sldId="324"/>
        </pc:sldMkLst>
      </pc:sldChg>
      <pc:sldChg chg="modNotesTx">
        <pc:chgData name="Gilad Tiefenbrun" userId="ca34021ce7bfc2de" providerId="LiveId" clId="{BCFC78F3-E309-44F2-A4AA-3BFCE073E8E3}" dt="2024-11-14T11:37:09.595" v="55" actId="20577"/>
        <pc:sldMkLst>
          <pc:docMk/>
          <pc:sldMk cId="0" sldId="331"/>
        </pc:sldMkLst>
      </pc:sldChg>
      <pc:sldChg chg="modNotesTx">
        <pc:chgData name="Gilad Tiefenbrun" userId="ca34021ce7bfc2de" providerId="LiveId" clId="{BCFC78F3-E309-44F2-A4AA-3BFCE073E8E3}" dt="2024-11-14T11:37:54.624" v="57" actId="20577"/>
        <pc:sldMkLst>
          <pc:docMk/>
          <pc:sldMk cId="0" sldId="335"/>
        </pc:sldMkLst>
      </pc:sldChg>
      <pc:sldChg chg="modNotesTx">
        <pc:chgData name="Gilad Tiefenbrun" userId="ca34021ce7bfc2de" providerId="LiveId" clId="{BCFC78F3-E309-44F2-A4AA-3BFCE073E8E3}" dt="2024-11-14T11:41:16.266" v="66" actId="20577"/>
        <pc:sldMkLst>
          <pc:docMk/>
          <pc:sldMk cId="2366351406" sldId="387"/>
        </pc:sldMkLst>
      </pc:sldChg>
      <pc:sldChg chg="delSp mod">
        <pc:chgData name="Gilad Tiefenbrun" userId="ca34021ce7bfc2de" providerId="LiveId" clId="{BCFC78F3-E309-44F2-A4AA-3BFCE073E8E3}" dt="2024-11-14T11:37:16.327" v="56" actId="478"/>
        <pc:sldMkLst>
          <pc:docMk/>
          <pc:sldMk cId="808282610" sldId="391"/>
        </pc:sldMkLst>
        <pc:picChg chg="del">
          <ac:chgData name="Gilad Tiefenbrun" userId="ca34021ce7bfc2de" providerId="LiveId" clId="{BCFC78F3-E309-44F2-A4AA-3BFCE073E8E3}" dt="2024-11-14T11:37:16.327" v="56" actId="478"/>
          <ac:picMkLst>
            <pc:docMk/>
            <pc:sldMk cId="808282610" sldId="391"/>
            <ac:picMk id="13" creationId="{181D4BD0-E83D-1201-ECF9-E68A877BB96E}"/>
          </ac:picMkLst>
        </pc:picChg>
      </pc:sldChg>
      <pc:sldChg chg="modNotesTx">
        <pc:chgData name="Gilad Tiefenbrun" userId="ca34021ce7bfc2de" providerId="LiveId" clId="{BCFC78F3-E309-44F2-A4AA-3BFCE073E8E3}" dt="2024-11-14T11:39:21.700" v="64" actId="20577"/>
        <pc:sldMkLst>
          <pc:docMk/>
          <pc:sldMk cId="2427977432" sldId="392"/>
        </pc:sldMkLst>
      </pc:sldChg>
      <pc:sldChg chg="addSp delSp mod">
        <pc:chgData name="Gilad Tiefenbrun" userId="ca34021ce7bfc2de" providerId="LiveId" clId="{BCFC78F3-E309-44F2-A4AA-3BFCE073E8E3}" dt="2024-11-14T11:39:03.439" v="63" actId="478"/>
        <pc:sldMkLst>
          <pc:docMk/>
          <pc:sldMk cId="179135175" sldId="445"/>
        </pc:sldMkLst>
        <pc:spChg chg="add del">
          <ac:chgData name="Gilad Tiefenbrun" userId="ca34021ce7bfc2de" providerId="LiveId" clId="{BCFC78F3-E309-44F2-A4AA-3BFCE073E8E3}" dt="2024-11-14T11:39:03.439" v="63" actId="478"/>
          <ac:spMkLst>
            <pc:docMk/>
            <pc:sldMk cId="179135175" sldId="445"/>
            <ac:spMk id="3" creationId="{CC32C4E3-0C98-9CC5-E0C9-295A451175A5}"/>
          </ac:spMkLst>
        </pc:spChg>
      </pc:sldChg>
      <pc:sldChg chg="del">
        <pc:chgData name="Gilad Tiefenbrun" userId="ca34021ce7bfc2de" providerId="LiveId" clId="{BCFC78F3-E309-44F2-A4AA-3BFCE073E8E3}" dt="2024-11-14T11:38:15.975" v="58" actId="47"/>
        <pc:sldMkLst>
          <pc:docMk/>
          <pc:sldMk cId="4175098297" sldId="447"/>
        </pc:sldMkLst>
      </pc:sldChg>
      <pc:sldChg chg="addSp modSp mod">
        <pc:chgData name="Gilad Tiefenbrun" userId="ca34021ce7bfc2de" providerId="LiveId" clId="{BCFC78F3-E309-44F2-A4AA-3BFCE073E8E3}" dt="2024-11-14T11:39:01.045" v="62" actId="207"/>
        <pc:sldMkLst>
          <pc:docMk/>
          <pc:sldMk cId="3172712186" sldId="448"/>
        </pc:sldMkLst>
        <pc:spChg chg="add mod">
          <ac:chgData name="Gilad Tiefenbrun" userId="ca34021ce7bfc2de" providerId="LiveId" clId="{BCFC78F3-E309-44F2-A4AA-3BFCE073E8E3}" dt="2024-11-14T11:39:01.045" v="62" actId="207"/>
          <ac:spMkLst>
            <pc:docMk/>
            <pc:sldMk cId="3172712186" sldId="448"/>
            <ac:spMk id="2" creationId="{28AE6FDD-383A-FAC1-2082-68AE5383A506}"/>
          </ac:spMkLst>
        </pc:spChg>
      </pc:sldChg>
      <pc:sldChg chg="modNotesTx">
        <pc:chgData name="Gilad Tiefenbrun" userId="ca34021ce7bfc2de" providerId="LiveId" clId="{BCFC78F3-E309-44F2-A4AA-3BFCE073E8E3}" dt="2024-11-14T11:36:25.461" v="53" actId="20577"/>
        <pc:sldMkLst>
          <pc:docMk/>
          <pc:sldMk cId="248631857" sldId="44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C4B627-E3BB-4CE6-8A64-854B914266BD}" type="datetimeFigureOut">
              <a:rPr lang="en-GB" smtClean="0"/>
              <a:t>14/11/2024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B8E197-5703-4C9C-A364-6D601F5724D9}" type="slidenum">
              <a:rPr lang="en-GB" smtClean="0"/>
              <a:t>‹#›</a:t>
            </a:fld>
            <a:endParaRPr lang="en-GB"/>
          </a:p>
        </p:txBody>
      </p:sp>
    </p:spTree>
    <p:extLst>
      <p:ext uri="{BB962C8B-B14F-4D97-AF65-F5344CB8AC3E}">
        <p14:creationId xmlns:p14="http://schemas.microsoft.com/office/powerpoint/2010/main" val="42541260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a:t>
            </a:fld>
            <a:endParaRPr lang="en-GB"/>
          </a:p>
        </p:txBody>
      </p:sp>
    </p:spTree>
    <p:extLst>
      <p:ext uri="{BB962C8B-B14F-4D97-AF65-F5344CB8AC3E}">
        <p14:creationId xmlns:p14="http://schemas.microsoft.com/office/powerpoint/2010/main" val="8951686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11</a:t>
            </a:fld>
            <a:endParaRPr lang="en-GB"/>
          </a:p>
        </p:txBody>
      </p:sp>
    </p:spTree>
    <p:extLst>
      <p:ext uri="{BB962C8B-B14F-4D97-AF65-F5344CB8AC3E}">
        <p14:creationId xmlns:p14="http://schemas.microsoft.com/office/powerpoint/2010/main" val="20857778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latin typeface="Quicksand Light" panose="00000400000000000000" pitchFamily="2" charset="0"/>
              </a:rPr>
              <a:t>New Pedagogies for Deep Learning - </a:t>
            </a:r>
            <a:r>
              <a:rPr lang="en-GB" b="1" i="0" dirty="0">
                <a:solidFill>
                  <a:srgbClr val="333333"/>
                </a:solidFill>
                <a:effectLst/>
                <a:latin typeface="Quicksand Light" panose="00000400000000000000" pitchFamily="2" charset="0"/>
              </a:rPr>
              <a:t>Quinn, </a:t>
            </a:r>
            <a:r>
              <a:rPr lang="en-GB" b="1" i="0" dirty="0" err="1">
                <a:solidFill>
                  <a:srgbClr val="333333"/>
                </a:solidFill>
                <a:effectLst/>
                <a:latin typeface="Quicksand Light" panose="00000400000000000000" pitchFamily="2" charset="0"/>
              </a:rPr>
              <a:t>McEachen</a:t>
            </a:r>
            <a:r>
              <a:rPr lang="en-GB" b="1" i="0" dirty="0">
                <a:solidFill>
                  <a:srgbClr val="333333"/>
                </a:solidFill>
                <a:effectLst/>
                <a:latin typeface="Quicksand Light" panose="00000400000000000000" pitchFamily="2" charset="0"/>
              </a:rPr>
              <a:t>, Fullan, Gardner, &amp; Drummy, 2019</a:t>
            </a:r>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12</a:t>
            </a:fld>
            <a:endParaRPr lang="en-GB"/>
          </a:p>
        </p:txBody>
      </p:sp>
    </p:spTree>
    <p:extLst>
      <p:ext uri="{BB962C8B-B14F-4D97-AF65-F5344CB8AC3E}">
        <p14:creationId xmlns:p14="http://schemas.microsoft.com/office/powerpoint/2010/main" val="609529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13</a:t>
            </a:fld>
            <a:endParaRPr lang="en-GB"/>
          </a:p>
        </p:txBody>
      </p:sp>
    </p:spTree>
    <p:extLst>
      <p:ext uri="{BB962C8B-B14F-4D97-AF65-F5344CB8AC3E}">
        <p14:creationId xmlns:p14="http://schemas.microsoft.com/office/powerpoint/2010/main" val="40531052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14</a:t>
            </a:fld>
            <a:endParaRPr lang="en-GB"/>
          </a:p>
        </p:txBody>
      </p:sp>
    </p:spTree>
    <p:extLst>
      <p:ext uri="{BB962C8B-B14F-4D97-AF65-F5344CB8AC3E}">
        <p14:creationId xmlns:p14="http://schemas.microsoft.com/office/powerpoint/2010/main" val="2982020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8" name="Google Shape;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6"/>
        <p:cNvGrpSpPr/>
        <p:nvPr/>
      </p:nvGrpSpPr>
      <p:grpSpPr>
        <a:xfrm>
          <a:off x="0" y="0"/>
          <a:ext cx="0" cy="0"/>
          <a:chOff x="0" y="0"/>
          <a:chExt cx="0" cy="0"/>
        </a:xfrm>
      </p:grpSpPr>
      <p:sp>
        <p:nvSpPr>
          <p:cNvPr id="947" name="Google Shape;947;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48" name="Google Shape;94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810">
              <a:spcBef>
                <a:spcPts val="138"/>
              </a:spcBef>
            </a:pPr>
            <a:r>
              <a:rPr lang="en-GB" spc="-32" dirty="0">
                <a:solidFill>
                  <a:srgbClr val="1C2023"/>
                </a:solidFill>
                <a:latin typeface="Verdana"/>
                <a:cs typeface="Verdana"/>
              </a:rPr>
              <a:t>Explain specific maths LOs and activity:</a:t>
            </a:r>
          </a:p>
          <a:p>
            <a:pPr marL="11810">
              <a:spcBef>
                <a:spcPts val="138"/>
              </a:spcBef>
            </a:pPr>
            <a:r>
              <a:rPr lang="en-GB" spc="-32" dirty="0">
                <a:solidFill>
                  <a:srgbClr val="1C2023"/>
                </a:solidFill>
                <a:latin typeface="Verdana"/>
                <a:cs typeface="Verdana"/>
              </a:rPr>
              <a:t>Set </a:t>
            </a:r>
            <a:r>
              <a:rPr lang="en-GB" spc="-16" dirty="0">
                <a:solidFill>
                  <a:srgbClr val="1C2023"/>
                </a:solidFill>
                <a:latin typeface="Verdana"/>
                <a:cs typeface="Verdana"/>
              </a:rPr>
              <a:t>up:</a:t>
            </a:r>
            <a:endParaRPr lang="en-GB" dirty="0">
              <a:latin typeface="Verdana"/>
              <a:cs typeface="Verdana"/>
            </a:endParaRPr>
          </a:p>
          <a:p>
            <a:pPr marL="94884" indent="-93662">
              <a:spcBef>
                <a:spcPts val="73"/>
              </a:spcBef>
              <a:buSzPct val="95454"/>
              <a:buAutoNum type="arabicPeriod"/>
              <a:tabLst>
                <a:tab pos="94884" algn="l"/>
              </a:tabLst>
            </a:pPr>
            <a:r>
              <a:rPr lang="en-GB" spc="-6" dirty="0">
                <a:solidFill>
                  <a:srgbClr val="1C2023"/>
                </a:solidFill>
                <a:latin typeface="Verdana"/>
                <a:cs typeface="Verdana"/>
              </a:rPr>
              <a:t>Frame</a:t>
            </a:r>
            <a:r>
              <a:rPr lang="en-GB" spc="-55" dirty="0">
                <a:solidFill>
                  <a:srgbClr val="1C2023"/>
                </a:solidFill>
                <a:latin typeface="Verdana"/>
                <a:cs typeface="Verdana"/>
              </a:rPr>
              <a:t> </a:t>
            </a:r>
            <a:r>
              <a:rPr lang="en-GB" spc="32" dirty="0">
                <a:solidFill>
                  <a:srgbClr val="1C2023"/>
                </a:solidFill>
                <a:latin typeface="Verdana"/>
                <a:cs typeface="Verdana"/>
              </a:rPr>
              <a:t>A</a:t>
            </a:r>
            <a:r>
              <a:rPr lang="en-GB" spc="-26" dirty="0">
                <a:solidFill>
                  <a:srgbClr val="1C2023"/>
                </a:solidFill>
                <a:latin typeface="Verdana"/>
                <a:cs typeface="Verdana"/>
              </a:rPr>
              <a:t> </a:t>
            </a:r>
            <a:r>
              <a:rPr lang="en-GB" spc="-13" dirty="0">
                <a:solidFill>
                  <a:srgbClr val="1C2023"/>
                </a:solidFill>
                <a:latin typeface="Verdana"/>
                <a:cs typeface="Verdana"/>
              </a:rPr>
              <a:t>is</a:t>
            </a:r>
            <a:r>
              <a:rPr lang="en-GB" spc="-16" dirty="0">
                <a:solidFill>
                  <a:srgbClr val="1C2023"/>
                </a:solidFill>
                <a:latin typeface="Verdana"/>
                <a:cs typeface="Verdana"/>
              </a:rPr>
              <a:t> </a:t>
            </a:r>
            <a:r>
              <a:rPr lang="en-GB" dirty="0">
                <a:solidFill>
                  <a:srgbClr val="1C2023"/>
                </a:solidFill>
                <a:latin typeface="Verdana"/>
                <a:cs typeface="Verdana"/>
              </a:rPr>
              <a:t>placed</a:t>
            </a:r>
            <a:r>
              <a:rPr lang="en-GB" spc="-29" dirty="0">
                <a:solidFill>
                  <a:srgbClr val="1C2023"/>
                </a:solidFill>
                <a:latin typeface="Verdana"/>
                <a:cs typeface="Verdana"/>
              </a:rPr>
              <a:t> </a:t>
            </a:r>
            <a:r>
              <a:rPr lang="en-GB" spc="-19" dirty="0">
                <a:solidFill>
                  <a:srgbClr val="1C2023"/>
                </a:solidFill>
                <a:latin typeface="Verdana"/>
                <a:cs typeface="Verdana"/>
              </a:rPr>
              <a:t>in</a:t>
            </a:r>
            <a:r>
              <a:rPr lang="en-GB" spc="-29" dirty="0">
                <a:solidFill>
                  <a:srgbClr val="1C2023"/>
                </a:solidFill>
                <a:latin typeface="Verdana"/>
                <a:cs typeface="Verdana"/>
              </a:rPr>
              <a:t> </a:t>
            </a:r>
            <a:r>
              <a:rPr lang="en-GB" dirty="0">
                <a:solidFill>
                  <a:srgbClr val="1C2023"/>
                </a:solidFill>
                <a:latin typeface="Verdana"/>
                <a:cs typeface="Verdana"/>
              </a:rPr>
              <a:t>the</a:t>
            </a:r>
            <a:r>
              <a:rPr lang="en-GB" spc="-19" dirty="0">
                <a:solidFill>
                  <a:srgbClr val="1C2023"/>
                </a:solidFill>
                <a:latin typeface="Verdana"/>
                <a:cs typeface="Verdana"/>
              </a:rPr>
              <a:t> </a:t>
            </a:r>
            <a:r>
              <a:rPr lang="en-GB" spc="-6" dirty="0">
                <a:solidFill>
                  <a:srgbClr val="1C2023"/>
                </a:solidFill>
                <a:latin typeface="Verdana"/>
                <a:cs typeface="Verdana"/>
              </a:rPr>
              <a:t>centre</a:t>
            </a:r>
            <a:r>
              <a:rPr lang="en-GB" spc="-19" dirty="0">
                <a:solidFill>
                  <a:srgbClr val="1C2023"/>
                </a:solidFill>
                <a:latin typeface="Verdana"/>
                <a:cs typeface="Verdana"/>
              </a:rPr>
              <a:t> </a:t>
            </a:r>
            <a:r>
              <a:rPr lang="en-GB" dirty="0">
                <a:solidFill>
                  <a:srgbClr val="1C2023"/>
                </a:solidFill>
                <a:latin typeface="Verdana"/>
                <a:cs typeface="Verdana"/>
              </a:rPr>
              <a:t>of</a:t>
            </a:r>
            <a:r>
              <a:rPr lang="en-GB" spc="-32" dirty="0">
                <a:solidFill>
                  <a:srgbClr val="1C2023"/>
                </a:solidFill>
                <a:latin typeface="Verdana"/>
                <a:cs typeface="Verdana"/>
              </a:rPr>
              <a:t> </a:t>
            </a:r>
            <a:r>
              <a:rPr lang="en-GB" spc="-6" dirty="0">
                <a:solidFill>
                  <a:srgbClr val="1C2023"/>
                </a:solidFill>
                <a:latin typeface="Verdana"/>
                <a:cs typeface="Verdana"/>
              </a:rPr>
              <a:t>the</a:t>
            </a:r>
            <a:r>
              <a:rPr lang="en-GB" spc="-29" dirty="0">
                <a:solidFill>
                  <a:srgbClr val="1C2023"/>
                </a:solidFill>
                <a:latin typeface="Verdana"/>
                <a:cs typeface="Verdana"/>
              </a:rPr>
              <a:t> </a:t>
            </a:r>
            <a:r>
              <a:rPr lang="en-GB" spc="-6" dirty="0">
                <a:solidFill>
                  <a:srgbClr val="1C2023"/>
                </a:solidFill>
                <a:latin typeface="Verdana"/>
                <a:cs typeface="Verdana"/>
              </a:rPr>
              <a:t>table.</a:t>
            </a:r>
            <a:endParaRPr lang="en-GB" dirty="0">
              <a:latin typeface="Verdana"/>
              <a:cs typeface="Verdana"/>
            </a:endParaRPr>
          </a:p>
          <a:p>
            <a:pPr marL="116466" marR="138864" indent="-106693">
              <a:spcBef>
                <a:spcPts val="3"/>
              </a:spcBef>
              <a:buSzPct val="95454"/>
              <a:buAutoNum type="arabicPeriod"/>
              <a:tabLst>
                <a:tab pos="116466" algn="l"/>
              </a:tabLst>
            </a:pPr>
            <a:r>
              <a:rPr lang="en-GB" dirty="0">
                <a:solidFill>
                  <a:srgbClr val="1C2023"/>
                </a:solidFill>
                <a:latin typeface="Verdana"/>
                <a:cs typeface="Verdana"/>
              </a:rPr>
              <a:t>Remove</a:t>
            </a:r>
            <a:r>
              <a:rPr lang="en-GB" spc="-22" dirty="0">
                <a:solidFill>
                  <a:srgbClr val="1C2023"/>
                </a:solidFill>
                <a:latin typeface="Verdana"/>
                <a:cs typeface="Verdana"/>
              </a:rPr>
              <a:t> </a:t>
            </a:r>
            <a:r>
              <a:rPr lang="en-GB" spc="-6" dirty="0">
                <a:solidFill>
                  <a:srgbClr val="1C2023"/>
                </a:solidFill>
                <a:latin typeface="Verdana"/>
                <a:cs typeface="Verdana"/>
              </a:rPr>
              <a:t>the</a:t>
            </a:r>
            <a:r>
              <a:rPr lang="en-GB" spc="-29" dirty="0">
                <a:solidFill>
                  <a:srgbClr val="1C2023"/>
                </a:solidFill>
                <a:latin typeface="Verdana"/>
                <a:cs typeface="Verdana"/>
              </a:rPr>
              <a:t> </a:t>
            </a:r>
            <a:r>
              <a:rPr lang="en-GB" dirty="0">
                <a:solidFill>
                  <a:srgbClr val="1C2023"/>
                </a:solidFill>
                <a:latin typeface="Verdana"/>
                <a:cs typeface="Verdana"/>
              </a:rPr>
              <a:t>lucky</a:t>
            </a:r>
            <a:r>
              <a:rPr lang="en-GB" spc="-10" dirty="0">
                <a:solidFill>
                  <a:srgbClr val="1C2023"/>
                </a:solidFill>
                <a:latin typeface="Verdana"/>
                <a:cs typeface="Verdana"/>
              </a:rPr>
              <a:t> </a:t>
            </a:r>
            <a:r>
              <a:rPr lang="en-GB" dirty="0">
                <a:solidFill>
                  <a:srgbClr val="1C2023"/>
                </a:solidFill>
                <a:latin typeface="Verdana"/>
                <a:cs typeface="Verdana"/>
              </a:rPr>
              <a:t>and</a:t>
            </a:r>
            <a:r>
              <a:rPr lang="en-GB" spc="-26" dirty="0">
                <a:solidFill>
                  <a:srgbClr val="1C2023"/>
                </a:solidFill>
                <a:latin typeface="Verdana"/>
                <a:cs typeface="Verdana"/>
              </a:rPr>
              <a:t> </a:t>
            </a:r>
            <a:r>
              <a:rPr lang="en-GB" spc="-6" dirty="0">
                <a:solidFill>
                  <a:srgbClr val="1C2023"/>
                </a:solidFill>
                <a:latin typeface="Verdana"/>
                <a:cs typeface="Verdana"/>
              </a:rPr>
              <a:t>unlucky</a:t>
            </a:r>
            <a:r>
              <a:rPr lang="en-GB" spc="-26" dirty="0">
                <a:solidFill>
                  <a:srgbClr val="1C2023"/>
                </a:solidFill>
                <a:latin typeface="Verdana"/>
                <a:cs typeface="Verdana"/>
              </a:rPr>
              <a:t> </a:t>
            </a:r>
            <a:r>
              <a:rPr lang="en-GB" dirty="0">
                <a:solidFill>
                  <a:srgbClr val="1C2023"/>
                </a:solidFill>
                <a:latin typeface="Verdana"/>
                <a:cs typeface="Verdana"/>
              </a:rPr>
              <a:t>cards</a:t>
            </a:r>
            <a:r>
              <a:rPr lang="en-GB" spc="-19" dirty="0">
                <a:solidFill>
                  <a:srgbClr val="1C2023"/>
                </a:solidFill>
                <a:latin typeface="Verdana"/>
                <a:cs typeface="Verdana"/>
              </a:rPr>
              <a:t> </a:t>
            </a:r>
            <a:r>
              <a:rPr lang="en-GB" dirty="0">
                <a:solidFill>
                  <a:srgbClr val="1C2023"/>
                </a:solidFill>
                <a:latin typeface="Verdana"/>
                <a:cs typeface="Verdana"/>
              </a:rPr>
              <a:t>from</a:t>
            </a:r>
            <a:r>
              <a:rPr lang="en-GB" spc="-26" dirty="0">
                <a:solidFill>
                  <a:srgbClr val="1C2023"/>
                </a:solidFill>
                <a:latin typeface="Verdana"/>
                <a:cs typeface="Verdana"/>
              </a:rPr>
              <a:t> </a:t>
            </a:r>
            <a:r>
              <a:rPr lang="en-GB" spc="-6"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pack</a:t>
            </a:r>
            <a:r>
              <a:rPr lang="en-GB" spc="-13" dirty="0">
                <a:solidFill>
                  <a:srgbClr val="1C2023"/>
                </a:solidFill>
                <a:latin typeface="Verdana"/>
                <a:cs typeface="Verdana"/>
              </a:rPr>
              <a:t> </a:t>
            </a:r>
            <a:r>
              <a:rPr lang="en-GB" dirty="0">
                <a:solidFill>
                  <a:srgbClr val="1C2023"/>
                </a:solidFill>
                <a:latin typeface="Verdana"/>
                <a:cs typeface="Verdana"/>
              </a:rPr>
              <a:t>and</a:t>
            </a:r>
            <a:r>
              <a:rPr lang="en-GB" spc="-26" dirty="0">
                <a:solidFill>
                  <a:srgbClr val="1C2023"/>
                </a:solidFill>
                <a:latin typeface="Verdana"/>
                <a:cs typeface="Verdana"/>
              </a:rPr>
              <a:t> </a:t>
            </a:r>
            <a:r>
              <a:rPr lang="en-GB" spc="-16" dirty="0">
                <a:solidFill>
                  <a:srgbClr val="1C2023"/>
                </a:solidFill>
                <a:latin typeface="Verdana"/>
                <a:cs typeface="Verdana"/>
              </a:rPr>
              <a:t>split</a:t>
            </a:r>
            <a:r>
              <a:rPr lang="en-GB" spc="-22" dirty="0">
                <a:solidFill>
                  <a:srgbClr val="1C2023"/>
                </a:solidFill>
                <a:latin typeface="Verdana"/>
                <a:cs typeface="Verdana"/>
              </a:rPr>
              <a:t> </a:t>
            </a:r>
            <a:r>
              <a:rPr lang="en-GB" dirty="0">
                <a:solidFill>
                  <a:srgbClr val="1C2023"/>
                </a:solidFill>
                <a:latin typeface="Verdana"/>
                <a:cs typeface="Verdana"/>
              </a:rPr>
              <a:t>the</a:t>
            </a:r>
            <a:r>
              <a:rPr lang="en-GB" spc="-19" dirty="0">
                <a:solidFill>
                  <a:srgbClr val="1C2023"/>
                </a:solidFill>
                <a:latin typeface="Verdana"/>
                <a:cs typeface="Verdana"/>
              </a:rPr>
              <a:t> </a:t>
            </a:r>
            <a:r>
              <a:rPr lang="en-GB" spc="-6" dirty="0">
                <a:solidFill>
                  <a:srgbClr val="1C2023"/>
                </a:solidFill>
                <a:latin typeface="Verdana"/>
                <a:cs typeface="Verdana"/>
              </a:rPr>
              <a:t>number </a:t>
            </a:r>
            <a:r>
              <a:rPr lang="en-GB" dirty="0">
                <a:solidFill>
                  <a:srgbClr val="1C2023"/>
                </a:solidFill>
                <a:latin typeface="Verdana"/>
                <a:cs typeface="Verdana"/>
              </a:rPr>
              <a:t>card</a:t>
            </a:r>
            <a:r>
              <a:rPr lang="en-GB" spc="-19" dirty="0">
                <a:solidFill>
                  <a:srgbClr val="1C2023"/>
                </a:solidFill>
                <a:latin typeface="Verdana"/>
                <a:cs typeface="Verdana"/>
              </a:rPr>
              <a:t> </a:t>
            </a:r>
            <a:r>
              <a:rPr lang="en-GB" dirty="0">
                <a:solidFill>
                  <a:srgbClr val="1C2023"/>
                </a:solidFill>
                <a:latin typeface="Verdana"/>
                <a:cs typeface="Verdana"/>
              </a:rPr>
              <a:t>deck</a:t>
            </a:r>
            <a:r>
              <a:rPr lang="en-GB" spc="-26" dirty="0">
                <a:solidFill>
                  <a:srgbClr val="1C2023"/>
                </a:solidFill>
                <a:latin typeface="Verdana"/>
                <a:cs typeface="Verdana"/>
              </a:rPr>
              <a:t> </a:t>
            </a:r>
            <a:r>
              <a:rPr lang="en-GB" dirty="0">
                <a:solidFill>
                  <a:srgbClr val="1C2023"/>
                </a:solidFill>
                <a:latin typeface="Verdana"/>
                <a:cs typeface="Verdana"/>
              </a:rPr>
              <a:t>roughly</a:t>
            </a:r>
            <a:r>
              <a:rPr lang="en-GB" spc="-22" dirty="0">
                <a:solidFill>
                  <a:srgbClr val="1C2023"/>
                </a:solidFill>
                <a:latin typeface="Verdana"/>
                <a:cs typeface="Verdana"/>
              </a:rPr>
              <a:t> </a:t>
            </a:r>
            <a:r>
              <a:rPr lang="en-GB" spc="-13" dirty="0">
                <a:solidFill>
                  <a:srgbClr val="1C2023"/>
                </a:solidFill>
                <a:latin typeface="Verdana"/>
                <a:cs typeface="Verdana"/>
              </a:rPr>
              <a:t>in</a:t>
            </a:r>
            <a:r>
              <a:rPr lang="en-GB" spc="-26" dirty="0">
                <a:solidFill>
                  <a:srgbClr val="1C2023"/>
                </a:solidFill>
                <a:latin typeface="Verdana"/>
                <a:cs typeface="Verdana"/>
              </a:rPr>
              <a:t> </a:t>
            </a:r>
            <a:r>
              <a:rPr lang="en-GB" spc="-13" dirty="0">
                <a:solidFill>
                  <a:srgbClr val="1C2023"/>
                </a:solidFill>
                <a:latin typeface="Verdana"/>
                <a:cs typeface="Verdana"/>
              </a:rPr>
              <a:t>two.</a:t>
            </a:r>
            <a:endParaRPr lang="en-GB" dirty="0">
              <a:latin typeface="Verdana"/>
              <a:cs typeface="Verdana"/>
            </a:endParaRPr>
          </a:p>
          <a:p>
            <a:pPr marL="105879" indent="-93662">
              <a:spcBef>
                <a:spcPts val="77"/>
              </a:spcBef>
              <a:buSzPct val="95454"/>
              <a:buAutoNum type="arabicPeriod"/>
              <a:tabLst>
                <a:tab pos="105879" algn="l"/>
              </a:tabLst>
            </a:pPr>
            <a:r>
              <a:rPr lang="en-GB" dirty="0">
                <a:solidFill>
                  <a:srgbClr val="1C2023"/>
                </a:solidFill>
                <a:latin typeface="Verdana"/>
                <a:cs typeface="Verdana"/>
              </a:rPr>
              <a:t>The</a:t>
            </a:r>
            <a:r>
              <a:rPr lang="en-GB" spc="-51" dirty="0">
                <a:solidFill>
                  <a:srgbClr val="1C2023"/>
                </a:solidFill>
                <a:latin typeface="Verdana"/>
                <a:cs typeface="Verdana"/>
              </a:rPr>
              <a:t> </a:t>
            </a:r>
            <a:r>
              <a:rPr lang="en-GB" dirty="0">
                <a:solidFill>
                  <a:srgbClr val="1C2023"/>
                </a:solidFill>
                <a:latin typeface="Verdana"/>
                <a:cs typeface="Verdana"/>
              </a:rPr>
              <a:t>dealer</a:t>
            </a:r>
            <a:r>
              <a:rPr lang="en-GB" spc="-35" dirty="0">
                <a:solidFill>
                  <a:srgbClr val="1C2023"/>
                </a:solidFill>
                <a:latin typeface="Verdana"/>
                <a:cs typeface="Verdana"/>
              </a:rPr>
              <a:t> </a:t>
            </a:r>
            <a:r>
              <a:rPr lang="en-GB" dirty="0">
                <a:solidFill>
                  <a:srgbClr val="1C2023"/>
                </a:solidFill>
                <a:latin typeface="Verdana"/>
                <a:cs typeface="Verdana"/>
              </a:rPr>
              <a:t>keeps</a:t>
            </a:r>
            <a:r>
              <a:rPr lang="en-GB" spc="-19" dirty="0">
                <a:solidFill>
                  <a:srgbClr val="1C2023"/>
                </a:solidFill>
                <a:latin typeface="Verdana"/>
                <a:cs typeface="Verdana"/>
              </a:rPr>
              <a:t> </a:t>
            </a:r>
            <a:r>
              <a:rPr lang="en-GB" dirty="0">
                <a:solidFill>
                  <a:srgbClr val="1C2023"/>
                </a:solidFill>
                <a:latin typeface="Verdana"/>
                <a:cs typeface="Verdana"/>
              </a:rPr>
              <a:t>half</a:t>
            </a:r>
            <a:r>
              <a:rPr lang="en-GB" spc="-29" dirty="0">
                <a:solidFill>
                  <a:srgbClr val="1C2023"/>
                </a:solidFill>
                <a:latin typeface="Verdana"/>
                <a:cs typeface="Verdana"/>
              </a:rPr>
              <a:t> </a:t>
            </a:r>
            <a:r>
              <a:rPr lang="en-GB" dirty="0">
                <a:solidFill>
                  <a:srgbClr val="1C2023"/>
                </a:solidFill>
                <a:latin typeface="Verdana"/>
                <a:cs typeface="Verdana"/>
              </a:rPr>
              <a:t>the</a:t>
            </a:r>
            <a:r>
              <a:rPr lang="en-GB" spc="-19" dirty="0">
                <a:solidFill>
                  <a:srgbClr val="1C2023"/>
                </a:solidFill>
                <a:latin typeface="Verdana"/>
                <a:cs typeface="Verdana"/>
              </a:rPr>
              <a:t> </a:t>
            </a:r>
            <a:r>
              <a:rPr lang="en-GB" spc="-6" dirty="0">
                <a:solidFill>
                  <a:srgbClr val="1C2023"/>
                </a:solidFill>
                <a:latin typeface="Verdana"/>
                <a:cs typeface="Verdana"/>
              </a:rPr>
              <a:t>cards.</a:t>
            </a:r>
            <a:endParaRPr lang="en-GB" dirty="0">
              <a:latin typeface="Verdana"/>
              <a:cs typeface="Verdana"/>
            </a:endParaRPr>
          </a:p>
          <a:p>
            <a:pPr marL="109544" indent="-97734">
              <a:spcBef>
                <a:spcPts val="77"/>
              </a:spcBef>
              <a:buSzPct val="95454"/>
              <a:buAutoNum type="arabicPeriod"/>
              <a:tabLst>
                <a:tab pos="109544" algn="l"/>
              </a:tabLst>
            </a:pPr>
            <a:r>
              <a:rPr lang="en-GB" dirty="0">
                <a:solidFill>
                  <a:srgbClr val="1C2023"/>
                </a:solidFill>
                <a:latin typeface="Verdana"/>
                <a:cs typeface="Verdana"/>
              </a:rPr>
              <a:t>The</a:t>
            </a:r>
            <a:r>
              <a:rPr lang="en-GB" spc="-38" dirty="0">
                <a:solidFill>
                  <a:srgbClr val="1C2023"/>
                </a:solidFill>
                <a:latin typeface="Verdana"/>
                <a:cs typeface="Verdana"/>
              </a:rPr>
              <a:t> </a:t>
            </a:r>
            <a:r>
              <a:rPr lang="en-GB" dirty="0">
                <a:solidFill>
                  <a:srgbClr val="1C2023"/>
                </a:solidFill>
                <a:latin typeface="Verdana"/>
                <a:cs typeface="Verdana"/>
              </a:rPr>
              <a:t>dealer</a:t>
            </a:r>
            <a:r>
              <a:rPr lang="en-GB" spc="-19" dirty="0">
                <a:solidFill>
                  <a:srgbClr val="1C2023"/>
                </a:solidFill>
                <a:latin typeface="Verdana"/>
                <a:cs typeface="Verdana"/>
              </a:rPr>
              <a:t> </a:t>
            </a:r>
            <a:r>
              <a:rPr lang="en-GB" dirty="0">
                <a:solidFill>
                  <a:srgbClr val="1C2023"/>
                </a:solidFill>
                <a:latin typeface="Verdana"/>
                <a:cs typeface="Verdana"/>
              </a:rPr>
              <a:t>deals</a:t>
            </a:r>
            <a:r>
              <a:rPr lang="en-GB" spc="-22" dirty="0">
                <a:solidFill>
                  <a:srgbClr val="1C2023"/>
                </a:solidFill>
                <a:latin typeface="Verdana"/>
                <a:cs typeface="Verdana"/>
              </a:rPr>
              <a:t> </a:t>
            </a:r>
            <a:r>
              <a:rPr lang="en-GB" dirty="0">
                <a:solidFill>
                  <a:srgbClr val="1C2023"/>
                </a:solidFill>
                <a:latin typeface="Verdana"/>
                <a:cs typeface="Verdana"/>
              </a:rPr>
              <a:t>out</a:t>
            </a:r>
            <a:r>
              <a:rPr lang="en-GB" spc="-32" dirty="0">
                <a:solidFill>
                  <a:srgbClr val="1C2023"/>
                </a:solidFill>
                <a:latin typeface="Verdana"/>
                <a:cs typeface="Verdana"/>
              </a:rPr>
              <a:t> </a:t>
            </a:r>
            <a:r>
              <a:rPr lang="en-GB" dirty="0">
                <a:solidFill>
                  <a:srgbClr val="1C2023"/>
                </a:solidFill>
                <a:latin typeface="Verdana"/>
                <a:cs typeface="Verdana"/>
              </a:rPr>
              <a:t>the</a:t>
            </a:r>
            <a:r>
              <a:rPr lang="en-GB" spc="-38" dirty="0">
                <a:solidFill>
                  <a:srgbClr val="1C2023"/>
                </a:solidFill>
                <a:latin typeface="Verdana"/>
                <a:cs typeface="Verdana"/>
              </a:rPr>
              <a:t> </a:t>
            </a:r>
            <a:r>
              <a:rPr lang="en-GB" dirty="0">
                <a:solidFill>
                  <a:srgbClr val="1C2023"/>
                </a:solidFill>
                <a:latin typeface="Verdana"/>
                <a:cs typeface="Verdana"/>
              </a:rPr>
              <a:t>other</a:t>
            </a:r>
            <a:r>
              <a:rPr lang="en-GB" spc="-19" dirty="0">
                <a:solidFill>
                  <a:srgbClr val="1C2023"/>
                </a:solidFill>
                <a:latin typeface="Verdana"/>
                <a:cs typeface="Verdana"/>
              </a:rPr>
              <a:t> </a:t>
            </a:r>
            <a:r>
              <a:rPr lang="en-GB" dirty="0">
                <a:solidFill>
                  <a:srgbClr val="1C2023"/>
                </a:solidFill>
                <a:latin typeface="Verdana"/>
                <a:cs typeface="Verdana"/>
              </a:rPr>
              <a:t>half</a:t>
            </a:r>
            <a:r>
              <a:rPr lang="en-GB" spc="-32" dirty="0">
                <a:solidFill>
                  <a:srgbClr val="1C2023"/>
                </a:solidFill>
                <a:latin typeface="Verdana"/>
                <a:cs typeface="Verdana"/>
              </a:rPr>
              <a:t> </a:t>
            </a:r>
            <a:r>
              <a:rPr lang="en-GB" dirty="0">
                <a:solidFill>
                  <a:srgbClr val="1C2023"/>
                </a:solidFill>
                <a:latin typeface="Verdana"/>
                <a:cs typeface="Verdana"/>
              </a:rPr>
              <a:t>of</a:t>
            </a:r>
            <a:r>
              <a:rPr lang="en-GB" spc="-38"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cards</a:t>
            </a:r>
            <a:r>
              <a:rPr lang="en-GB" spc="-29" dirty="0">
                <a:solidFill>
                  <a:srgbClr val="1C2023"/>
                </a:solidFill>
                <a:latin typeface="Verdana"/>
                <a:cs typeface="Verdana"/>
              </a:rPr>
              <a:t> </a:t>
            </a:r>
            <a:r>
              <a:rPr lang="en-GB" dirty="0">
                <a:solidFill>
                  <a:srgbClr val="1C2023"/>
                </a:solidFill>
                <a:latin typeface="Verdana"/>
                <a:cs typeface="Verdana"/>
              </a:rPr>
              <a:t>evenly</a:t>
            </a:r>
            <a:r>
              <a:rPr lang="en-GB" spc="-22" dirty="0">
                <a:solidFill>
                  <a:srgbClr val="1C2023"/>
                </a:solidFill>
                <a:latin typeface="Verdana"/>
                <a:cs typeface="Verdana"/>
              </a:rPr>
              <a:t> </a:t>
            </a:r>
            <a:r>
              <a:rPr lang="en-GB" dirty="0">
                <a:solidFill>
                  <a:srgbClr val="1C2023"/>
                </a:solidFill>
                <a:latin typeface="Verdana"/>
                <a:cs typeface="Verdana"/>
              </a:rPr>
              <a:t>amongst</a:t>
            </a:r>
            <a:r>
              <a:rPr lang="en-GB" spc="-26" dirty="0">
                <a:solidFill>
                  <a:srgbClr val="1C2023"/>
                </a:solidFill>
                <a:latin typeface="Verdana"/>
                <a:cs typeface="Verdana"/>
              </a:rPr>
              <a:t> </a:t>
            </a:r>
            <a:r>
              <a:rPr lang="en-GB" dirty="0">
                <a:solidFill>
                  <a:srgbClr val="1C2023"/>
                </a:solidFill>
                <a:latin typeface="Verdana"/>
                <a:cs typeface="Verdana"/>
              </a:rPr>
              <a:t>the</a:t>
            </a:r>
            <a:r>
              <a:rPr lang="en-GB" spc="-26" dirty="0">
                <a:solidFill>
                  <a:srgbClr val="1C2023"/>
                </a:solidFill>
                <a:latin typeface="Verdana"/>
                <a:cs typeface="Verdana"/>
              </a:rPr>
              <a:t> </a:t>
            </a:r>
            <a:r>
              <a:rPr lang="en-GB" spc="-6" dirty="0">
                <a:solidFill>
                  <a:srgbClr val="1C2023"/>
                </a:solidFill>
                <a:latin typeface="Verdana"/>
                <a:cs typeface="Verdana"/>
              </a:rPr>
              <a:t>players.</a:t>
            </a:r>
            <a:endParaRPr lang="en-GB" dirty="0">
              <a:latin typeface="Verdana"/>
              <a:cs typeface="Verdana"/>
            </a:endParaRPr>
          </a:p>
          <a:p>
            <a:pPr marL="109136" indent="-95291">
              <a:spcBef>
                <a:spcPts val="77"/>
              </a:spcBef>
              <a:buSzPct val="95454"/>
              <a:buAutoNum type="arabicPeriod"/>
              <a:tabLst>
                <a:tab pos="109136" algn="l"/>
              </a:tabLst>
            </a:pPr>
            <a:r>
              <a:rPr lang="en-GB" dirty="0">
                <a:solidFill>
                  <a:srgbClr val="1C2023"/>
                </a:solidFill>
                <a:latin typeface="Verdana"/>
                <a:cs typeface="Verdana"/>
              </a:rPr>
              <a:t>The</a:t>
            </a:r>
            <a:r>
              <a:rPr lang="en-GB" spc="-38" dirty="0">
                <a:solidFill>
                  <a:srgbClr val="1C2023"/>
                </a:solidFill>
                <a:latin typeface="Verdana"/>
                <a:cs typeface="Verdana"/>
              </a:rPr>
              <a:t> </a:t>
            </a:r>
            <a:r>
              <a:rPr lang="en-GB" dirty="0">
                <a:solidFill>
                  <a:srgbClr val="1C2023"/>
                </a:solidFill>
                <a:latin typeface="Verdana"/>
                <a:cs typeface="Verdana"/>
              </a:rPr>
              <a:t>players</a:t>
            </a:r>
            <a:r>
              <a:rPr lang="en-GB" spc="-3" dirty="0">
                <a:solidFill>
                  <a:srgbClr val="1C2023"/>
                </a:solidFill>
                <a:latin typeface="Verdana"/>
                <a:cs typeface="Verdana"/>
              </a:rPr>
              <a:t> </a:t>
            </a:r>
            <a:r>
              <a:rPr lang="en-GB" spc="-16" dirty="0">
                <a:solidFill>
                  <a:srgbClr val="1C2023"/>
                </a:solidFill>
                <a:latin typeface="Verdana"/>
                <a:cs typeface="Verdana"/>
              </a:rPr>
              <a:t>(not</a:t>
            </a:r>
            <a:r>
              <a:rPr lang="en-GB" spc="-38"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dealer)</a:t>
            </a:r>
            <a:r>
              <a:rPr lang="en-GB" spc="-38" dirty="0">
                <a:solidFill>
                  <a:srgbClr val="1C2023"/>
                </a:solidFill>
                <a:latin typeface="Verdana"/>
                <a:cs typeface="Verdana"/>
              </a:rPr>
              <a:t> </a:t>
            </a:r>
            <a:r>
              <a:rPr lang="en-GB" dirty="0">
                <a:solidFill>
                  <a:srgbClr val="1C2023"/>
                </a:solidFill>
                <a:latin typeface="Verdana"/>
                <a:cs typeface="Verdana"/>
              </a:rPr>
              <a:t>look</a:t>
            </a:r>
            <a:r>
              <a:rPr lang="en-GB" spc="-29" dirty="0">
                <a:solidFill>
                  <a:srgbClr val="1C2023"/>
                </a:solidFill>
                <a:latin typeface="Verdana"/>
                <a:cs typeface="Verdana"/>
              </a:rPr>
              <a:t> </a:t>
            </a:r>
            <a:r>
              <a:rPr lang="en-GB" dirty="0">
                <a:solidFill>
                  <a:srgbClr val="1C2023"/>
                </a:solidFill>
                <a:latin typeface="Verdana"/>
                <a:cs typeface="Verdana"/>
              </a:rPr>
              <a:t>at</a:t>
            </a:r>
            <a:r>
              <a:rPr lang="en-GB" spc="-38" dirty="0">
                <a:solidFill>
                  <a:srgbClr val="1C2023"/>
                </a:solidFill>
                <a:latin typeface="Verdana"/>
                <a:cs typeface="Verdana"/>
              </a:rPr>
              <a:t> </a:t>
            </a:r>
            <a:r>
              <a:rPr lang="en-GB" spc="-13" dirty="0">
                <a:solidFill>
                  <a:srgbClr val="1C2023"/>
                </a:solidFill>
                <a:latin typeface="Verdana"/>
                <a:cs typeface="Verdana"/>
              </a:rPr>
              <a:t>their</a:t>
            </a:r>
            <a:r>
              <a:rPr lang="en-GB" spc="-22" dirty="0">
                <a:solidFill>
                  <a:srgbClr val="1C2023"/>
                </a:solidFill>
                <a:latin typeface="Verdana"/>
                <a:cs typeface="Verdana"/>
              </a:rPr>
              <a:t> </a:t>
            </a:r>
            <a:r>
              <a:rPr lang="en-GB" spc="-6" dirty="0">
                <a:solidFill>
                  <a:srgbClr val="1C2023"/>
                </a:solidFill>
                <a:latin typeface="Verdana"/>
                <a:cs typeface="Verdana"/>
              </a:rPr>
              <a:t>hands.</a:t>
            </a:r>
            <a:endParaRPr lang="en-GB" dirty="0">
              <a:latin typeface="Verdana"/>
              <a:cs typeface="Verdana"/>
            </a:endParaRPr>
          </a:p>
          <a:p>
            <a:pPr>
              <a:spcBef>
                <a:spcPts val="151"/>
              </a:spcBef>
              <a:buClr>
                <a:srgbClr val="1C2023"/>
              </a:buClr>
              <a:buFont typeface="Verdana"/>
              <a:buAutoNum type="arabicPeriod"/>
            </a:pPr>
            <a:endParaRPr lang="en-GB" dirty="0">
              <a:latin typeface="Verdana"/>
              <a:cs typeface="Verdana"/>
            </a:endParaRPr>
          </a:p>
          <a:p>
            <a:pPr marL="17511"/>
            <a:r>
              <a:rPr lang="en-GB" spc="-6" dirty="0">
                <a:solidFill>
                  <a:srgbClr val="1C2023"/>
                </a:solidFill>
                <a:latin typeface="Verdana"/>
                <a:cs typeface="Verdana"/>
              </a:rPr>
              <a:t>Instructions:</a:t>
            </a:r>
            <a:endParaRPr lang="en-GB" dirty="0">
              <a:latin typeface="Verdana"/>
              <a:cs typeface="Verdana"/>
            </a:endParaRPr>
          </a:p>
          <a:p>
            <a:pPr marL="89182" lvl="1" indent="-85517">
              <a:spcBef>
                <a:spcPts val="77"/>
              </a:spcBef>
              <a:buSzPct val="86363"/>
              <a:buAutoNum type="arabicPeriod"/>
              <a:tabLst>
                <a:tab pos="89182" algn="l"/>
              </a:tabLst>
            </a:pPr>
            <a:r>
              <a:rPr lang="en-GB" dirty="0">
                <a:solidFill>
                  <a:srgbClr val="1C2023"/>
                </a:solidFill>
                <a:latin typeface="Verdana"/>
                <a:cs typeface="Verdana"/>
              </a:rPr>
              <a:t>The</a:t>
            </a:r>
            <a:r>
              <a:rPr lang="en-GB" spc="-26" dirty="0">
                <a:solidFill>
                  <a:srgbClr val="1C2023"/>
                </a:solidFill>
                <a:latin typeface="Verdana"/>
                <a:cs typeface="Verdana"/>
              </a:rPr>
              <a:t> </a:t>
            </a:r>
            <a:r>
              <a:rPr lang="en-GB" dirty="0">
                <a:solidFill>
                  <a:srgbClr val="1C2023"/>
                </a:solidFill>
                <a:latin typeface="Verdana"/>
                <a:cs typeface="Verdana"/>
              </a:rPr>
              <a:t>dealer</a:t>
            </a:r>
            <a:r>
              <a:rPr lang="en-GB" spc="-3" dirty="0">
                <a:solidFill>
                  <a:srgbClr val="1C2023"/>
                </a:solidFill>
                <a:latin typeface="Verdana"/>
                <a:cs typeface="Verdana"/>
              </a:rPr>
              <a:t> </a:t>
            </a:r>
            <a:r>
              <a:rPr lang="en-GB" dirty="0">
                <a:solidFill>
                  <a:srgbClr val="1C2023"/>
                </a:solidFill>
                <a:latin typeface="Verdana"/>
                <a:cs typeface="Verdana"/>
              </a:rPr>
              <a:t>places</a:t>
            </a:r>
            <a:r>
              <a:rPr lang="en-GB" spc="-26" dirty="0">
                <a:solidFill>
                  <a:srgbClr val="1C2023"/>
                </a:solidFill>
                <a:latin typeface="Verdana"/>
                <a:cs typeface="Verdana"/>
              </a:rPr>
              <a:t> </a:t>
            </a:r>
            <a:r>
              <a:rPr lang="en-GB" spc="-6" dirty="0">
                <a:solidFill>
                  <a:srgbClr val="1C2023"/>
                </a:solidFill>
                <a:latin typeface="Verdana"/>
                <a:cs typeface="Verdana"/>
              </a:rPr>
              <a:t>the</a:t>
            </a:r>
            <a:r>
              <a:rPr lang="en-GB" spc="-29" dirty="0">
                <a:solidFill>
                  <a:srgbClr val="1C2023"/>
                </a:solidFill>
                <a:latin typeface="Verdana"/>
                <a:cs typeface="Verdana"/>
              </a:rPr>
              <a:t> </a:t>
            </a:r>
            <a:r>
              <a:rPr lang="en-GB" dirty="0">
                <a:solidFill>
                  <a:srgbClr val="1C2023"/>
                </a:solidFill>
                <a:latin typeface="Verdana"/>
                <a:cs typeface="Verdana"/>
              </a:rPr>
              <a:t>top</a:t>
            </a:r>
            <a:r>
              <a:rPr lang="en-GB" spc="-22" dirty="0">
                <a:solidFill>
                  <a:srgbClr val="1C2023"/>
                </a:solidFill>
                <a:latin typeface="Verdana"/>
                <a:cs typeface="Verdana"/>
              </a:rPr>
              <a:t> </a:t>
            </a:r>
            <a:r>
              <a:rPr lang="en-GB" dirty="0">
                <a:solidFill>
                  <a:srgbClr val="1C2023"/>
                </a:solidFill>
                <a:latin typeface="Verdana"/>
                <a:cs typeface="Verdana"/>
              </a:rPr>
              <a:t>card</a:t>
            </a:r>
            <a:r>
              <a:rPr lang="en-GB" spc="-19" dirty="0">
                <a:solidFill>
                  <a:srgbClr val="1C2023"/>
                </a:solidFill>
                <a:latin typeface="Verdana"/>
                <a:cs typeface="Verdana"/>
              </a:rPr>
              <a:t> </a:t>
            </a:r>
            <a:r>
              <a:rPr lang="en-GB" dirty="0">
                <a:solidFill>
                  <a:srgbClr val="1C2023"/>
                </a:solidFill>
                <a:latin typeface="Verdana"/>
                <a:cs typeface="Verdana"/>
              </a:rPr>
              <a:t>from</a:t>
            </a:r>
            <a:r>
              <a:rPr lang="en-GB" spc="-26" dirty="0">
                <a:solidFill>
                  <a:srgbClr val="1C2023"/>
                </a:solidFill>
                <a:latin typeface="Verdana"/>
                <a:cs typeface="Verdana"/>
              </a:rPr>
              <a:t> </a:t>
            </a:r>
            <a:r>
              <a:rPr lang="en-GB" spc="-16" dirty="0">
                <a:solidFill>
                  <a:srgbClr val="1C2023"/>
                </a:solidFill>
                <a:latin typeface="Verdana"/>
                <a:cs typeface="Verdana"/>
              </a:rPr>
              <a:t>their</a:t>
            </a:r>
            <a:r>
              <a:rPr lang="en-GB" spc="-13" dirty="0">
                <a:solidFill>
                  <a:srgbClr val="1C2023"/>
                </a:solidFill>
                <a:latin typeface="Verdana"/>
                <a:cs typeface="Verdana"/>
              </a:rPr>
              <a:t> </a:t>
            </a:r>
            <a:r>
              <a:rPr lang="en-GB" dirty="0">
                <a:solidFill>
                  <a:srgbClr val="1C2023"/>
                </a:solidFill>
                <a:latin typeface="Verdana"/>
                <a:cs typeface="Verdana"/>
              </a:rPr>
              <a:t>half</a:t>
            </a:r>
            <a:r>
              <a:rPr lang="en-GB" spc="-19" dirty="0">
                <a:solidFill>
                  <a:srgbClr val="1C2023"/>
                </a:solidFill>
                <a:latin typeface="Verdana"/>
                <a:cs typeface="Verdana"/>
              </a:rPr>
              <a:t> </a:t>
            </a:r>
            <a:r>
              <a:rPr lang="en-GB" dirty="0">
                <a:solidFill>
                  <a:srgbClr val="1C2023"/>
                </a:solidFill>
                <a:latin typeface="Verdana"/>
                <a:cs typeface="Verdana"/>
              </a:rPr>
              <a:t>of</a:t>
            </a:r>
            <a:r>
              <a:rPr lang="en-GB" spc="-19" dirty="0">
                <a:solidFill>
                  <a:srgbClr val="1C2023"/>
                </a:solidFill>
                <a:latin typeface="Verdana"/>
                <a:cs typeface="Verdana"/>
              </a:rPr>
              <a:t> </a:t>
            </a:r>
            <a:r>
              <a:rPr lang="en-GB" spc="-6" dirty="0">
                <a:solidFill>
                  <a:srgbClr val="1C2023"/>
                </a:solidFill>
                <a:latin typeface="Verdana"/>
                <a:cs typeface="Verdana"/>
              </a:rPr>
              <a:t>the</a:t>
            </a:r>
            <a:r>
              <a:rPr lang="en-GB" spc="-22" dirty="0">
                <a:solidFill>
                  <a:srgbClr val="1C2023"/>
                </a:solidFill>
                <a:latin typeface="Verdana"/>
                <a:cs typeface="Verdana"/>
              </a:rPr>
              <a:t> </a:t>
            </a:r>
            <a:r>
              <a:rPr lang="en-GB" dirty="0">
                <a:solidFill>
                  <a:srgbClr val="1C2023"/>
                </a:solidFill>
                <a:latin typeface="Verdana"/>
                <a:cs typeface="Verdana"/>
              </a:rPr>
              <a:t>deck</a:t>
            </a:r>
            <a:r>
              <a:rPr lang="en-GB" spc="-26" dirty="0">
                <a:solidFill>
                  <a:srgbClr val="1C2023"/>
                </a:solidFill>
                <a:latin typeface="Verdana"/>
                <a:cs typeface="Verdana"/>
              </a:rPr>
              <a:t> </a:t>
            </a:r>
            <a:r>
              <a:rPr lang="en-GB" spc="-6" dirty="0">
                <a:solidFill>
                  <a:srgbClr val="1C2023"/>
                </a:solidFill>
                <a:latin typeface="Verdana"/>
                <a:cs typeface="Verdana"/>
              </a:rPr>
              <a:t>into</a:t>
            </a:r>
            <a:r>
              <a:rPr lang="en-GB" spc="-19" dirty="0">
                <a:solidFill>
                  <a:srgbClr val="1C2023"/>
                </a:solidFill>
                <a:latin typeface="Verdana"/>
                <a:cs typeface="Verdana"/>
              </a:rPr>
              <a:t> </a:t>
            </a:r>
            <a:r>
              <a:rPr lang="en-GB" dirty="0">
                <a:solidFill>
                  <a:srgbClr val="1C2023"/>
                </a:solidFill>
                <a:latin typeface="Verdana"/>
                <a:cs typeface="Verdana"/>
              </a:rPr>
              <a:t>the</a:t>
            </a:r>
            <a:r>
              <a:rPr lang="en-GB" spc="-22" dirty="0">
                <a:solidFill>
                  <a:srgbClr val="1C2023"/>
                </a:solidFill>
                <a:latin typeface="Verdana"/>
                <a:cs typeface="Verdana"/>
              </a:rPr>
              <a:t> </a:t>
            </a:r>
            <a:r>
              <a:rPr lang="en-GB" spc="-13" dirty="0">
                <a:solidFill>
                  <a:srgbClr val="1C2023"/>
                </a:solidFill>
                <a:latin typeface="Verdana"/>
                <a:cs typeface="Verdana"/>
              </a:rPr>
              <a:t>first</a:t>
            </a:r>
            <a:r>
              <a:rPr lang="en-GB" spc="-19" dirty="0">
                <a:solidFill>
                  <a:srgbClr val="1C2023"/>
                </a:solidFill>
                <a:latin typeface="Verdana"/>
                <a:cs typeface="Verdana"/>
              </a:rPr>
              <a:t> </a:t>
            </a:r>
            <a:r>
              <a:rPr lang="en-GB" spc="-13" dirty="0">
                <a:solidFill>
                  <a:srgbClr val="1C2023"/>
                </a:solidFill>
                <a:latin typeface="Verdana"/>
                <a:cs typeface="Verdana"/>
              </a:rPr>
              <a:t>box.</a:t>
            </a:r>
            <a:endParaRPr lang="en-GB" dirty="0">
              <a:latin typeface="Verdana"/>
              <a:cs typeface="Verdana"/>
            </a:endParaRPr>
          </a:p>
          <a:p>
            <a:pPr marL="110765" marR="230490" lvl="1" indent="-100992">
              <a:spcBef>
                <a:spcPts val="45"/>
              </a:spcBef>
              <a:buSzPct val="86363"/>
              <a:buAutoNum type="arabicPeriod"/>
              <a:tabLst>
                <a:tab pos="116466" algn="l"/>
              </a:tabLst>
            </a:pPr>
            <a:r>
              <a:rPr lang="en-GB"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players</a:t>
            </a:r>
            <a:r>
              <a:rPr lang="en-GB" spc="-29" dirty="0">
                <a:solidFill>
                  <a:srgbClr val="1C2023"/>
                </a:solidFill>
                <a:latin typeface="Verdana"/>
                <a:cs typeface="Verdana"/>
              </a:rPr>
              <a:t> </a:t>
            </a:r>
            <a:r>
              <a:rPr lang="en-GB" dirty="0">
                <a:solidFill>
                  <a:srgbClr val="1C2023"/>
                </a:solidFill>
                <a:latin typeface="Verdana"/>
                <a:cs typeface="Verdana"/>
              </a:rPr>
              <a:t>look</a:t>
            </a:r>
            <a:r>
              <a:rPr lang="en-GB" spc="-22" dirty="0">
                <a:solidFill>
                  <a:srgbClr val="1C2023"/>
                </a:solidFill>
                <a:latin typeface="Verdana"/>
                <a:cs typeface="Verdana"/>
              </a:rPr>
              <a:t> </a:t>
            </a:r>
            <a:r>
              <a:rPr lang="en-GB" dirty="0">
                <a:solidFill>
                  <a:srgbClr val="1C2023"/>
                </a:solidFill>
                <a:latin typeface="Verdana"/>
                <a:cs typeface="Verdana"/>
              </a:rPr>
              <a:t>at</a:t>
            </a:r>
            <a:r>
              <a:rPr lang="en-GB" spc="-22" dirty="0">
                <a:solidFill>
                  <a:srgbClr val="1C2023"/>
                </a:solidFill>
                <a:latin typeface="Verdana"/>
                <a:cs typeface="Verdana"/>
              </a:rPr>
              <a:t> </a:t>
            </a:r>
            <a:r>
              <a:rPr lang="en-GB" spc="-6" dirty="0">
                <a:solidFill>
                  <a:srgbClr val="1C2023"/>
                </a:solidFill>
                <a:latin typeface="Verdana"/>
                <a:cs typeface="Verdana"/>
              </a:rPr>
              <a:t>that</a:t>
            </a:r>
            <a:r>
              <a:rPr lang="en-GB" spc="-19" dirty="0">
                <a:solidFill>
                  <a:srgbClr val="1C2023"/>
                </a:solidFill>
                <a:latin typeface="Verdana"/>
                <a:cs typeface="Verdana"/>
              </a:rPr>
              <a:t> </a:t>
            </a:r>
            <a:r>
              <a:rPr lang="en-GB" dirty="0">
                <a:solidFill>
                  <a:srgbClr val="1C2023"/>
                </a:solidFill>
                <a:latin typeface="Verdana"/>
                <a:cs typeface="Verdana"/>
              </a:rPr>
              <a:t>number</a:t>
            </a:r>
            <a:r>
              <a:rPr lang="en-GB" spc="-13" dirty="0">
                <a:solidFill>
                  <a:srgbClr val="1C2023"/>
                </a:solidFill>
                <a:latin typeface="Verdana"/>
                <a:cs typeface="Verdana"/>
              </a:rPr>
              <a:t> </a:t>
            </a:r>
            <a:r>
              <a:rPr lang="en-GB" dirty="0">
                <a:solidFill>
                  <a:srgbClr val="1C2023"/>
                </a:solidFill>
                <a:latin typeface="Verdana"/>
                <a:cs typeface="Verdana"/>
              </a:rPr>
              <a:t>and</a:t>
            </a:r>
            <a:r>
              <a:rPr lang="en-GB" spc="-32" dirty="0">
                <a:solidFill>
                  <a:srgbClr val="1C2023"/>
                </a:solidFill>
                <a:latin typeface="Verdana"/>
                <a:cs typeface="Verdana"/>
              </a:rPr>
              <a:t> </a:t>
            </a:r>
            <a:r>
              <a:rPr lang="en-GB" dirty="0">
                <a:solidFill>
                  <a:srgbClr val="1C2023"/>
                </a:solidFill>
                <a:latin typeface="Verdana"/>
                <a:cs typeface="Verdana"/>
              </a:rPr>
              <a:t>select</a:t>
            </a:r>
            <a:r>
              <a:rPr lang="en-GB" spc="-19" dirty="0">
                <a:solidFill>
                  <a:srgbClr val="1C2023"/>
                </a:solidFill>
                <a:latin typeface="Verdana"/>
                <a:cs typeface="Verdana"/>
              </a:rPr>
              <a:t> </a:t>
            </a:r>
            <a:r>
              <a:rPr lang="en-GB" dirty="0">
                <a:solidFill>
                  <a:srgbClr val="1C2023"/>
                </a:solidFill>
                <a:latin typeface="Verdana"/>
                <a:cs typeface="Verdana"/>
              </a:rPr>
              <a:t>from</a:t>
            </a:r>
            <a:r>
              <a:rPr lang="en-GB" spc="-32" dirty="0">
                <a:solidFill>
                  <a:srgbClr val="1C2023"/>
                </a:solidFill>
                <a:latin typeface="Verdana"/>
                <a:cs typeface="Verdana"/>
              </a:rPr>
              <a:t> </a:t>
            </a:r>
            <a:r>
              <a:rPr lang="en-GB" spc="-13" dirty="0">
                <a:solidFill>
                  <a:srgbClr val="1C2023"/>
                </a:solidFill>
                <a:latin typeface="Verdana"/>
                <a:cs typeface="Verdana"/>
              </a:rPr>
              <a:t>their</a:t>
            </a:r>
            <a:r>
              <a:rPr lang="en-GB" spc="-16" dirty="0">
                <a:solidFill>
                  <a:srgbClr val="1C2023"/>
                </a:solidFill>
                <a:latin typeface="Verdana"/>
                <a:cs typeface="Verdana"/>
              </a:rPr>
              <a:t> </a:t>
            </a:r>
            <a:r>
              <a:rPr lang="en-GB" dirty="0">
                <a:solidFill>
                  <a:srgbClr val="1C2023"/>
                </a:solidFill>
                <a:latin typeface="Verdana"/>
                <a:cs typeface="Verdana"/>
              </a:rPr>
              <a:t>hand</a:t>
            </a:r>
            <a:r>
              <a:rPr lang="en-GB" spc="-32" dirty="0">
                <a:solidFill>
                  <a:srgbClr val="1C2023"/>
                </a:solidFill>
                <a:latin typeface="Verdana"/>
                <a:cs typeface="Verdana"/>
              </a:rPr>
              <a:t> </a:t>
            </a:r>
            <a:r>
              <a:rPr lang="en-GB" spc="-6" dirty="0">
                <a:solidFill>
                  <a:srgbClr val="1C2023"/>
                </a:solidFill>
                <a:latin typeface="Verdana"/>
                <a:cs typeface="Verdana"/>
              </a:rPr>
              <a:t>the</a:t>
            </a:r>
            <a:r>
              <a:rPr lang="en-GB" spc="-35" dirty="0">
                <a:solidFill>
                  <a:srgbClr val="1C2023"/>
                </a:solidFill>
                <a:latin typeface="Verdana"/>
                <a:cs typeface="Verdana"/>
              </a:rPr>
              <a:t> </a:t>
            </a:r>
            <a:r>
              <a:rPr lang="en-GB" spc="-6" dirty="0">
                <a:solidFill>
                  <a:srgbClr val="1C2023"/>
                </a:solidFill>
                <a:latin typeface="Verdana"/>
                <a:cs typeface="Verdana"/>
              </a:rPr>
              <a:t>correct </a:t>
            </a:r>
            <a:r>
              <a:rPr lang="en-GB" dirty="0">
                <a:solidFill>
                  <a:srgbClr val="1C2023"/>
                </a:solidFill>
                <a:latin typeface="Verdana"/>
                <a:cs typeface="Verdana"/>
              </a:rPr>
              <a:t>card</a:t>
            </a:r>
            <a:r>
              <a:rPr lang="en-GB" spc="-26" dirty="0">
                <a:solidFill>
                  <a:srgbClr val="1C2023"/>
                </a:solidFill>
                <a:latin typeface="Verdana"/>
                <a:cs typeface="Verdana"/>
              </a:rPr>
              <a:t> </a:t>
            </a:r>
            <a:r>
              <a:rPr lang="en-GB" dirty="0">
                <a:solidFill>
                  <a:srgbClr val="1C2023"/>
                </a:solidFill>
                <a:latin typeface="Verdana"/>
                <a:cs typeface="Verdana"/>
              </a:rPr>
              <a:t>to</a:t>
            </a:r>
            <a:r>
              <a:rPr lang="en-GB" spc="-29" dirty="0">
                <a:solidFill>
                  <a:srgbClr val="1C2023"/>
                </a:solidFill>
                <a:latin typeface="Verdana"/>
                <a:cs typeface="Verdana"/>
              </a:rPr>
              <a:t> </a:t>
            </a:r>
            <a:r>
              <a:rPr lang="en-GB" dirty="0">
                <a:solidFill>
                  <a:srgbClr val="1C2023"/>
                </a:solidFill>
                <a:latin typeface="Verdana"/>
                <a:cs typeface="Verdana"/>
              </a:rPr>
              <a:t>create</a:t>
            </a:r>
            <a:r>
              <a:rPr lang="en-GB" spc="-32" dirty="0">
                <a:solidFill>
                  <a:srgbClr val="1C2023"/>
                </a:solidFill>
                <a:latin typeface="Verdana"/>
                <a:cs typeface="Verdana"/>
              </a:rPr>
              <a:t> </a:t>
            </a:r>
            <a:r>
              <a:rPr lang="en-GB" dirty="0">
                <a:solidFill>
                  <a:srgbClr val="1C2023"/>
                </a:solidFill>
                <a:latin typeface="Verdana"/>
                <a:cs typeface="Verdana"/>
              </a:rPr>
              <a:t>the</a:t>
            </a:r>
            <a:r>
              <a:rPr lang="en-GB" spc="-22" dirty="0">
                <a:solidFill>
                  <a:srgbClr val="1C2023"/>
                </a:solidFill>
                <a:latin typeface="Verdana"/>
                <a:cs typeface="Verdana"/>
              </a:rPr>
              <a:t> </a:t>
            </a:r>
            <a:r>
              <a:rPr lang="en-GB" dirty="0">
                <a:solidFill>
                  <a:srgbClr val="1C2023"/>
                </a:solidFill>
                <a:latin typeface="Verdana"/>
                <a:cs typeface="Verdana"/>
              </a:rPr>
              <a:t>number bond</a:t>
            </a:r>
            <a:r>
              <a:rPr lang="en-GB" spc="-32" dirty="0">
                <a:solidFill>
                  <a:srgbClr val="1C2023"/>
                </a:solidFill>
                <a:latin typeface="Verdana"/>
                <a:cs typeface="Verdana"/>
              </a:rPr>
              <a:t> </a:t>
            </a:r>
            <a:r>
              <a:rPr lang="en-GB" dirty="0">
                <a:solidFill>
                  <a:srgbClr val="1C2023"/>
                </a:solidFill>
                <a:latin typeface="Verdana"/>
                <a:cs typeface="Verdana"/>
              </a:rPr>
              <a:t>to</a:t>
            </a:r>
            <a:r>
              <a:rPr lang="en-GB" spc="-26" dirty="0">
                <a:solidFill>
                  <a:srgbClr val="1C2023"/>
                </a:solidFill>
                <a:latin typeface="Verdana"/>
                <a:cs typeface="Verdana"/>
              </a:rPr>
              <a:t> </a:t>
            </a:r>
            <a:r>
              <a:rPr lang="en-GB" spc="-13" dirty="0">
                <a:solidFill>
                  <a:srgbClr val="1C2023"/>
                </a:solidFill>
                <a:latin typeface="Verdana"/>
                <a:cs typeface="Verdana"/>
              </a:rPr>
              <a:t>ten.</a:t>
            </a:r>
            <a:endParaRPr lang="en-GB" dirty="0">
              <a:latin typeface="Verdana"/>
              <a:cs typeface="Verdana"/>
            </a:endParaRPr>
          </a:p>
          <a:p>
            <a:pPr marL="105879" marR="333110" lvl="1" indent="-93255">
              <a:spcBef>
                <a:spcPts val="3"/>
              </a:spcBef>
              <a:buSzPct val="86363"/>
              <a:buAutoNum type="arabicPeriod"/>
              <a:tabLst>
                <a:tab pos="116466" algn="l"/>
              </a:tabLst>
            </a:pPr>
            <a:r>
              <a:rPr lang="en-GB" dirty="0">
                <a:solidFill>
                  <a:srgbClr val="1C2023"/>
                </a:solidFill>
                <a:latin typeface="Verdana"/>
                <a:cs typeface="Verdana"/>
              </a:rPr>
              <a:t>The</a:t>
            </a:r>
            <a:r>
              <a:rPr lang="en-GB" spc="-26" dirty="0">
                <a:solidFill>
                  <a:srgbClr val="1C2023"/>
                </a:solidFill>
                <a:latin typeface="Verdana"/>
                <a:cs typeface="Verdana"/>
              </a:rPr>
              <a:t> </a:t>
            </a:r>
            <a:r>
              <a:rPr lang="en-GB" spc="-13" dirty="0">
                <a:solidFill>
                  <a:srgbClr val="1C2023"/>
                </a:solidFill>
                <a:latin typeface="Verdana"/>
                <a:cs typeface="Verdana"/>
              </a:rPr>
              <a:t>first</a:t>
            </a:r>
            <a:r>
              <a:rPr lang="en-GB" spc="-26" dirty="0">
                <a:solidFill>
                  <a:srgbClr val="1C2023"/>
                </a:solidFill>
                <a:latin typeface="Verdana"/>
                <a:cs typeface="Verdana"/>
              </a:rPr>
              <a:t> </a:t>
            </a:r>
            <a:r>
              <a:rPr lang="en-GB" dirty="0">
                <a:solidFill>
                  <a:srgbClr val="1C2023"/>
                </a:solidFill>
                <a:latin typeface="Verdana"/>
                <a:cs typeface="Verdana"/>
              </a:rPr>
              <a:t>player</a:t>
            </a:r>
            <a:r>
              <a:rPr lang="en-GB" spc="-6" dirty="0">
                <a:solidFill>
                  <a:srgbClr val="1C2023"/>
                </a:solidFill>
                <a:latin typeface="Verdana"/>
                <a:cs typeface="Verdana"/>
              </a:rPr>
              <a:t> </a:t>
            </a:r>
            <a:r>
              <a:rPr lang="en-GB" dirty="0">
                <a:solidFill>
                  <a:srgbClr val="1C2023"/>
                </a:solidFill>
                <a:latin typeface="Verdana"/>
                <a:cs typeface="Verdana"/>
              </a:rPr>
              <a:t>to</a:t>
            </a:r>
            <a:r>
              <a:rPr lang="en-GB" spc="-29" dirty="0">
                <a:solidFill>
                  <a:srgbClr val="1C2023"/>
                </a:solidFill>
                <a:latin typeface="Verdana"/>
                <a:cs typeface="Verdana"/>
              </a:rPr>
              <a:t> </a:t>
            </a:r>
            <a:r>
              <a:rPr lang="en-GB" dirty="0">
                <a:solidFill>
                  <a:srgbClr val="1C2023"/>
                </a:solidFill>
                <a:latin typeface="Verdana"/>
                <a:cs typeface="Verdana"/>
              </a:rPr>
              <a:t>get</a:t>
            </a:r>
            <a:r>
              <a:rPr lang="en-GB" spc="-26" dirty="0">
                <a:solidFill>
                  <a:srgbClr val="1C2023"/>
                </a:solidFill>
                <a:latin typeface="Verdana"/>
                <a:cs typeface="Verdana"/>
              </a:rPr>
              <a:t> </a:t>
            </a:r>
            <a:r>
              <a:rPr lang="en-GB" spc="-6"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correct</a:t>
            </a:r>
            <a:r>
              <a:rPr lang="en-GB" spc="-13" dirty="0">
                <a:solidFill>
                  <a:srgbClr val="1C2023"/>
                </a:solidFill>
                <a:latin typeface="Verdana"/>
                <a:cs typeface="Verdana"/>
              </a:rPr>
              <a:t> </a:t>
            </a:r>
            <a:r>
              <a:rPr lang="en-GB" dirty="0">
                <a:solidFill>
                  <a:srgbClr val="1C2023"/>
                </a:solidFill>
                <a:latin typeface="Verdana"/>
                <a:cs typeface="Verdana"/>
              </a:rPr>
              <a:t>bond</a:t>
            </a:r>
            <a:r>
              <a:rPr lang="en-GB" spc="-22" dirty="0">
                <a:solidFill>
                  <a:srgbClr val="1C2023"/>
                </a:solidFill>
                <a:latin typeface="Verdana"/>
                <a:cs typeface="Verdana"/>
              </a:rPr>
              <a:t> </a:t>
            </a:r>
            <a:r>
              <a:rPr lang="en-GB" dirty="0">
                <a:solidFill>
                  <a:srgbClr val="1C2023"/>
                </a:solidFill>
                <a:latin typeface="Verdana"/>
                <a:cs typeface="Verdana"/>
              </a:rPr>
              <a:t>number</a:t>
            </a:r>
            <a:r>
              <a:rPr lang="en-GB" spc="-13" dirty="0">
                <a:solidFill>
                  <a:srgbClr val="1C2023"/>
                </a:solidFill>
                <a:latin typeface="Verdana"/>
                <a:cs typeface="Verdana"/>
              </a:rPr>
              <a:t> </a:t>
            </a:r>
            <a:r>
              <a:rPr lang="en-GB" dirty="0">
                <a:solidFill>
                  <a:srgbClr val="1C2023"/>
                </a:solidFill>
                <a:latin typeface="Verdana"/>
                <a:cs typeface="Verdana"/>
              </a:rPr>
              <a:t>down</a:t>
            </a:r>
            <a:r>
              <a:rPr lang="en-GB" spc="16" dirty="0">
                <a:solidFill>
                  <a:srgbClr val="1C2023"/>
                </a:solidFill>
                <a:latin typeface="Verdana"/>
                <a:cs typeface="Verdana"/>
              </a:rPr>
              <a:t> </a:t>
            </a:r>
            <a:r>
              <a:rPr lang="en-GB" spc="-13" dirty="0">
                <a:solidFill>
                  <a:srgbClr val="1C2023"/>
                </a:solidFill>
                <a:latin typeface="Verdana"/>
                <a:cs typeface="Verdana"/>
              </a:rPr>
              <a:t>(judged</a:t>
            </a:r>
            <a:r>
              <a:rPr lang="en-GB" spc="-22" dirty="0">
                <a:solidFill>
                  <a:srgbClr val="1C2023"/>
                </a:solidFill>
                <a:latin typeface="Verdana"/>
                <a:cs typeface="Verdana"/>
              </a:rPr>
              <a:t> </a:t>
            </a:r>
            <a:r>
              <a:rPr lang="en-GB" dirty="0">
                <a:solidFill>
                  <a:srgbClr val="1C2023"/>
                </a:solidFill>
                <a:latin typeface="Verdana"/>
                <a:cs typeface="Verdana"/>
              </a:rPr>
              <a:t>by</a:t>
            </a:r>
            <a:r>
              <a:rPr lang="en-GB" spc="-22" dirty="0">
                <a:solidFill>
                  <a:srgbClr val="1C2023"/>
                </a:solidFill>
                <a:latin typeface="Verdana"/>
                <a:cs typeface="Verdana"/>
              </a:rPr>
              <a:t> </a:t>
            </a:r>
            <a:r>
              <a:rPr lang="en-GB" spc="-16" dirty="0">
                <a:solidFill>
                  <a:srgbClr val="1C2023"/>
                </a:solidFill>
                <a:latin typeface="Verdana"/>
                <a:cs typeface="Verdana"/>
              </a:rPr>
              <a:t>the </a:t>
            </a:r>
            <a:r>
              <a:rPr lang="en-GB" dirty="0">
                <a:solidFill>
                  <a:srgbClr val="1C2023"/>
                </a:solidFill>
                <a:latin typeface="Verdana"/>
                <a:cs typeface="Verdana"/>
              </a:rPr>
              <a:t>dealer)</a:t>
            </a:r>
            <a:r>
              <a:rPr lang="en-GB" spc="-19" dirty="0">
                <a:solidFill>
                  <a:srgbClr val="1C2023"/>
                </a:solidFill>
                <a:latin typeface="Verdana"/>
                <a:cs typeface="Verdana"/>
              </a:rPr>
              <a:t> </a:t>
            </a:r>
            <a:r>
              <a:rPr lang="en-GB" spc="-13" dirty="0">
                <a:solidFill>
                  <a:srgbClr val="1C2023"/>
                </a:solidFill>
                <a:latin typeface="Verdana"/>
                <a:cs typeface="Verdana"/>
              </a:rPr>
              <a:t>wins</a:t>
            </a:r>
            <a:r>
              <a:rPr lang="en-GB" spc="-19" dirty="0">
                <a:solidFill>
                  <a:srgbClr val="1C2023"/>
                </a:solidFill>
                <a:latin typeface="Verdana"/>
                <a:cs typeface="Verdana"/>
              </a:rPr>
              <a:t> </a:t>
            </a:r>
            <a:r>
              <a:rPr lang="en-GB" dirty="0">
                <a:solidFill>
                  <a:srgbClr val="1C2023"/>
                </a:solidFill>
                <a:latin typeface="Verdana"/>
                <a:cs typeface="Verdana"/>
              </a:rPr>
              <a:t>and</a:t>
            </a:r>
            <a:r>
              <a:rPr lang="en-GB" spc="-26" dirty="0">
                <a:solidFill>
                  <a:srgbClr val="1C2023"/>
                </a:solidFill>
                <a:latin typeface="Verdana"/>
                <a:cs typeface="Verdana"/>
              </a:rPr>
              <a:t> </a:t>
            </a:r>
            <a:r>
              <a:rPr lang="en-GB" spc="-6" dirty="0">
                <a:solidFill>
                  <a:srgbClr val="1C2023"/>
                </a:solidFill>
                <a:latin typeface="Verdana"/>
                <a:cs typeface="Verdana"/>
              </a:rPr>
              <a:t>the</a:t>
            </a:r>
            <a:r>
              <a:rPr lang="en-GB" spc="-29" dirty="0">
                <a:solidFill>
                  <a:srgbClr val="1C2023"/>
                </a:solidFill>
                <a:latin typeface="Verdana"/>
                <a:cs typeface="Verdana"/>
              </a:rPr>
              <a:t> </a:t>
            </a:r>
            <a:r>
              <a:rPr lang="en-GB" dirty="0">
                <a:solidFill>
                  <a:srgbClr val="1C2023"/>
                </a:solidFill>
                <a:latin typeface="Verdana"/>
                <a:cs typeface="Verdana"/>
              </a:rPr>
              <a:t>cards</a:t>
            </a:r>
            <a:r>
              <a:rPr lang="en-GB" spc="-16" dirty="0">
                <a:solidFill>
                  <a:srgbClr val="1C2023"/>
                </a:solidFill>
                <a:latin typeface="Verdana"/>
                <a:cs typeface="Verdana"/>
              </a:rPr>
              <a:t> </a:t>
            </a:r>
            <a:r>
              <a:rPr lang="en-GB" dirty="0">
                <a:solidFill>
                  <a:srgbClr val="1C2023"/>
                </a:solidFill>
                <a:latin typeface="Verdana"/>
                <a:cs typeface="Verdana"/>
              </a:rPr>
              <a:t>from</a:t>
            </a:r>
            <a:r>
              <a:rPr lang="en-GB" spc="-38" dirty="0">
                <a:solidFill>
                  <a:srgbClr val="1C2023"/>
                </a:solidFill>
                <a:latin typeface="Verdana"/>
                <a:cs typeface="Verdana"/>
              </a:rPr>
              <a:t> </a:t>
            </a:r>
            <a:r>
              <a:rPr lang="en-GB" dirty="0">
                <a:solidFill>
                  <a:srgbClr val="1C2023"/>
                </a:solidFill>
                <a:latin typeface="Verdana"/>
                <a:cs typeface="Verdana"/>
              </a:rPr>
              <a:t>the</a:t>
            </a:r>
            <a:r>
              <a:rPr lang="en-GB" spc="-22" dirty="0">
                <a:solidFill>
                  <a:srgbClr val="1C2023"/>
                </a:solidFill>
                <a:latin typeface="Verdana"/>
                <a:cs typeface="Verdana"/>
              </a:rPr>
              <a:t> </a:t>
            </a:r>
            <a:r>
              <a:rPr lang="en-GB" dirty="0">
                <a:solidFill>
                  <a:srgbClr val="1C2023"/>
                </a:solidFill>
                <a:latin typeface="Verdana"/>
                <a:cs typeface="Verdana"/>
              </a:rPr>
              <a:t>frame</a:t>
            </a:r>
            <a:r>
              <a:rPr lang="en-GB" spc="-16" dirty="0">
                <a:solidFill>
                  <a:srgbClr val="1C2023"/>
                </a:solidFill>
                <a:latin typeface="Verdana"/>
                <a:cs typeface="Verdana"/>
              </a:rPr>
              <a:t> </a:t>
            </a:r>
            <a:r>
              <a:rPr lang="en-GB" dirty="0">
                <a:solidFill>
                  <a:srgbClr val="1C2023"/>
                </a:solidFill>
                <a:latin typeface="Verdana"/>
                <a:cs typeface="Verdana"/>
              </a:rPr>
              <a:t>are</a:t>
            </a:r>
            <a:r>
              <a:rPr lang="en-GB" spc="-32" dirty="0">
                <a:solidFill>
                  <a:srgbClr val="1C2023"/>
                </a:solidFill>
                <a:latin typeface="Verdana"/>
                <a:cs typeface="Verdana"/>
              </a:rPr>
              <a:t> </a:t>
            </a:r>
            <a:r>
              <a:rPr lang="en-GB" spc="-6" dirty="0">
                <a:solidFill>
                  <a:srgbClr val="1C2023"/>
                </a:solidFill>
                <a:latin typeface="Verdana"/>
                <a:cs typeface="Verdana"/>
              </a:rPr>
              <a:t>then</a:t>
            </a:r>
            <a:r>
              <a:rPr lang="en-GB" spc="-26" dirty="0">
                <a:solidFill>
                  <a:srgbClr val="1C2023"/>
                </a:solidFill>
                <a:latin typeface="Verdana"/>
                <a:cs typeface="Verdana"/>
              </a:rPr>
              <a:t> </a:t>
            </a:r>
            <a:r>
              <a:rPr lang="en-GB" dirty="0">
                <a:solidFill>
                  <a:srgbClr val="1C2023"/>
                </a:solidFill>
                <a:latin typeface="Verdana"/>
                <a:cs typeface="Verdana"/>
              </a:rPr>
              <a:t>removed</a:t>
            </a:r>
            <a:r>
              <a:rPr lang="en-GB" spc="-32" dirty="0">
                <a:solidFill>
                  <a:srgbClr val="1C2023"/>
                </a:solidFill>
                <a:latin typeface="Verdana"/>
                <a:cs typeface="Verdana"/>
              </a:rPr>
              <a:t> </a:t>
            </a:r>
            <a:r>
              <a:rPr lang="en-GB" dirty="0">
                <a:solidFill>
                  <a:srgbClr val="1C2023"/>
                </a:solidFill>
                <a:latin typeface="Verdana"/>
                <a:cs typeface="Verdana"/>
              </a:rPr>
              <a:t>to</a:t>
            </a:r>
            <a:r>
              <a:rPr lang="en-GB" spc="-26" dirty="0">
                <a:solidFill>
                  <a:srgbClr val="1C2023"/>
                </a:solidFill>
                <a:latin typeface="Verdana"/>
                <a:cs typeface="Verdana"/>
              </a:rPr>
              <a:t> </a:t>
            </a:r>
            <a:r>
              <a:rPr lang="en-GB" spc="-16" dirty="0">
                <a:solidFill>
                  <a:srgbClr val="1C2023"/>
                </a:solidFill>
                <a:latin typeface="Verdana"/>
                <a:cs typeface="Verdana"/>
              </a:rPr>
              <a:t>the</a:t>
            </a:r>
            <a:endParaRPr lang="en-GB" dirty="0">
              <a:latin typeface="Verdana"/>
              <a:cs typeface="Verdana"/>
            </a:endParaRPr>
          </a:p>
          <a:p>
            <a:pPr marL="117281">
              <a:spcBef>
                <a:spcPts val="32"/>
              </a:spcBef>
            </a:pPr>
            <a:r>
              <a:rPr lang="en-GB" dirty="0">
                <a:solidFill>
                  <a:srgbClr val="1C2023"/>
                </a:solidFill>
                <a:latin typeface="Verdana"/>
                <a:cs typeface="Verdana"/>
              </a:rPr>
              <a:t>bottom</a:t>
            </a:r>
            <a:r>
              <a:rPr lang="en-GB" spc="-19" dirty="0">
                <a:solidFill>
                  <a:srgbClr val="1C2023"/>
                </a:solidFill>
                <a:latin typeface="Verdana"/>
                <a:cs typeface="Verdana"/>
              </a:rPr>
              <a:t> </a:t>
            </a:r>
            <a:r>
              <a:rPr lang="en-GB" dirty="0">
                <a:solidFill>
                  <a:srgbClr val="1C2023"/>
                </a:solidFill>
                <a:latin typeface="Verdana"/>
                <a:cs typeface="Verdana"/>
              </a:rPr>
              <a:t>of</a:t>
            </a:r>
            <a:r>
              <a:rPr lang="en-GB" spc="-10" dirty="0">
                <a:solidFill>
                  <a:srgbClr val="1C2023"/>
                </a:solidFill>
                <a:latin typeface="Verdana"/>
                <a:cs typeface="Verdana"/>
              </a:rPr>
              <a:t> </a:t>
            </a:r>
            <a:r>
              <a:rPr lang="en-GB" spc="-6" dirty="0">
                <a:solidFill>
                  <a:srgbClr val="1C2023"/>
                </a:solidFill>
                <a:latin typeface="Verdana"/>
                <a:cs typeface="Verdana"/>
              </a:rPr>
              <a:t>the</a:t>
            </a:r>
            <a:r>
              <a:rPr lang="en-GB" spc="-16" dirty="0">
                <a:solidFill>
                  <a:srgbClr val="1C2023"/>
                </a:solidFill>
                <a:latin typeface="Verdana"/>
                <a:cs typeface="Verdana"/>
              </a:rPr>
              <a:t> </a:t>
            </a:r>
            <a:r>
              <a:rPr lang="en-GB" spc="-6" dirty="0">
                <a:solidFill>
                  <a:srgbClr val="1C2023"/>
                </a:solidFill>
                <a:latin typeface="Verdana"/>
                <a:cs typeface="Verdana"/>
              </a:rPr>
              <a:t>dealer's</a:t>
            </a:r>
            <a:r>
              <a:rPr lang="en-GB" spc="-10" dirty="0">
                <a:solidFill>
                  <a:srgbClr val="1C2023"/>
                </a:solidFill>
                <a:latin typeface="Verdana"/>
                <a:cs typeface="Verdana"/>
              </a:rPr>
              <a:t> </a:t>
            </a:r>
            <a:r>
              <a:rPr lang="en-GB" spc="-6" dirty="0">
                <a:solidFill>
                  <a:srgbClr val="1C2023"/>
                </a:solidFill>
                <a:latin typeface="Verdana"/>
                <a:cs typeface="Verdana"/>
              </a:rPr>
              <a:t>deck.</a:t>
            </a:r>
            <a:endParaRPr lang="en-GB" dirty="0">
              <a:latin typeface="Verdana"/>
              <a:cs typeface="Verdana"/>
            </a:endParaRPr>
          </a:p>
          <a:p>
            <a:pPr marL="115652" marR="111987" lvl="1" indent="-103843">
              <a:buSzPct val="86363"/>
              <a:buAutoNum type="arabicPeriod" startAt="4"/>
              <a:tabLst>
                <a:tab pos="117281" algn="l"/>
              </a:tabLst>
            </a:pPr>
            <a:r>
              <a:rPr lang="en-GB" spc="-90" dirty="0">
                <a:solidFill>
                  <a:srgbClr val="1C2023"/>
                </a:solidFill>
                <a:latin typeface="Verdana"/>
                <a:cs typeface="Verdana"/>
              </a:rPr>
              <a:t>In</a:t>
            </a:r>
            <a:r>
              <a:rPr lang="en-GB" spc="-48"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spc="-6" dirty="0">
                <a:solidFill>
                  <a:srgbClr val="1C2023"/>
                </a:solidFill>
                <a:latin typeface="Verdana"/>
                <a:cs typeface="Verdana"/>
              </a:rPr>
              <a:t>event</a:t>
            </a:r>
            <a:r>
              <a:rPr lang="en-GB" spc="-29" dirty="0">
                <a:solidFill>
                  <a:srgbClr val="1C2023"/>
                </a:solidFill>
                <a:latin typeface="Verdana"/>
                <a:cs typeface="Verdana"/>
              </a:rPr>
              <a:t> </a:t>
            </a:r>
            <a:r>
              <a:rPr lang="en-GB" dirty="0">
                <a:solidFill>
                  <a:srgbClr val="1C2023"/>
                </a:solidFill>
                <a:latin typeface="Verdana"/>
                <a:cs typeface="Verdana"/>
              </a:rPr>
              <a:t>of</a:t>
            </a:r>
            <a:r>
              <a:rPr lang="en-GB" spc="-32" dirty="0">
                <a:solidFill>
                  <a:srgbClr val="1C2023"/>
                </a:solidFill>
                <a:latin typeface="Verdana"/>
                <a:cs typeface="Verdana"/>
              </a:rPr>
              <a:t> </a:t>
            </a:r>
            <a:r>
              <a:rPr lang="en-GB" dirty="0">
                <a:solidFill>
                  <a:srgbClr val="1C2023"/>
                </a:solidFill>
                <a:latin typeface="Verdana"/>
                <a:cs typeface="Verdana"/>
              </a:rPr>
              <a:t>a</a:t>
            </a:r>
            <a:r>
              <a:rPr lang="en-GB" spc="-35" dirty="0">
                <a:solidFill>
                  <a:srgbClr val="1C2023"/>
                </a:solidFill>
                <a:latin typeface="Verdana"/>
                <a:cs typeface="Verdana"/>
              </a:rPr>
              <a:t> </a:t>
            </a:r>
            <a:r>
              <a:rPr lang="en-GB" dirty="0">
                <a:solidFill>
                  <a:srgbClr val="1C2023"/>
                </a:solidFill>
                <a:latin typeface="Verdana"/>
                <a:cs typeface="Verdana"/>
              </a:rPr>
              <a:t>tie</a:t>
            </a:r>
            <a:r>
              <a:rPr lang="en-GB" spc="-13" dirty="0">
                <a:solidFill>
                  <a:srgbClr val="1C2023"/>
                </a:solidFill>
                <a:latin typeface="Verdana"/>
                <a:cs typeface="Verdana"/>
              </a:rPr>
              <a:t> </a:t>
            </a:r>
            <a:r>
              <a:rPr lang="en-GB" dirty="0">
                <a:solidFill>
                  <a:srgbClr val="1C2023"/>
                </a:solidFill>
                <a:latin typeface="Verdana"/>
                <a:cs typeface="Verdana"/>
              </a:rPr>
              <a:t>between</a:t>
            </a:r>
            <a:r>
              <a:rPr lang="en-GB" spc="-19"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spc="-19" dirty="0">
                <a:solidFill>
                  <a:srgbClr val="1C2023"/>
                </a:solidFill>
                <a:latin typeface="Verdana"/>
                <a:cs typeface="Verdana"/>
              </a:rPr>
              <a:t>children, </a:t>
            </a:r>
            <a:r>
              <a:rPr lang="en-GB" dirty="0">
                <a:solidFill>
                  <a:srgbClr val="1C2023"/>
                </a:solidFill>
                <a:latin typeface="Verdana"/>
                <a:cs typeface="Verdana"/>
              </a:rPr>
              <a:t>the</a:t>
            </a:r>
            <a:r>
              <a:rPr lang="en-GB" spc="-35" dirty="0">
                <a:solidFill>
                  <a:srgbClr val="1C2023"/>
                </a:solidFill>
                <a:latin typeface="Verdana"/>
                <a:cs typeface="Verdana"/>
              </a:rPr>
              <a:t> </a:t>
            </a:r>
            <a:r>
              <a:rPr lang="en-GB" dirty="0">
                <a:solidFill>
                  <a:srgbClr val="1C2023"/>
                </a:solidFill>
                <a:latin typeface="Verdana"/>
                <a:cs typeface="Verdana"/>
              </a:rPr>
              <a:t>bottom</a:t>
            </a:r>
            <a:r>
              <a:rPr lang="en-GB" spc="-42" dirty="0">
                <a:solidFill>
                  <a:srgbClr val="1C2023"/>
                </a:solidFill>
                <a:latin typeface="Verdana"/>
                <a:cs typeface="Verdana"/>
              </a:rPr>
              <a:t> </a:t>
            </a:r>
            <a:r>
              <a:rPr lang="en-GB" dirty="0">
                <a:solidFill>
                  <a:srgbClr val="1C2023"/>
                </a:solidFill>
                <a:latin typeface="Verdana"/>
                <a:cs typeface="Verdana"/>
              </a:rPr>
              <a:t>card</a:t>
            </a:r>
            <a:r>
              <a:rPr lang="en-GB" spc="-32" dirty="0">
                <a:solidFill>
                  <a:srgbClr val="1C2023"/>
                </a:solidFill>
                <a:latin typeface="Verdana"/>
                <a:cs typeface="Verdana"/>
              </a:rPr>
              <a:t> </a:t>
            </a:r>
            <a:r>
              <a:rPr lang="en-GB" dirty="0">
                <a:solidFill>
                  <a:srgbClr val="1C2023"/>
                </a:solidFill>
                <a:latin typeface="Verdana"/>
                <a:cs typeface="Verdana"/>
              </a:rPr>
              <a:t>or</a:t>
            </a:r>
            <a:r>
              <a:rPr lang="en-GB" spc="-32"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card</a:t>
            </a:r>
            <a:r>
              <a:rPr lang="en-GB" spc="-45" dirty="0">
                <a:solidFill>
                  <a:srgbClr val="1C2023"/>
                </a:solidFill>
                <a:latin typeface="Verdana"/>
                <a:cs typeface="Verdana"/>
              </a:rPr>
              <a:t> </a:t>
            </a:r>
            <a:r>
              <a:rPr lang="en-GB" spc="-16" dirty="0">
                <a:solidFill>
                  <a:srgbClr val="1C2023"/>
                </a:solidFill>
                <a:latin typeface="Verdana"/>
                <a:cs typeface="Verdana"/>
              </a:rPr>
              <a:t>the </a:t>
            </a:r>
            <a:r>
              <a:rPr lang="en-GB" dirty="0">
                <a:solidFill>
                  <a:srgbClr val="1C2023"/>
                </a:solidFill>
                <a:latin typeface="Verdana"/>
                <a:cs typeface="Verdana"/>
              </a:rPr>
              <a:t>most</a:t>
            </a:r>
            <a:r>
              <a:rPr lang="en-GB" spc="-29" dirty="0">
                <a:solidFill>
                  <a:srgbClr val="1C2023"/>
                </a:solidFill>
                <a:latin typeface="Verdana"/>
                <a:cs typeface="Verdana"/>
              </a:rPr>
              <a:t> </a:t>
            </a:r>
            <a:r>
              <a:rPr lang="en-GB" spc="-19" dirty="0">
                <a:solidFill>
                  <a:srgbClr val="1C2023"/>
                </a:solidFill>
                <a:latin typeface="Verdana"/>
                <a:cs typeface="Verdana"/>
              </a:rPr>
              <a:t>within</a:t>
            </a:r>
            <a:r>
              <a:rPr lang="en-GB" spc="-35" dirty="0">
                <a:solidFill>
                  <a:srgbClr val="1C2023"/>
                </a:solidFill>
                <a:latin typeface="Verdana"/>
                <a:cs typeface="Verdana"/>
              </a:rPr>
              <a:t> </a:t>
            </a:r>
            <a:r>
              <a:rPr lang="en-GB" dirty="0">
                <a:solidFill>
                  <a:srgbClr val="1C2023"/>
                </a:solidFill>
                <a:latin typeface="Verdana"/>
                <a:cs typeface="Verdana"/>
              </a:rPr>
              <a:t>the</a:t>
            </a:r>
            <a:r>
              <a:rPr lang="en-GB" spc="-32" dirty="0">
                <a:solidFill>
                  <a:srgbClr val="1C2023"/>
                </a:solidFill>
                <a:latin typeface="Verdana"/>
                <a:cs typeface="Verdana"/>
              </a:rPr>
              <a:t> </a:t>
            </a:r>
            <a:r>
              <a:rPr lang="en-GB" dirty="0">
                <a:solidFill>
                  <a:srgbClr val="1C2023"/>
                </a:solidFill>
                <a:latin typeface="Verdana"/>
                <a:cs typeface="Verdana"/>
              </a:rPr>
              <a:t>box</a:t>
            </a:r>
            <a:r>
              <a:rPr lang="en-GB" spc="-29" dirty="0">
                <a:solidFill>
                  <a:srgbClr val="1C2023"/>
                </a:solidFill>
                <a:latin typeface="Verdana"/>
                <a:cs typeface="Verdana"/>
              </a:rPr>
              <a:t> </a:t>
            </a:r>
            <a:r>
              <a:rPr lang="en-GB" dirty="0">
                <a:solidFill>
                  <a:srgbClr val="1C2023"/>
                </a:solidFill>
                <a:latin typeface="Verdana"/>
                <a:cs typeface="Verdana"/>
              </a:rPr>
              <a:t>on</a:t>
            </a:r>
            <a:r>
              <a:rPr lang="en-GB" spc="-32" dirty="0">
                <a:solidFill>
                  <a:srgbClr val="1C2023"/>
                </a:solidFill>
                <a:latin typeface="Verdana"/>
                <a:cs typeface="Verdana"/>
              </a:rPr>
              <a:t> </a:t>
            </a:r>
            <a:r>
              <a:rPr lang="en-GB" spc="-6" dirty="0">
                <a:solidFill>
                  <a:srgbClr val="1C2023"/>
                </a:solidFill>
                <a:latin typeface="Verdana"/>
                <a:cs typeface="Verdana"/>
              </a:rPr>
              <a:t>the</a:t>
            </a:r>
            <a:r>
              <a:rPr lang="en-GB" spc="-38" dirty="0">
                <a:solidFill>
                  <a:srgbClr val="1C2023"/>
                </a:solidFill>
                <a:latin typeface="Verdana"/>
                <a:cs typeface="Verdana"/>
              </a:rPr>
              <a:t> </a:t>
            </a:r>
            <a:r>
              <a:rPr lang="en-GB" dirty="0">
                <a:solidFill>
                  <a:srgbClr val="1C2023"/>
                </a:solidFill>
                <a:latin typeface="Verdana"/>
                <a:cs typeface="Verdana"/>
              </a:rPr>
              <a:t>frame</a:t>
            </a:r>
            <a:r>
              <a:rPr lang="en-GB" spc="-38" dirty="0">
                <a:solidFill>
                  <a:srgbClr val="1C2023"/>
                </a:solidFill>
                <a:latin typeface="Verdana"/>
                <a:cs typeface="Verdana"/>
              </a:rPr>
              <a:t> </a:t>
            </a:r>
            <a:r>
              <a:rPr lang="en-GB" spc="-6" dirty="0">
                <a:solidFill>
                  <a:srgbClr val="1C2023"/>
                </a:solidFill>
                <a:latin typeface="Verdana"/>
                <a:cs typeface="Verdana"/>
              </a:rPr>
              <a:t>wins.</a:t>
            </a:r>
            <a:endParaRPr lang="en-GB" dirty="0">
              <a:latin typeface="Verdana"/>
              <a:cs typeface="Verdana"/>
            </a:endParaRPr>
          </a:p>
          <a:p>
            <a:pPr marL="108729" marR="288723" lvl="1" indent="-95291">
              <a:buSzPct val="86363"/>
              <a:buAutoNum type="arabicPeriod" startAt="4"/>
              <a:tabLst>
                <a:tab pos="117281" algn="l"/>
              </a:tabLst>
            </a:pPr>
            <a:r>
              <a:rPr lang="en-GB" dirty="0">
                <a:solidFill>
                  <a:srgbClr val="1C2023"/>
                </a:solidFill>
                <a:latin typeface="Verdana"/>
                <a:cs typeface="Verdana"/>
              </a:rPr>
              <a:t>The</a:t>
            </a:r>
            <a:r>
              <a:rPr lang="en-GB" spc="-38" dirty="0">
                <a:solidFill>
                  <a:srgbClr val="1C2023"/>
                </a:solidFill>
                <a:latin typeface="Verdana"/>
                <a:cs typeface="Verdana"/>
              </a:rPr>
              <a:t> </a:t>
            </a:r>
            <a:r>
              <a:rPr lang="en-GB" spc="-13" dirty="0">
                <a:solidFill>
                  <a:srgbClr val="1C2023"/>
                </a:solidFill>
                <a:latin typeface="Verdana"/>
                <a:cs typeface="Verdana"/>
              </a:rPr>
              <a:t>winner</a:t>
            </a:r>
            <a:r>
              <a:rPr lang="en-GB" spc="-32" dirty="0">
                <a:solidFill>
                  <a:srgbClr val="1C2023"/>
                </a:solidFill>
                <a:latin typeface="Verdana"/>
                <a:cs typeface="Verdana"/>
              </a:rPr>
              <a:t> </a:t>
            </a:r>
            <a:r>
              <a:rPr lang="en-GB" spc="-13" dirty="0">
                <a:solidFill>
                  <a:srgbClr val="1C2023"/>
                </a:solidFill>
                <a:latin typeface="Verdana"/>
                <a:cs typeface="Verdana"/>
              </a:rPr>
              <a:t>is</a:t>
            </a:r>
            <a:r>
              <a:rPr lang="en-GB" spc="-32" dirty="0">
                <a:solidFill>
                  <a:srgbClr val="1C2023"/>
                </a:solidFill>
                <a:latin typeface="Verdana"/>
                <a:cs typeface="Verdana"/>
              </a:rPr>
              <a:t> </a:t>
            </a:r>
            <a:r>
              <a:rPr lang="en-GB" dirty="0">
                <a:solidFill>
                  <a:srgbClr val="1C2023"/>
                </a:solidFill>
                <a:latin typeface="Verdana"/>
                <a:cs typeface="Verdana"/>
              </a:rPr>
              <a:t>the</a:t>
            </a:r>
            <a:r>
              <a:rPr lang="en-GB" spc="-38" dirty="0">
                <a:solidFill>
                  <a:srgbClr val="1C2023"/>
                </a:solidFill>
                <a:latin typeface="Verdana"/>
                <a:cs typeface="Verdana"/>
              </a:rPr>
              <a:t> </a:t>
            </a:r>
            <a:r>
              <a:rPr lang="en-GB" spc="-13" dirty="0">
                <a:solidFill>
                  <a:srgbClr val="1C2023"/>
                </a:solidFill>
                <a:latin typeface="Verdana"/>
                <a:cs typeface="Verdana"/>
              </a:rPr>
              <a:t>first</a:t>
            </a:r>
            <a:r>
              <a:rPr lang="en-GB" spc="-32" dirty="0">
                <a:solidFill>
                  <a:srgbClr val="1C2023"/>
                </a:solidFill>
                <a:latin typeface="Verdana"/>
                <a:cs typeface="Verdana"/>
              </a:rPr>
              <a:t> </a:t>
            </a:r>
            <a:r>
              <a:rPr lang="en-GB" spc="-6" dirty="0">
                <a:solidFill>
                  <a:srgbClr val="1C2023"/>
                </a:solidFill>
                <a:latin typeface="Verdana"/>
                <a:cs typeface="Verdana"/>
              </a:rPr>
              <a:t>child</a:t>
            </a:r>
            <a:r>
              <a:rPr lang="en-GB" spc="-42" dirty="0">
                <a:solidFill>
                  <a:srgbClr val="1C2023"/>
                </a:solidFill>
                <a:latin typeface="Verdana"/>
                <a:cs typeface="Verdana"/>
              </a:rPr>
              <a:t> </a:t>
            </a:r>
            <a:r>
              <a:rPr lang="en-GB" dirty="0">
                <a:solidFill>
                  <a:srgbClr val="1C2023"/>
                </a:solidFill>
                <a:latin typeface="Verdana"/>
                <a:cs typeface="Verdana"/>
              </a:rPr>
              <a:t>to</a:t>
            </a:r>
            <a:r>
              <a:rPr lang="en-GB" spc="-45" dirty="0">
                <a:solidFill>
                  <a:srgbClr val="1C2023"/>
                </a:solidFill>
                <a:latin typeface="Verdana"/>
                <a:cs typeface="Verdana"/>
              </a:rPr>
              <a:t> </a:t>
            </a:r>
            <a:r>
              <a:rPr lang="en-GB" dirty="0">
                <a:solidFill>
                  <a:srgbClr val="1C2023"/>
                </a:solidFill>
                <a:latin typeface="Verdana"/>
                <a:cs typeface="Verdana"/>
              </a:rPr>
              <a:t>get</a:t>
            </a:r>
            <a:r>
              <a:rPr lang="en-GB" spc="-35" dirty="0">
                <a:solidFill>
                  <a:srgbClr val="1C2023"/>
                </a:solidFill>
                <a:latin typeface="Verdana"/>
                <a:cs typeface="Verdana"/>
              </a:rPr>
              <a:t> </a:t>
            </a:r>
            <a:r>
              <a:rPr lang="en-GB" dirty="0">
                <a:solidFill>
                  <a:srgbClr val="1C2023"/>
                </a:solidFill>
                <a:latin typeface="Verdana"/>
                <a:cs typeface="Verdana"/>
              </a:rPr>
              <a:t>rid</a:t>
            </a:r>
            <a:r>
              <a:rPr lang="en-GB" spc="-42" dirty="0">
                <a:solidFill>
                  <a:srgbClr val="1C2023"/>
                </a:solidFill>
                <a:latin typeface="Verdana"/>
                <a:cs typeface="Verdana"/>
              </a:rPr>
              <a:t> </a:t>
            </a:r>
            <a:r>
              <a:rPr lang="en-GB" dirty="0">
                <a:solidFill>
                  <a:srgbClr val="1C2023"/>
                </a:solidFill>
                <a:latin typeface="Verdana"/>
                <a:cs typeface="Verdana"/>
              </a:rPr>
              <a:t>of</a:t>
            </a:r>
            <a:r>
              <a:rPr lang="en-GB" spc="-32" dirty="0">
                <a:solidFill>
                  <a:srgbClr val="1C2023"/>
                </a:solidFill>
                <a:latin typeface="Verdana"/>
                <a:cs typeface="Verdana"/>
              </a:rPr>
              <a:t> </a:t>
            </a:r>
            <a:r>
              <a:rPr lang="en-GB" dirty="0">
                <a:solidFill>
                  <a:srgbClr val="1C2023"/>
                </a:solidFill>
                <a:latin typeface="Verdana"/>
                <a:cs typeface="Verdana"/>
              </a:rPr>
              <a:t>all</a:t>
            </a:r>
            <a:r>
              <a:rPr lang="en-GB" spc="-32" dirty="0">
                <a:solidFill>
                  <a:srgbClr val="1C2023"/>
                </a:solidFill>
                <a:latin typeface="Verdana"/>
                <a:cs typeface="Verdana"/>
              </a:rPr>
              <a:t> </a:t>
            </a:r>
            <a:r>
              <a:rPr lang="en-GB" spc="-13" dirty="0">
                <a:solidFill>
                  <a:srgbClr val="1C2023"/>
                </a:solidFill>
                <a:latin typeface="Verdana"/>
                <a:cs typeface="Verdana"/>
              </a:rPr>
              <a:t>their</a:t>
            </a:r>
            <a:r>
              <a:rPr lang="en-GB" spc="-22" dirty="0">
                <a:solidFill>
                  <a:srgbClr val="1C2023"/>
                </a:solidFill>
                <a:latin typeface="Verdana"/>
                <a:cs typeface="Verdana"/>
              </a:rPr>
              <a:t> </a:t>
            </a:r>
            <a:r>
              <a:rPr lang="en-GB" dirty="0">
                <a:solidFill>
                  <a:srgbClr val="1C2023"/>
                </a:solidFill>
                <a:latin typeface="Verdana"/>
                <a:cs typeface="Verdana"/>
              </a:rPr>
              <a:t>cards -</a:t>
            </a:r>
            <a:r>
              <a:rPr lang="en-GB" spc="-3" dirty="0">
                <a:solidFill>
                  <a:srgbClr val="1C2023"/>
                </a:solidFill>
                <a:latin typeface="Verdana"/>
                <a:cs typeface="Verdana"/>
              </a:rPr>
              <a:t> </a:t>
            </a:r>
            <a:r>
              <a:rPr lang="en-GB" spc="-6" dirty="0">
                <a:solidFill>
                  <a:srgbClr val="1C2023"/>
                </a:solidFill>
                <a:latin typeface="Verdana"/>
                <a:cs typeface="Verdana"/>
              </a:rPr>
              <a:t>that</a:t>
            </a:r>
            <a:r>
              <a:rPr lang="en-GB" spc="-35" dirty="0">
                <a:solidFill>
                  <a:srgbClr val="1C2023"/>
                </a:solidFill>
                <a:latin typeface="Verdana"/>
                <a:cs typeface="Verdana"/>
              </a:rPr>
              <a:t> </a:t>
            </a:r>
            <a:r>
              <a:rPr lang="en-GB" dirty="0">
                <a:solidFill>
                  <a:srgbClr val="1C2023"/>
                </a:solidFill>
                <a:latin typeface="Verdana"/>
                <a:cs typeface="Verdana"/>
              </a:rPr>
              <a:t>child</a:t>
            </a:r>
            <a:r>
              <a:rPr lang="en-GB" spc="-48" dirty="0">
                <a:solidFill>
                  <a:srgbClr val="1C2023"/>
                </a:solidFill>
                <a:latin typeface="Verdana"/>
                <a:cs typeface="Verdana"/>
              </a:rPr>
              <a:t> </a:t>
            </a:r>
            <a:r>
              <a:rPr lang="en-GB" spc="-13" dirty="0">
                <a:solidFill>
                  <a:srgbClr val="1C2023"/>
                </a:solidFill>
                <a:latin typeface="Verdana"/>
                <a:cs typeface="Verdana"/>
              </a:rPr>
              <a:t>then </a:t>
            </a:r>
            <a:r>
              <a:rPr lang="en-GB" dirty="0">
                <a:solidFill>
                  <a:srgbClr val="1C2023"/>
                </a:solidFill>
                <a:latin typeface="Verdana"/>
                <a:cs typeface="Verdana"/>
              </a:rPr>
              <a:t>becomes</a:t>
            </a:r>
            <a:r>
              <a:rPr lang="en-GB" spc="-19" dirty="0">
                <a:solidFill>
                  <a:srgbClr val="1C2023"/>
                </a:solidFill>
                <a:latin typeface="Verdana"/>
                <a:cs typeface="Verdana"/>
              </a:rPr>
              <a:t> </a:t>
            </a:r>
            <a:r>
              <a:rPr lang="en-GB" dirty="0">
                <a:solidFill>
                  <a:srgbClr val="1C2023"/>
                </a:solidFill>
                <a:latin typeface="Verdana"/>
                <a:cs typeface="Verdana"/>
              </a:rPr>
              <a:t>the</a:t>
            </a:r>
            <a:r>
              <a:rPr lang="en-GB" spc="-6" dirty="0">
                <a:solidFill>
                  <a:srgbClr val="1C2023"/>
                </a:solidFill>
                <a:latin typeface="Verdana"/>
                <a:cs typeface="Verdana"/>
              </a:rPr>
              <a:t> dealer.</a:t>
            </a:r>
            <a:endParaRPr lang="en-GB" dirty="0">
              <a:latin typeface="Verdana"/>
              <a:cs typeface="Verdana"/>
            </a:endParaRPr>
          </a:p>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18</a:t>
            </a:fld>
            <a:endParaRPr lang="en-GB"/>
          </a:p>
        </p:txBody>
      </p:sp>
    </p:spTree>
    <p:extLst>
      <p:ext uri="{BB962C8B-B14F-4D97-AF65-F5344CB8AC3E}">
        <p14:creationId xmlns:p14="http://schemas.microsoft.com/office/powerpoint/2010/main" val="630395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Explain maths LOs – mental addition of x 3 single digit numbers.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Primary Mandarin® Images ©Annabel Wright</a:t>
            </a:r>
          </a:p>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19</a:t>
            </a:fld>
            <a:endParaRPr lang="en-GB"/>
          </a:p>
        </p:txBody>
      </p:sp>
    </p:spTree>
    <p:extLst>
      <p:ext uri="{BB962C8B-B14F-4D97-AF65-F5344CB8AC3E}">
        <p14:creationId xmlns:p14="http://schemas.microsoft.com/office/powerpoint/2010/main" val="3640681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FFFFFF"/>
                </a:solidFill>
                <a:effectLst/>
                <a:highlight>
                  <a:srgbClr val="003459"/>
                </a:highlight>
                <a:latin typeface="var(--fontFamily)"/>
              </a:rPr>
              <a:t>Intrinsic motivation – learn through game play.</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Infographic: </a:t>
            </a:r>
            <a:r>
              <a:rPr lang="en-GB" b="1" i="0" dirty="0">
                <a:solidFill>
                  <a:srgbClr val="FFFFFF"/>
                </a:solidFill>
                <a:effectLst/>
                <a:highlight>
                  <a:srgbClr val="003459"/>
                </a:highlight>
                <a:latin typeface="var(--fontFamily)"/>
              </a:rPr>
              <a:t>© 2024 University of Kansas - School of Education and Human Sciences</a:t>
            </a:r>
          </a:p>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21</a:t>
            </a:fld>
            <a:endParaRPr lang="en-GB"/>
          </a:p>
        </p:txBody>
      </p:sp>
    </p:spTree>
    <p:extLst>
      <p:ext uri="{BB962C8B-B14F-4D97-AF65-F5344CB8AC3E}">
        <p14:creationId xmlns:p14="http://schemas.microsoft.com/office/powerpoint/2010/main" val="35067272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Games create intrinsic motivation</a:t>
            </a:r>
          </a:p>
        </p:txBody>
      </p:sp>
      <p:sp>
        <p:nvSpPr>
          <p:cNvPr id="4" name="Slide Number Placeholder 3"/>
          <p:cNvSpPr>
            <a:spLocks noGrp="1"/>
          </p:cNvSpPr>
          <p:nvPr>
            <p:ph type="sldNum" sz="quarter" idx="5"/>
          </p:nvPr>
        </p:nvSpPr>
        <p:spPr/>
        <p:txBody>
          <a:bodyPr/>
          <a:lstStyle/>
          <a:p>
            <a:fld id="{E4B8E197-5703-4C9C-A364-6D601F5724D9}" type="slidenum">
              <a:rPr lang="en-GB" smtClean="0"/>
              <a:t>22</a:t>
            </a:fld>
            <a:endParaRPr lang="en-GB"/>
          </a:p>
        </p:txBody>
      </p:sp>
    </p:spTree>
    <p:extLst>
      <p:ext uri="{BB962C8B-B14F-4D97-AF65-F5344CB8AC3E}">
        <p14:creationId xmlns:p14="http://schemas.microsoft.com/office/powerpoint/2010/main" val="1904882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Infographic: Hewlett Foundation</a:t>
            </a:r>
          </a:p>
        </p:txBody>
      </p:sp>
      <p:sp>
        <p:nvSpPr>
          <p:cNvPr id="4" name="Slide Number Placeholder 3"/>
          <p:cNvSpPr>
            <a:spLocks noGrp="1"/>
          </p:cNvSpPr>
          <p:nvPr>
            <p:ph type="sldNum" sz="quarter" idx="5"/>
          </p:nvPr>
        </p:nvSpPr>
        <p:spPr/>
        <p:txBody>
          <a:bodyPr/>
          <a:lstStyle/>
          <a:p>
            <a:fld id="{E4B8E197-5703-4C9C-A364-6D601F5724D9}" type="slidenum">
              <a:rPr lang="en-GB" smtClean="0"/>
              <a:t>2</a:t>
            </a:fld>
            <a:endParaRPr lang="en-GB"/>
          </a:p>
        </p:txBody>
      </p:sp>
    </p:spTree>
    <p:extLst>
      <p:ext uri="{BB962C8B-B14F-4D97-AF65-F5344CB8AC3E}">
        <p14:creationId xmlns:p14="http://schemas.microsoft.com/office/powerpoint/2010/main" val="3220903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23</a:t>
            </a:fld>
            <a:endParaRPr lang="en-GB"/>
          </a:p>
        </p:txBody>
      </p:sp>
    </p:spTree>
    <p:extLst>
      <p:ext uri="{BB962C8B-B14F-4D97-AF65-F5344CB8AC3E}">
        <p14:creationId xmlns:p14="http://schemas.microsoft.com/office/powerpoint/2010/main" val="28942388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24</a:t>
            </a:fld>
            <a:endParaRPr lang="en-GB"/>
          </a:p>
        </p:txBody>
      </p:sp>
    </p:spTree>
    <p:extLst>
      <p:ext uri="{BB962C8B-B14F-4D97-AF65-F5344CB8AC3E}">
        <p14:creationId xmlns:p14="http://schemas.microsoft.com/office/powerpoint/2010/main" val="2367892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Used a more general example of teaching characters rather than specific LOs  so more relevant to KS3..</a:t>
            </a:r>
          </a:p>
        </p:txBody>
      </p:sp>
      <p:sp>
        <p:nvSpPr>
          <p:cNvPr id="4" name="Slide Number Placeholder 3"/>
          <p:cNvSpPr>
            <a:spLocks noGrp="1"/>
          </p:cNvSpPr>
          <p:nvPr>
            <p:ph type="sldNum" sz="quarter" idx="5"/>
          </p:nvPr>
        </p:nvSpPr>
        <p:spPr/>
        <p:txBody>
          <a:bodyPr/>
          <a:lstStyle/>
          <a:p>
            <a:fld id="{E4B8E197-5703-4C9C-A364-6D601F5724D9}" type="slidenum">
              <a:rPr lang="en-GB" smtClean="0"/>
              <a:t>25</a:t>
            </a:fld>
            <a:endParaRPr lang="en-GB"/>
          </a:p>
        </p:txBody>
      </p:sp>
    </p:spTree>
    <p:extLst>
      <p:ext uri="{BB962C8B-B14F-4D97-AF65-F5344CB8AC3E}">
        <p14:creationId xmlns:p14="http://schemas.microsoft.com/office/powerpoint/2010/main" val="16358191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7" name="Google Shape;97;p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517" name="Google Shape;517;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GB" dirty="0"/>
          </a:p>
        </p:txBody>
      </p:sp>
      <p:sp>
        <p:nvSpPr>
          <p:cNvPr id="177" name="Google Shape;17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21340D-D755-49E8-96A2-E79A0974D7E5}" type="slidenum">
              <a:rPr lang="en-GB" smtClean="0"/>
              <a:t>29</a:t>
            </a:fld>
            <a:endParaRPr lang="en-GB"/>
          </a:p>
        </p:txBody>
      </p:sp>
    </p:spTree>
    <p:extLst>
      <p:ext uri="{BB962C8B-B14F-4D97-AF65-F5344CB8AC3E}">
        <p14:creationId xmlns:p14="http://schemas.microsoft.com/office/powerpoint/2010/main" val="36814381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121340D-D755-49E8-96A2-E79A0974D7E5}" type="slidenum">
              <a:rPr lang="en-GB" smtClean="0"/>
              <a:t>30</a:t>
            </a:fld>
            <a:endParaRPr lang="en-GB"/>
          </a:p>
        </p:txBody>
      </p:sp>
    </p:spTree>
    <p:extLst>
      <p:ext uri="{BB962C8B-B14F-4D97-AF65-F5344CB8AC3E}">
        <p14:creationId xmlns:p14="http://schemas.microsoft.com/office/powerpoint/2010/main" val="8356745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Briefly Introduce myself</a:t>
            </a:r>
          </a:p>
        </p:txBody>
      </p:sp>
      <p:sp>
        <p:nvSpPr>
          <p:cNvPr id="4" name="Slide Number Placeholder 3"/>
          <p:cNvSpPr>
            <a:spLocks noGrp="1"/>
          </p:cNvSpPr>
          <p:nvPr>
            <p:ph type="sldNum" sz="quarter" idx="5"/>
          </p:nvPr>
        </p:nvSpPr>
        <p:spPr/>
        <p:txBody>
          <a:bodyPr/>
          <a:lstStyle/>
          <a:p>
            <a:fld id="{1121340D-D755-49E8-96A2-E79A0974D7E5}" type="slidenum">
              <a:rPr lang="en-GB" smtClean="0"/>
              <a:t>31</a:t>
            </a:fld>
            <a:endParaRPr lang="en-GB"/>
          </a:p>
        </p:txBody>
      </p:sp>
    </p:spTree>
    <p:extLst>
      <p:ext uri="{BB962C8B-B14F-4D97-AF65-F5344CB8AC3E}">
        <p14:creationId xmlns:p14="http://schemas.microsoft.com/office/powerpoint/2010/main" val="2024430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Mandarin® Images ©Annabel Wright</a:t>
            </a:r>
          </a:p>
        </p:txBody>
      </p:sp>
      <p:sp>
        <p:nvSpPr>
          <p:cNvPr id="4" name="Slide Number Placeholder 3"/>
          <p:cNvSpPr>
            <a:spLocks noGrp="1"/>
          </p:cNvSpPr>
          <p:nvPr>
            <p:ph type="sldNum" sz="quarter" idx="5"/>
          </p:nvPr>
        </p:nvSpPr>
        <p:spPr/>
        <p:txBody>
          <a:bodyPr/>
          <a:lstStyle/>
          <a:p>
            <a:fld id="{6985309A-28F7-4436-AAA0-4E7CFD9D06DD}" type="slidenum">
              <a:rPr lang="en-GB" smtClean="0"/>
              <a:t>32</a:t>
            </a:fld>
            <a:endParaRPr lang="en-GB"/>
          </a:p>
        </p:txBody>
      </p:sp>
    </p:spTree>
    <p:extLst>
      <p:ext uri="{BB962C8B-B14F-4D97-AF65-F5344CB8AC3E}">
        <p14:creationId xmlns:p14="http://schemas.microsoft.com/office/powerpoint/2010/main" val="2261313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Deep learning teacher / learner characteristics sorting activity</a:t>
            </a:r>
          </a:p>
        </p:txBody>
      </p:sp>
      <p:sp>
        <p:nvSpPr>
          <p:cNvPr id="4" name="Slide Number Placeholder 3"/>
          <p:cNvSpPr>
            <a:spLocks noGrp="1"/>
          </p:cNvSpPr>
          <p:nvPr>
            <p:ph type="sldNum" sz="quarter" idx="5"/>
          </p:nvPr>
        </p:nvSpPr>
        <p:spPr/>
        <p:txBody>
          <a:bodyPr/>
          <a:lstStyle/>
          <a:p>
            <a:fld id="{E4B8E197-5703-4C9C-A364-6D601F5724D9}" type="slidenum">
              <a:rPr lang="en-GB" smtClean="0"/>
              <a:t>3</a:t>
            </a:fld>
            <a:endParaRPr lang="en-GB"/>
          </a:p>
        </p:txBody>
      </p:sp>
    </p:spTree>
    <p:extLst>
      <p:ext uri="{BB962C8B-B14F-4D97-AF65-F5344CB8AC3E}">
        <p14:creationId xmlns:p14="http://schemas.microsoft.com/office/powerpoint/2010/main" val="3561370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https://www.chineseworksheets.info/product/chinese-character-writing-practice-nose/</a:t>
            </a:r>
          </a:p>
        </p:txBody>
      </p:sp>
      <p:sp>
        <p:nvSpPr>
          <p:cNvPr id="4" name="Slide Number Placeholder 3"/>
          <p:cNvSpPr>
            <a:spLocks noGrp="1"/>
          </p:cNvSpPr>
          <p:nvPr>
            <p:ph type="sldNum" sz="quarter" idx="5"/>
          </p:nvPr>
        </p:nvSpPr>
        <p:spPr/>
        <p:txBody>
          <a:bodyPr/>
          <a:lstStyle/>
          <a:p>
            <a:fld id="{E4B8E197-5703-4C9C-A364-6D601F5724D9}" type="slidenum">
              <a:rPr lang="en-GB" smtClean="0"/>
              <a:t>34</a:t>
            </a:fld>
            <a:endParaRPr lang="en-GB"/>
          </a:p>
        </p:txBody>
      </p:sp>
    </p:spTree>
    <p:extLst>
      <p:ext uri="{BB962C8B-B14F-4D97-AF65-F5344CB8AC3E}">
        <p14:creationId xmlns:p14="http://schemas.microsoft.com/office/powerpoint/2010/main" val="36527522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35</a:t>
            </a:fld>
            <a:endParaRPr lang="en-GB"/>
          </a:p>
        </p:txBody>
      </p:sp>
    </p:spTree>
    <p:extLst>
      <p:ext uri="{BB962C8B-B14F-4D97-AF65-F5344CB8AC3E}">
        <p14:creationId xmlns:p14="http://schemas.microsoft.com/office/powerpoint/2010/main" val="38590277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37</a:t>
            </a:fld>
            <a:endParaRPr lang="en-GB"/>
          </a:p>
        </p:txBody>
      </p:sp>
    </p:spTree>
    <p:extLst>
      <p:ext uri="{BB962C8B-B14F-4D97-AF65-F5344CB8AC3E}">
        <p14:creationId xmlns:p14="http://schemas.microsoft.com/office/powerpoint/2010/main" val="24803271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38</a:t>
            </a:fld>
            <a:endParaRPr lang="en-GB"/>
          </a:p>
        </p:txBody>
      </p:sp>
    </p:spTree>
    <p:extLst>
      <p:ext uri="{BB962C8B-B14F-4D97-AF65-F5344CB8AC3E}">
        <p14:creationId xmlns:p14="http://schemas.microsoft.com/office/powerpoint/2010/main" val="1500549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39</a:t>
            </a:fld>
            <a:endParaRPr lang="en-GB"/>
          </a:p>
        </p:txBody>
      </p:sp>
    </p:spTree>
    <p:extLst>
      <p:ext uri="{BB962C8B-B14F-4D97-AF65-F5344CB8AC3E}">
        <p14:creationId xmlns:p14="http://schemas.microsoft.com/office/powerpoint/2010/main" val="47012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solidFill>
                <a:srgbClr val="000000"/>
              </a:solidFill>
              <a:effectLst/>
              <a:highlight>
                <a:srgbClr val="FFFFFF"/>
              </a:highligh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E4B8E197-5703-4C9C-A364-6D601F5724D9}" type="slidenum">
              <a:rPr lang="en-GB" smtClean="0"/>
              <a:t>4</a:t>
            </a:fld>
            <a:endParaRPr lang="en-GB"/>
          </a:p>
        </p:txBody>
      </p:sp>
    </p:spTree>
    <p:extLst>
      <p:ext uri="{BB962C8B-B14F-4D97-AF65-F5344CB8AC3E}">
        <p14:creationId xmlns:p14="http://schemas.microsoft.com/office/powerpoint/2010/main" val="736034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0"/>
              </a:spcAft>
            </a:pPr>
            <a:endParaRPr lang="en-GB" b="0" i="0" dirty="0">
              <a:solidFill>
                <a:srgbClr val="000000"/>
              </a:solidFill>
              <a:effectLst/>
              <a:latin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5</a:t>
            </a:fld>
            <a:endParaRPr lang="en-GB"/>
          </a:p>
        </p:txBody>
      </p:sp>
    </p:spTree>
    <p:extLst>
      <p:ext uri="{BB962C8B-B14F-4D97-AF65-F5344CB8AC3E}">
        <p14:creationId xmlns:p14="http://schemas.microsoft.com/office/powerpoint/2010/main" val="24394978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6</a:t>
            </a:fld>
            <a:endParaRPr lang="en-GB"/>
          </a:p>
        </p:txBody>
      </p:sp>
    </p:spTree>
    <p:extLst>
      <p:ext uri="{BB962C8B-B14F-4D97-AF65-F5344CB8AC3E}">
        <p14:creationId xmlns:p14="http://schemas.microsoft.com/office/powerpoint/2010/main" val="1048998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7</a:t>
            </a:fld>
            <a:endParaRPr lang="en-GB"/>
          </a:p>
        </p:txBody>
      </p:sp>
    </p:spTree>
    <p:extLst>
      <p:ext uri="{BB962C8B-B14F-4D97-AF65-F5344CB8AC3E}">
        <p14:creationId xmlns:p14="http://schemas.microsoft.com/office/powerpoint/2010/main" val="1198606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E4B8E197-5703-4C9C-A364-6D601F5724D9}" type="slidenum">
              <a:rPr lang="en-GB" smtClean="0"/>
              <a:t>9</a:t>
            </a:fld>
            <a:endParaRPr lang="en-GB"/>
          </a:p>
        </p:txBody>
      </p:sp>
    </p:spTree>
    <p:extLst>
      <p:ext uri="{BB962C8B-B14F-4D97-AF65-F5344CB8AC3E}">
        <p14:creationId xmlns:p14="http://schemas.microsoft.com/office/powerpoint/2010/main" val="9608829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Ofsted want you to be deep</a:t>
            </a:r>
          </a:p>
        </p:txBody>
      </p:sp>
      <p:sp>
        <p:nvSpPr>
          <p:cNvPr id="4" name="Slide Number Placeholder 3"/>
          <p:cNvSpPr>
            <a:spLocks noGrp="1"/>
          </p:cNvSpPr>
          <p:nvPr>
            <p:ph type="sldNum" sz="quarter" idx="5"/>
          </p:nvPr>
        </p:nvSpPr>
        <p:spPr/>
        <p:txBody>
          <a:bodyPr/>
          <a:lstStyle/>
          <a:p>
            <a:fld id="{E4B8E197-5703-4C9C-A364-6D601F5724D9}" type="slidenum">
              <a:rPr lang="en-GB" smtClean="0"/>
              <a:t>10</a:t>
            </a:fld>
            <a:endParaRPr lang="en-GB"/>
          </a:p>
        </p:txBody>
      </p:sp>
    </p:spTree>
    <p:extLst>
      <p:ext uri="{BB962C8B-B14F-4D97-AF65-F5344CB8AC3E}">
        <p14:creationId xmlns:p14="http://schemas.microsoft.com/office/powerpoint/2010/main" val="1429474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00C8C-2A34-F3D9-B78A-79132A423D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A7F8B27-5418-C742-AAB2-5A91206BB1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67FE810-BC82-B547-CF29-18BDA09A6B27}"/>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6029BCB4-AE4F-590D-248B-3F27E04663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2140333-5B30-F66A-9740-87F69C5D6D0E}"/>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2920382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28860-98A6-D9D0-EF03-ED1F2EEF06A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F3247007-4BA0-A19D-9240-0CE0B953E6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05CB3FE-51EA-E1DF-7DF5-77A9D2AE522E}"/>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B782C627-31A6-E4FC-E652-BBB1277B57D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0CB37D0-C36A-A978-FD5E-1A66B6506061}"/>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1509245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B065C7F-C715-61B8-FE2B-2C938F91EBF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556035E-DD1E-1B9B-AA26-E3D2C7A1DF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C050A55-795C-917B-E65D-9E6CD17584B5}"/>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FA3016AF-BA47-EF6C-5A04-7293927E373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FF0E5E0-D92D-5907-A1F8-F1DAEBAFFEAF}"/>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3506852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26DAB-C25B-8E99-65A2-0D481C64C9D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8A0FF7D-5DF0-747A-DAE0-A5B32208FE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D0C1B7C-541F-1435-6161-835BBEA3A9AD}"/>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CB306182-382D-B8CA-00D1-A246F9CE5B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B34A92-E687-0E14-A9D4-AB926159FB01}"/>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21639481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D4D4E-E001-6B83-670C-3EE584B457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4C8D1A6-9F1E-3B65-1972-ABB72A12CB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4220FE-D930-A9EA-2487-EB82E30A8449}"/>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35903708-6571-2ABF-F385-E17250A2B6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C064B7C-3CD7-78ED-81D8-837D629D044E}"/>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16695108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270E2-D2EE-1CAF-FB26-2D8C29E017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D8ECC98-070C-CDCA-E398-74D4EB5986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BDFC378-A4BE-48F2-0824-0F05980920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C694C66-E7D8-F110-04E9-C08875A53512}"/>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6" name="Footer Placeholder 5">
            <a:extLst>
              <a:ext uri="{FF2B5EF4-FFF2-40B4-BE49-F238E27FC236}">
                <a16:creationId xmlns:a16="http://schemas.microsoft.com/office/drawing/2014/main" id="{CAEB2C84-9BCD-AD2C-2EA8-951B8BBB589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0EABB66-104B-1220-6BB9-AB61EB6E26F1}"/>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178356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8EB4A8-92C1-EA67-FD38-D75E648F9B2E}"/>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3B994-1A09-3F89-B43C-9B40C6C43B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4CA049-3E3E-D88A-5194-EAF12507748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84C5690-9506-D912-2CB7-2860ABE3CA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4E9D27-B35B-EBFE-9CE9-91B97208FBA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7A3F09E-2873-7079-FA7F-B4F60F187EAA}"/>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8" name="Footer Placeholder 7">
            <a:extLst>
              <a:ext uri="{FF2B5EF4-FFF2-40B4-BE49-F238E27FC236}">
                <a16:creationId xmlns:a16="http://schemas.microsoft.com/office/drawing/2014/main" id="{2929EECE-05CD-D6CB-C37D-22BF9FE7F52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187AD870-29D1-870C-9D7B-0058B49E5D82}"/>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174414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A3BCE-097C-782F-DDF8-BE830EBF41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0C88EBD-FD18-33A6-0FE4-01465D559B5C}"/>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4" name="Footer Placeholder 3">
            <a:extLst>
              <a:ext uri="{FF2B5EF4-FFF2-40B4-BE49-F238E27FC236}">
                <a16:creationId xmlns:a16="http://schemas.microsoft.com/office/drawing/2014/main" id="{24510F6C-5C62-E065-D1A1-85C88095C16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5494ED2-3F5D-E605-EAAB-5C91AFF490B7}"/>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553280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1CDD1F-167E-3BC6-3812-91BB84A476F4}"/>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3" name="Footer Placeholder 2">
            <a:extLst>
              <a:ext uri="{FF2B5EF4-FFF2-40B4-BE49-F238E27FC236}">
                <a16:creationId xmlns:a16="http://schemas.microsoft.com/office/drawing/2014/main" id="{516A3D9D-5B5C-542D-9D33-F9F010C8214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A59C2D7-B6FF-3930-B3A1-546E0BD4296E}"/>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17665848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B98B33-6DCF-AC4B-6805-677F303F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ABA9B29-E82D-D9D7-ED76-6DA1F4BB57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45388996-8094-5A39-6FD5-98996FBBEB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C628FE-BF28-7BFE-1998-5FBC4B4E2193}"/>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6" name="Footer Placeholder 5">
            <a:extLst>
              <a:ext uri="{FF2B5EF4-FFF2-40B4-BE49-F238E27FC236}">
                <a16:creationId xmlns:a16="http://schemas.microsoft.com/office/drawing/2014/main" id="{339D6466-4928-C192-6CDE-BCE548627BE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B4ED3A4-2EBB-D2A2-DB98-B69069B6AE4F}"/>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42007501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D630A-33C6-27FC-842D-34B64104CD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06B7B5D-6B36-31E1-2C63-8B06BA4327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606FBC4-ED00-41A9-71BF-8A40CA4BFB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2076EB-085F-C7AB-BD07-37DFDF2B6F44}"/>
              </a:ext>
            </a:extLst>
          </p:cNvPr>
          <p:cNvSpPr>
            <a:spLocks noGrp="1"/>
          </p:cNvSpPr>
          <p:nvPr>
            <p:ph type="dt" sz="half" idx="10"/>
          </p:nvPr>
        </p:nvSpPr>
        <p:spPr/>
        <p:txBody>
          <a:bodyPr/>
          <a:lstStyle/>
          <a:p>
            <a:fld id="{35CB555C-A043-433B-9C8F-907EA45D023D}" type="datetimeFigureOut">
              <a:rPr lang="en-GB" smtClean="0"/>
              <a:t>14/11/2024</a:t>
            </a:fld>
            <a:endParaRPr lang="en-GB"/>
          </a:p>
        </p:txBody>
      </p:sp>
      <p:sp>
        <p:nvSpPr>
          <p:cNvPr id="6" name="Footer Placeholder 5">
            <a:extLst>
              <a:ext uri="{FF2B5EF4-FFF2-40B4-BE49-F238E27FC236}">
                <a16:creationId xmlns:a16="http://schemas.microsoft.com/office/drawing/2014/main" id="{5AB44274-2D28-E69E-306D-4C5BC8F2257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8B076FD-E91A-BE38-9FB1-4FDBBDF609AF}"/>
              </a:ext>
            </a:extLst>
          </p:cNvPr>
          <p:cNvSpPr>
            <a:spLocks noGrp="1"/>
          </p:cNvSpPr>
          <p:nvPr>
            <p:ph type="sldNum" sz="quarter" idx="12"/>
          </p:nvPr>
        </p:nvSpPr>
        <p:spPr/>
        <p:txBody>
          <a:bodyPr/>
          <a:lstStyle/>
          <a:p>
            <a:fld id="{D6D6046C-7554-480A-B724-051F8956375B}" type="slidenum">
              <a:rPr lang="en-GB" smtClean="0"/>
              <a:t>‹#›</a:t>
            </a:fld>
            <a:endParaRPr lang="en-GB"/>
          </a:p>
        </p:txBody>
      </p:sp>
    </p:spTree>
    <p:extLst>
      <p:ext uri="{BB962C8B-B14F-4D97-AF65-F5344CB8AC3E}">
        <p14:creationId xmlns:p14="http://schemas.microsoft.com/office/powerpoint/2010/main" val="3271502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8FBFE"/>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9F957AF-E0FD-5A13-F5E9-346B1B5405E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17B2939-A17E-F204-DFC4-88439D19DC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B6B07E0-89FA-DF54-E72F-74B04A6A3D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5CB555C-A043-433B-9C8F-907EA45D023D}" type="datetimeFigureOut">
              <a:rPr lang="en-GB" smtClean="0"/>
              <a:t>14/11/2024</a:t>
            </a:fld>
            <a:endParaRPr lang="en-GB"/>
          </a:p>
        </p:txBody>
      </p:sp>
      <p:sp>
        <p:nvSpPr>
          <p:cNvPr id="5" name="Footer Placeholder 4">
            <a:extLst>
              <a:ext uri="{FF2B5EF4-FFF2-40B4-BE49-F238E27FC236}">
                <a16:creationId xmlns:a16="http://schemas.microsoft.com/office/drawing/2014/main" id="{958500DB-83C1-2214-D791-02F36B911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96D5CB11-E309-B5E3-A011-4F9F81154BC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6D6046C-7554-480A-B724-051F8956375B}" type="slidenum">
              <a:rPr lang="en-GB" smtClean="0"/>
              <a:t>‹#›</a:t>
            </a:fld>
            <a:endParaRPr lang="en-GB"/>
          </a:p>
        </p:txBody>
      </p:sp>
    </p:spTree>
    <p:extLst>
      <p:ext uri="{BB962C8B-B14F-4D97-AF65-F5344CB8AC3E}">
        <p14:creationId xmlns:p14="http://schemas.microsoft.com/office/powerpoint/2010/main" val="34615527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www.teachprimarymandain.com/" TargetMode="External"/><Relationship Id="rId5" Type="http://schemas.openxmlformats.org/officeDocument/2006/relationships/hyperlink" Target="mailto:rachel@teachprimarymandarin.com"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fleet.camden.sch.uk/"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18" Type="http://schemas.openxmlformats.org/officeDocument/2006/relationships/image" Target="../media/image46.jpe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17" Type="http://schemas.openxmlformats.org/officeDocument/2006/relationships/image" Target="../media/image45.jpg"/><Relationship Id="rId2" Type="http://schemas.openxmlformats.org/officeDocument/2006/relationships/notesSlide" Target="../notesSlides/notesSlide24.xml"/><Relationship Id="rId16"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 Id="rId1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hyperlink" Target="http://www.world-memory-statistics.com/championships.php"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53.jpg"/></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9.jpg"/></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4" Type="http://schemas.openxmlformats.org/officeDocument/2006/relationships/image" Target="../media/image62.jp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teachprimarymandain.com/"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99ED5833-B85B-4103-8A3B-CAB0308E6C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3BAD4E8-7DC8-6731-43BB-A1AB9565789E}"/>
              </a:ext>
            </a:extLst>
          </p:cNvPr>
          <p:cNvSpPr txBox="1"/>
          <p:nvPr/>
        </p:nvSpPr>
        <p:spPr>
          <a:xfrm>
            <a:off x="510103" y="382582"/>
            <a:ext cx="11168743" cy="1860400"/>
          </a:xfrm>
          <a:prstGeom prst="rect">
            <a:avLst/>
          </a:prstGeom>
        </p:spPr>
        <p:txBody>
          <a:bodyPr vert="horz" lIns="91440" tIns="45720" rIns="91440" bIns="45720" rtlCol="0" anchor="ctr">
            <a:normAutofit/>
          </a:bodyPr>
          <a:lstStyle/>
          <a:p>
            <a:pPr>
              <a:lnSpc>
                <a:spcPct val="90000"/>
              </a:lnSpc>
              <a:spcBef>
                <a:spcPct val="0"/>
              </a:spcBef>
              <a:spcAft>
                <a:spcPts val="800"/>
              </a:spcAft>
            </a:pPr>
            <a:r>
              <a:rPr lang="en-US" sz="3300" b="1" kern="1200" dirty="0">
                <a:solidFill>
                  <a:schemeClr val="tx1"/>
                </a:solidFill>
                <a:effectLst/>
                <a:latin typeface="Quicksand Light" panose="00000400000000000000" pitchFamily="2" charset="0"/>
                <a:ea typeface="+mj-ea"/>
                <a:cs typeface="+mj-cs"/>
              </a:rPr>
              <a:t>Deep</a:t>
            </a:r>
            <a:r>
              <a:rPr lang="en-US" sz="3300" b="1" i="1" u="sng" kern="1200" dirty="0">
                <a:solidFill>
                  <a:schemeClr val="tx1"/>
                </a:solidFill>
                <a:effectLst/>
                <a:latin typeface="Quicksand Light" panose="00000400000000000000" pitchFamily="2" charset="0"/>
                <a:ea typeface="+mj-ea"/>
                <a:cs typeface="+mj-cs"/>
              </a:rPr>
              <a:t>er</a:t>
            </a:r>
            <a:r>
              <a:rPr lang="en-US" sz="3300" b="1" kern="1200" dirty="0">
                <a:solidFill>
                  <a:schemeClr val="tx1"/>
                </a:solidFill>
                <a:effectLst/>
                <a:latin typeface="Quicksand Light" panose="00000400000000000000" pitchFamily="2" charset="0"/>
                <a:ea typeface="+mj-ea"/>
                <a:cs typeface="+mj-cs"/>
              </a:rPr>
              <a:t> Learning and Mandarin – an antidote to Duolingo!</a:t>
            </a:r>
            <a:endParaRPr lang="en-US" sz="3300" kern="1200" dirty="0">
              <a:solidFill>
                <a:schemeClr val="tx1"/>
              </a:solidFill>
              <a:effectLst/>
              <a:latin typeface="Quicksand Light" panose="00000400000000000000" pitchFamily="2" charset="0"/>
              <a:ea typeface="+mj-ea"/>
              <a:cs typeface="+mj-cs"/>
            </a:endParaRPr>
          </a:p>
          <a:p>
            <a:pPr algn="ctr">
              <a:lnSpc>
                <a:spcPct val="90000"/>
              </a:lnSpc>
              <a:spcBef>
                <a:spcPct val="0"/>
              </a:spcBef>
              <a:spcAft>
                <a:spcPts val="800"/>
              </a:spcAft>
            </a:pPr>
            <a:r>
              <a:rPr lang="en-US" sz="3300" b="1" kern="1200" dirty="0">
                <a:solidFill>
                  <a:schemeClr val="tx1"/>
                </a:solidFill>
                <a:effectLst/>
                <a:latin typeface="Quicksand Light" panose="00000400000000000000" pitchFamily="2" charset="0"/>
                <a:ea typeface="+mj-ea"/>
                <a:cs typeface="+mj-cs"/>
              </a:rPr>
              <a:t>Rachel Tiefenbrun</a:t>
            </a:r>
          </a:p>
          <a:p>
            <a:pPr>
              <a:lnSpc>
                <a:spcPct val="90000"/>
              </a:lnSpc>
              <a:spcBef>
                <a:spcPct val="0"/>
              </a:spcBef>
              <a:spcAft>
                <a:spcPts val="800"/>
              </a:spcAft>
            </a:pPr>
            <a:endParaRPr lang="en-US" sz="3300" i="1" kern="1200" dirty="0">
              <a:solidFill>
                <a:schemeClr val="tx1"/>
              </a:solidFill>
              <a:effectLst/>
              <a:latin typeface="+mj-lt"/>
              <a:ea typeface="+mj-ea"/>
              <a:cs typeface="+mj-cs"/>
            </a:endParaRPr>
          </a:p>
        </p:txBody>
      </p:sp>
      <p:pic>
        <p:nvPicPr>
          <p:cNvPr id="4" name="Picture 4" descr="A book cover with a globe&#10;&#10;Description automatically generated">
            <a:extLst>
              <a:ext uri="{FF2B5EF4-FFF2-40B4-BE49-F238E27FC236}">
                <a16:creationId xmlns:a16="http://schemas.microsoft.com/office/drawing/2014/main" id="{FF5DD4CA-0552-BBA4-3A7C-8F05F92ED634}"/>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0452" y="1722664"/>
            <a:ext cx="2388870" cy="34126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cartoon of a green owl holding a clipboard&#10;&#10;Description automatically generated">
            <a:extLst>
              <a:ext uri="{FF2B5EF4-FFF2-40B4-BE49-F238E27FC236}">
                <a16:creationId xmlns:a16="http://schemas.microsoft.com/office/drawing/2014/main" id="{5CCD298A-5A1B-41C7-811C-88A566D62D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8500780" y="1831891"/>
            <a:ext cx="3372594" cy="2894931"/>
          </a:xfrm>
          <a:prstGeom prst="rect">
            <a:avLst/>
          </a:prstGeom>
          <a:noFill/>
        </p:spPr>
      </p:pic>
      <p:sp>
        <p:nvSpPr>
          <p:cNvPr id="6" name="TextBox 5">
            <a:extLst>
              <a:ext uri="{FF2B5EF4-FFF2-40B4-BE49-F238E27FC236}">
                <a16:creationId xmlns:a16="http://schemas.microsoft.com/office/drawing/2014/main" id="{EC20CAD1-2431-62D8-8BE7-10D418F43173}"/>
              </a:ext>
            </a:extLst>
          </p:cNvPr>
          <p:cNvSpPr txBox="1"/>
          <p:nvPr/>
        </p:nvSpPr>
        <p:spPr>
          <a:xfrm>
            <a:off x="342336" y="5244312"/>
            <a:ext cx="7797314" cy="1231106"/>
          </a:xfrm>
          <a:prstGeom prst="rect">
            <a:avLst/>
          </a:prstGeom>
          <a:noFill/>
        </p:spPr>
        <p:txBody>
          <a:bodyPr wrap="square" rtlCol="0">
            <a:spAutoFit/>
          </a:bodyPr>
          <a:lstStyle/>
          <a:p>
            <a:r>
              <a:rPr lang="en-US" sz="2800" b="1" kern="1200" dirty="0">
                <a:latin typeface="Quicksand Light" panose="00000400000000000000" pitchFamily="2" charset="0"/>
                <a:ea typeface="+mj-ea"/>
                <a:cs typeface="+mj-cs"/>
                <a:hlinkClick r:id="rId5">
                  <a:extLst>
                    <a:ext uri="{A12FA001-AC4F-418D-AE19-62706E023703}">
                      <ahyp:hlinkClr xmlns:ahyp="http://schemas.microsoft.com/office/drawing/2018/hyperlinkcolor" val="tx"/>
                    </a:ext>
                  </a:extLst>
                </a:hlinkClick>
              </a:rPr>
              <a:t>rachel@teachprimarymandarin.com</a:t>
            </a:r>
            <a:r>
              <a:rPr lang="en-US" sz="2800" b="1" kern="1200" dirty="0">
                <a:latin typeface="Quicksand Light" panose="00000400000000000000" pitchFamily="2" charset="0"/>
                <a:ea typeface="+mj-ea"/>
                <a:cs typeface="+mj-cs"/>
              </a:rPr>
              <a:t>        </a:t>
            </a:r>
            <a:r>
              <a:rPr lang="en-US" sz="2800" b="1" kern="1200" dirty="0">
                <a:latin typeface="Quicksand Light" panose="00000400000000000000" pitchFamily="2" charset="0"/>
                <a:ea typeface="+mj-ea"/>
                <a:cs typeface="+mj-cs"/>
                <a:hlinkClick r:id="rId6">
                  <a:extLst>
                    <a:ext uri="{A12FA001-AC4F-418D-AE19-62706E023703}">
                      <ahyp:hlinkClr xmlns:ahyp="http://schemas.microsoft.com/office/drawing/2018/hyperlinkcolor" val="tx"/>
                    </a:ext>
                  </a:extLst>
                </a:hlinkClick>
              </a:rPr>
              <a:t>www.teachprimarymandarin.com</a:t>
            </a:r>
            <a:endParaRPr lang="en-US" sz="2800" b="1" kern="1200" dirty="0">
              <a:latin typeface="Quicksand Light" panose="00000400000000000000" pitchFamily="2" charset="0"/>
              <a:ea typeface="+mj-ea"/>
              <a:cs typeface="+mj-cs"/>
            </a:endParaRPr>
          </a:p>
          <a:p>
            <a:endParaRPr lang="en-GB" dirty="0"/>
          </a:p>
        </p:txBody>
      </p:sp>
      <p:sp>
        <p:nvSpPr>
          <p:cNvPr id="7" name="TextBox 6">
            <a:extLst>
              <a:ext uri="{FF2B5EF4-FFF2-40B4-BE49-F238E27FC236}">
                <a16:creationId xmlns:a16="http://schemas.microsoft.com/office/drawing/2014/main" id="{7F0696CA-CACA-16CF-E084-B4E8B399AFE5}"/>
              </a:ext>
            </a:extLst>
          </p:cNvPr>
          <p:cNvSpPr txBox="1"/>
          <p:nvPr/>
        </p:nvSpPr>
        <p:spPr>
          <a:xfrm>
            <a:off x="3023850" y="1646829"/>
            <a:ext cx="5671457" cy="3843745"/>
          </a:xfrm>
          <a:prstGeom prst="rect">
            <a:avLst/>
          </a:prstGeom>
          <a:noFill/>
        </p:spPr>
        <p:txBody>
          <a:bodyPr wrap="square" rtlCol="0">
            <a:spAutoFit/>
          </a:bodyPr>
          <a:lstStyle/>
          <a:p>
            <a:pPr>
              <a:lnSpc>
                <a:spcPct val="107000"/>
              </a:lnSpc>
              <a:spcAft>
                <a:spcPts val="800"/>
              </a:spcAft>
            </a:pPr>
            <a:r>
              <a:rPr lang="en-GB" sz="1800" dirty="0">
                <a:effectLst/>
                <a:latin typeface="Calibri" panose="020F0502020204030204" pitchFamily="34" charset="0"/>
                <a:ea typeface="DengXian" panose="02010600030101010101" pitchFamily="2" charset="-122"/>
                <a:cs typeface="Times New Roman" panose="02020603050405020304" pitchFamily="18" charset="0"/>
              </a:rPr>
              <a:t> </a:t>
            </a:r>
          </a:p>
          <a:p>
            <a:pPr marL="342900" lvl="0" indent="-342900">
              <a:lnSpc>
                <a:spcPct val="107000"/>
              </a:lnSpc>
              <a:buFont typeface="Calibri" panose="020F0502020204030204" pitchFamily="34" charset="0"/>
              <a:buChar char="•"/>
            </a:pPr>
            <a:r>
              <a:rPr lang="en-GB" dirty="0">
                <a:latin typeface="Quicksand Light" panose="00000400000000000000" pitchFamily="2" charset="0"/>
                <a:ea typeface="DengXian" panose="02010600030101010101" pitchFamily="2" charset="-122"/>
                <a:cs typeface="Times New Roman" panose="02020603050405020304" pitchFamily="18" charset="0"/>
              </a:rPr>
              <a:t>D</a:t>
            </a:r>
            <a:r>
              <a:rPr lang="en-GB" sz="1800" dirty="0">
                <a:effectLst/>
                <a:latin typeface="Quicksand Light" panose="00000400000000000000" pitchFamily="2" charset="0"/>
                <a:ea typeface="DengXian" panose="02010600030101010101" pitchFamily="2" charset="-122"/>
                <a:cs typeface="Times New Roman" panose="02020603050405020304" pitchFamily="18" charset="0"/>
              </a:rPr>
              <a:t>istinguish between the main features of deep and surface learning; </a:t>
            </a:r>
          </a:p>
          <a:p>
            <a:pPr marL="342900" lvl="0" indent="-342900">
              <a:lnSpc>
                <a:spcPct val="107000"/>
              </a:lnSpc>
              <a:buFont typeface="Calibri" panose="020F0502020204030204" pitchFamily="34" charset="0"/>
              <a:buChar char="•"/>
            </a:pPr>
            <a:r>
              <a:rPr lang="en-GB" sz="1800" dirty="0">
                <a:effectLst/>
                <a:latin typeface="Quicksand Light" panose="00000400000000000000" pitchFamily="2" charset="0"/>
                <a:ea typeface="DengXian" panose="02010600030101010101" pitchFamily="2" charset="-122"/>
                <a:cs typeface="Times New Roman" panose="02020603050405020304" pitchFamily="18" charset="0"/>
              </a:rPr>
              <a:t>Consider the importance of deep learning and the advantages of incorporating deep learning into primary (or secondary) Mandarin lessons;</a:t>
            </a:r>
          </a:p>
          <a:p>
            <a:pPr marL="342900" lvl="0" indent="-342900">
              <a:lnSpc>
                <a:spcPct val="107000"/>
              </a:lnSpc>
              <a:buFont typeface="Calibri" panose="020F0502020204030204" pitchFamily="34" charset="0"/>
              <a:buChar char="•"/>
            </a:pPr>
            <a:r>
              <a:rPr lang="en-GB" dirty="0">
                <a:latin typeface="Quicksand Light" panose="00000400000000000000" pitchFamily="2" charset="0"/>
                <a:ea typeface="DengXian" panose="02010600030101010101" pitchFamily="2" charset="-122"/>
                <a:cs typeface="Times New Roman" panose="02020603050405020304" pitchFamily="18" charset="0"/>
              </a:rPr>
              <a:t>Explore</a:t>
            </a:r>
            <a:r>
              <a:rPr lang="en-GB" sz="1800" dirty="0">
                <a:effectLst/>
                <a:latin typeface="Quicksand Light" panose="00000400000000000000" pitchFamily="2" charset="0"/>
                <a:ea typeface="DengXian" panose="02010600030101010101" pitchFamily="2" charset="-122"/>
                <a:cs typeface="Times New Roman" panose="02020603050405020304" pitchFamily="18" charset="0"/>
              </a:rPr>
              <a:t> a series of deep learning Mandarin lessons;</a:t>
            </a:r>
          </a:p>
          <a:p>
            <a:pPr marL="342900" lvl="0" indent="-342900">
              <a:lnSpc>
                <a:spcPct val="107000"/>
              </a:lnSpc>
              <a:buFont typeface="Calibri" panose="020F0502020204030204" pitchFamily="34" charset="0"/>
              <a:buChar char="•"/>
            </a:pPr>
            <a:r>
              <a:rPr lang="en-GB" dirty="0">
                <a:latin typeface="Quicksand Light" panose="00000400000000000000" pitchFamily="2" charset="0"/>
                <a:ea typeface="DengXian" panose="02010600030101010101" pitchFamily="2" charset="-122"/>
                <a:cs typeface="Times New Roman" panose="02020603050405020304" pitchFamily="18" charset="0"/>
              </a:rPr>
              <a:t>P</a:t>
            </a:r>
            <a:r>
              <a:rPr lang="en-GB" sz="1800" dirty="0">
                <a:effectLst/>
                <a:latin typeface="Quicksand Light" panose="00000400000000000000" pitchFamily="2" charset="0"/>
                <a:ea typeface="DengXian" panose="02010600030101010101" pitchFamily="2" charset="-122"/>
                <a:cs typeface="Times New Roman" panose="02020603050405020304" pitchFamily="18" charset="0"/>
              </a:rPr>
              <a:t>lan </a:t>
            </a:r>
            <a:r>
              <a:rPr lang="en-GB" dirty="0">
                <a:latin typeface="Quicksand Light" panose="00000400000000000000" pitchFamily="2" charset="0"/>
                <a:ea typeface="DengXian" panose="02010600030101010101" pitchFamily="2" charset="-122"/>
                <a:cs typeface="Times New Roman" panose="02020603050405020304" pitchFamily="18" charset="0"/>
              </a:rPr>
              <a:t>a </a:t>
            </a:r>
            <a:r>
              <a:rPr lang="en-GB" sz="1800" dirty="0">
                <a:effectLst/>
                <a:latin typeface="Quicksand Light" panose="00000400000000000000" pitchFamily="2" charset="0"/>
                <a:ea typeface="DengXian" panose="02010600030101010101" pitchFamily="2" charset="-122"/>
                <a:cs typeface="Times New Roman" panose="02020603050405020304" pitchFamily="18" charset="0"/>
              </a:rPr>
              <a:t>sequence of deep learning Mandarin lessons.</a:t>
            </a:r>
          </a:p>
          <a:p>
            <a:pPr marL="685800">
              <a:lnSpc>
                <a:spcPct val="107000"/>
              </a:lnSpc>
              <a:spcAft>
                <a:spcPts val="800"/>
              </a:spcAft>
            </a:pPr>
            <a:r>
              <a:rPr lang="en-GB" sz="1800" b="1" dirty="0">
                <a:effectLst/>
                <a:latin typeface="Quicksand Light" panose="00000400000000000000" pitchFamily="2" charset="0"/>
                <a:ea typeface="DengXian" panose="02010600030101010101" pitchFamily="2" charset="-122"/>
                <a:cs typeface="Times New Roman" panose="02020603050405020304" pitchFamily="18" charset="0"/>
              </a:rPr>
              <a:t> </a:t>
            </a:r>
            <a:endParaRPr lang="en-GB" sz="1800" dirty="0">
              <a:effectLst/>
              <a:latin typeface="Quicksand Light" panose="00000400000000000000" pitchFamily="2" charset="0"/>
              <a:ea typeface="DengXian" panose="02010600030101010101" pitchFamily="2" charset="-122"/>
              <a:cs typeface="Times New Roman" panose="02020603050405020304" pitchFamily="18" charset="0"/>
            </a:endParaRPr>
          </a:p>
          <a:p>
            <a:pPr>
              <a:lnSpc>
                <a:spcPct val="107000"/>
              </a:lnSpc>
              <a:spcAft>
                <a:spcPts val="800"/>
              </a:spcAft>
            </a:pPr>
            <a:endParaRPr lang="en-GB" dirty="0"/>
          </a:p>
        </p:txBody>
      </p:sp>
      <p:pic>
        <p:nvPicPr>
          <p:cNvPr id="8" name="Picture 7" descr="A red and white logo&#10;&#10;Description automatically generated">
            <a:extLst>
              <a:ext uri="{FF2B5EF4-FFF2-40B4-BE49-F238E27FC236}">
                <a16:creationId xmlns:a16="http://schemas.microsoft.com/office/drawing/2014/main" id="{428C9B41-5452-EA57-958D-999511FCD9FF}"/>
              </a:ext>
            </a:extLst>
          </p:cNvPr>
          <p:cNvPicPr>
            <a:picLocks noChangeAspect="1"/>
          </p:cNvPicPr>
          <p:nvPr/>
        </p:nvPicPr>
        <p:blipFill>
          <a:blip r:embed="rId7">
            <a:extLst>
              <a:ext uri="{28A0092B-C50C-407E-A947-70E740481C1C}">
                <a14:useLocalDpi xmlns:a14="http://schemas.microsoft.com/office/drawing/2010/main" val="0"/>
              </a:ext>
            </a:extLst>
          </a:blip>
          <a:srcRect l="23316" t="35405" r="17613" b="23529"/>
          <a:stretch/>
        </p:blipFill>
        <p:spPr>
          <a:xfrm>
            <a:off x="9416579" y="5346488"/>
            <a:ext cx="1960242" cy="973395"/>
          </a:xfrm>
          <a:prstGeom prst="rect">
            <a:avLst/>
          </a:prstGeom>
        </p:spPr>
      </p:pic>
    </p:spTree>
    <p:extLst>
      <p:ext uri="{BB962C8B-B14F-4D97-AF65-F5344CB8AC3E}">
        <p14:creationId xmlns:p14="http://schemas.microsoft.com/office/powerpoint/2010/main" val="1335558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5F947107-691F-2C8A-2A93-096FE02A6EDE}"/>
              </a:ext>
            </a:extLst>
          </p:cNvPr>
          <p:cNvPicPr>
            <a:picLocks noChangeAspect="1"/>
          </p:cNvPicPr>
          <p:nvPr/>
        </p:nvPicPr>
        <p:blipFill>
          <a:blip r:embed="rId3"/>
          <a:stretch>
            <a:fillRect/>
          </a:stretch>
        </p:blipFill>
        <p:spPr>
          <a:xfrm>
            <a:off x="1123116" y="3241531"/>
            <a:ext cx="5395428" cy="823031"/>
          </a:xfrm>
          <a:prstGeom prst="rect">
            <a:avLst/>
          </a:prstGeom>
        </p:spPr>
      </p:pic>
      <p:pic>
        <p:nvPicPr>
          <p:cNvPr id="19" name="Picture 18">
            <a:extLst>
              <a:ext uri="{FF2B5EF4-FFF2-40B4-BE49-F238E27FC236}">
                <a16:creationId xmlns:a16="http://schemas.microsoft.com/office/drawing/2014/main" id="{CE199F3D-C72C-43A3-6C3B-FAA59684F197}"/>
              </a:ext>
            </a:extLst>
          </p:cNvPr>
          <p:cNvPicPr>
            <a:picLocks noChangeAspect="1"/>
          </p:cNvPicPr>
          <p:nvPr/>
        </p:nvPicPr>
        <p:blipFill>
          <a:blip r:embed="rId4"/>
          <a:stretch>
            <a:fillRect/>
          </a:stretch>
        </p:blipFill>
        <p:spPr>
          <a:xfrm>
            <a:off x="1187698" y="2571586"/>
            <a:ext cx="1572904" cy="798645"/>
          </a:xfrm>
          <a:prstGeom prst="rect">
            <a:avLst/>
          </a:prstGeom>
        </p:spPr>
      </p:pic>
      <p:pic>
        <p:nvPicPr>
          <p:cNvPr id="18" name="Picture 17">
            <a:extLst>
              <a:ext uri="{FF2B5EF4-FFF2-40B4-BE49-F238E27FC236}">
                <a16:creationId xmlns:a16="http://schemas.microsoft.com/office/drawing/2014/main" id="{7C2D0C3E-448F-710E-47E7-75006F993439}"/>
              </a:ext>
            </a:extLst>
          </p:cNvPr>
          <p:cNvPicPr>
            <a:picLocks noChangeAspect="1"/>
          </p:cNvPicPr>
          <p:nvPr/>
        </p:nvPicPr>
        <p:blipFill>
          <a:blip r:embed="rId5"/>
          <a:stretch>
            <a:fillRect/>
          </a:stretch>
        </p:blipFill>
        <p:spPr>
          <a:xfrm>
            <a:off x="9253715" y="2202746"/>
            <a:ext cx="871804" cy="768163"/>
          </a:xfrm>
          <a:prstGeom prst="rect">
            <a:avLst/>
          </a:prstGeom>
        </p:spPr>
      </p:pic>
      <p:sp>
        <p:nvSpPr>
          <p:cNvPr id="6" name="TextBox 5">
            <a:extLst>
              <a:ext uri="{FF2B5EF4-FFF2-40B4-BE49-F238E27FC236}">
                <a16:creationId xmlns:a16="http://schemas.microsoft.com/office/drawing/2014/main" id="{A3025484-F1BF-38C7-570C-5463CD958D38}"/>
              </a:ext>
            </a:extLst>
          </p:cNvPr>
          <p:cNvSpPr txBox="1"/>
          <p:nvPr/>
        </p:nvSpPr>
        <p:spPr>
          <a:xfrm>
            <a:off x="1372642" y="1307849"/>
            <a:ext cx="9574894" cy="3416320"/>
          </a:xfrm>
          <a:prstGeom prst="rect">
            <a:avLst/>
          </a:prstGeom>
          <a:noFill/>
        </p:spPr>
        <p:txBody>
          <a:bodyPr wrap="square" rtlCol="0">
            <a:spAutoFit/>
          </a:bodyPr>
          <a:lstStyle/>
          <a:p>
            <a:endParaRPr lang="en-GB" i="1" dirty="0">
              <a:solidFill>
                <a:srgbClr val="000000"/>
              </a:solidFill>
              <a:highlight>
                <a:srgbClr val="FFFFFF"/>
              </a:highlight>
              <a:latin typeface="Open Sans" panose="020B0606030504020204" pitchFamily="34" charset="0"/>
            </a:endParaRPr>
          </a:p>
          <a:p>
            <a:endParaRPr lang="en-GB" b="1" i="1" dirty="0">
              <a:solidFill>
                <a:srgbClr val="000000"/>
              </a:solidFill>
              <a:highlight>
                <a:srgbClr val="FFFFFF"/>
              </a:highlight>
              <a:latin typeface="Open Sans" panose="020B0606030504020204" pitchFamily="34" charset="0"/>
            </a:endParaRPr>
          </a:p>
          <a:p>
            <a:r>
              <a:rPr lang="en-GB" sz="2000" b="1" dirty="0"/>
              <a:t>OFSTED, School Inspection Handbook 2021</a:t>
            </a:r>
            <a:r>
              <a:rPr lang="en-GB" sz="2000" dirty="0"/>
              <a:t>: Learning can be defined as an alteration in long-term memory. If nothing has altered in long-term memory, nothing has been learned. However, transfer to long-term memory depends on the rich processes described above. In order to develop understanding, pupils connect new knowledge with existing knowledge. Pupils also need to develop fluency and unconsciously apply their knowledge as skills. This must not be reduced to, or confused with, simply memorising facts. Inspectors will be alert to unnecessary or excessive attempts to simply prompt pupils to learn glossaries or long lists of disconnected facts.</a:t>
            </a:r>
          </a:p>
        </p:txBody>
      </p:sp>
      <p:pic>
        <p:nvPicPr>
          <p:cNvPr id="20" name="Picture 19">
            <a:extLst>
              <a:ext uri="{FF2B5EF4-FFF2-40B4-BE49-F238E27FC236}">
                <a16:creationId xmlns:a16="http://schemas.microsoft.com/office/drawing/2014/main" id="{B6C787CA-03DE-B057-40B5-F6CF2D257658}"/>
              </a:ext>
            </a:extLst>
          </p:cNvPr>
          <p:cNvPicPr>
            <a:picLocks noChangeAspect="1"/>
          </p:cNvPicPr>
          <p:nvPr/>
        </p:nvPicPr>
        <p:blipFill>
          <a:blip r:embed="rId6"/>
          <a:stretch>
            <a:fillRect/>
          </a:stretch>
        </p:blipFill>
        <p:spPr>
          <a:xfrm>
            <a:off x="8217468" y="2625831"/>
            <a:ext cx="2548349" cy="780356"/>
          </a:xfrm>
          <a:prstGeom prst="rect">
            <a:avLst/>
          </a:prstGeom>
        </p:spPr>
      </p:pic>
      <p:pic>
        <p:nvPicPr>
          <p:cNvPr id="21" name="Picture 20">
            <a:extLst>
              <a:ext uri="{FF2B5EF4-FFF2-40B4-BE49-F238E27FC236}">
                <a16:creationId xmlns:a16="http://schemas.microsoft.com/office/drawing/2014/main" id="{DDD30912-5EBA-DF90-878B-595DE1E290B0}"/>
              </a:ext>
            </a:extLst>
          </p:cNvPr>
          <p:cNvPicPr>
            <a:picLocks noChangeAspect="1"/>
          </p:cNvPicPr>
          <p:nvPr/>
        </p:nvPicPr>
        <p:blipFill>
          <a:blip r:embed="rId7"/>
          <a:stretch>
            <a:fillRect/>
          </a:stretch>
        </p:blipFill>
        <p:spPr>
          <a:xfrm>
            <a:off x="1187698" y="2868668"/>
            <a:ext cx="4182218" cy="829128"/>
          </a:xfrm>
          <a:prstGeom prst="rect">
            <a:avLst/>
          </a:prstGeom>
        </p:spPr>
      </p:pic>
      <p:pic>
        <p:nvPicPr>
          <p:cNvPr id="23" name="Picture 22">
            <a:extLst>
              <a:ext uri="{FF2B5EF4-FFF2-40B4-BE49-F238E27FC236}">
                <a16:creationId xmlns:a16="http://schemas.microsoft.com/office/drawing/2014/main" id="{E6B84682-99E9-73BA-E7D6-14AD8EB064B8}"/>
              </a:ext>
            </a:extLst>
          </p:cNvPr>
          <p:cNvPicPr>
            <a:picLocks noChangeAspect="1"/>
          </p:cNvPicPr>
          <p:nvPr/>
        </p:nvPicPr>
        <p:blipFill>
          <a:blip r:embed="rId8"/>
          <a:stretch>
            <a:fillRect/>
          </a:stretch>
        </p:blipFill>
        <p:spPr>
          <a:xfrm>
            <a:off x="6703816" y="3139369"/>
            <a:ext cx="3218967" cy="823031"/>
          </a:xfrm>
          <a:prstGeom prst="rect">
            <a:avLst/>
          </a:prstGeom>
        </p:spPr>
      </p:pic>
      <p:pic>
        <p:nvPicPr>
          <p:cNvPr id="24" name="Picture 23">
            <a:extLst>
              <a:ext uri="{FF2B5EF4-FFF2-40B4-BE49-F238E27FC236}">
                <a16:creationId xmlns:a16="http://schemas.microsoft.com/office/drawing/2014/main" id="{CA06EC0A-0E61-C06C-56E6-D0CCA9529B42}"/>
              </a:ext>
            </a:extLst>
          </p:cNvPr>
          <p:cNvPicPr>
            <a:picLocks noChangeAspect="1"/>
          </p:cNvPicPr>
          <p:nvPr/>
        </p:nvPicPr>
        <p:blipFill>
          <a:blip r:embed="rId9"/>
          <a:stretch>
            <a:fillRect/>
          </a:stretch>
        </p:blipFill>
        <p:spPr>
          <a:xfrm>
            <a:off x="1123116" y="3508208"/>
            <a:ext cx="4773582" cy="908383"/>
          </a:xfrm>
          <a:prstGeom prst="rect">
            <a:avLst/>
          </a:prstGeom>
        </p:spPr>
      </p:pic>
    </p:spTree>
    <p:extLst>
      <p:ext uri="{BB962C8B-B14F-4D97-AF65-F5344CB8AC3E}">
        <p14:creationId xmlns:p14="http://schemas.microsoft.com/office/powerpoint/2010/main" val="406562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047635-C24C-2683-CBE5-05DD90185F2B}"/>
              </a:ext>
            </a:extLst>
          </p:cNvPr>
          <p:cNvSpPr txBox="1"/>
          <p:nvPr/>
        </p:nvSpPr>
        <p:spPr>
          <a:xfrm>
            <a:off x="202869" y="190023"/>
            <a:ext cx="7515101" cy="830997"/>
          </a:xfrm>
          <a:prstGeom prst="rect">
            <a:avLst/>
          </a:prstGeom>
          <a:noFill/>
        </p:spPr>
        <p:txBody>
          <a:bodyPr wrap="square" rtlCol="0">
            <a:spAutoFit/>
          </a:bodyPr>
          <a:lstStyle/>
          <a:p>
            <a:r>
              <a:rPr lang="en-GB" sz="3000" b="1" dirty="0">
                <a:latin typeface="Quicksand Light" panose="00000400000000000000" pitchFamily="2" charset="0"/>
              </a:rPr>
              <a:t>1.3 </a:t>
            </a:r>
            <a:r>
              <a:rPr lang="en-GB" sz="3000" b="1" dirty="0">
                <a:solidFill>
                  <a:srgbClr val="FF0000"/>
                </a:solidFill>
                <a:latin typeface="Quicksand Light" panose="00000400000000000000" pitchFamily="2" charset="0"/>
              </a:rPr>
              <a:t>How</a:t>
            </a:r>
            <a:r>
              <a:rPr lang="en-GB" sz="3000" b="1" dirty="0">
                <a:latin typeface="Quicksand Light" panose="00000400000000000000" pitchFamily="2" charset="0"/>
              </a:rPr>
              <a:t> to implement deep learning?</a:t>
            </a:r>
          </a:p>
          <a:p>
            <a:endParaRPr lang="en-GB" dirty="0"/>
          </a:p>
        </p:txBody>
      </p:sp>
      <p:pic>
        <p:nvPicPr>
          <p:cNvPr id="14" name="Picture 13">
            <a:extLst>
              <a:ext uri="{FF2B5EF4-FFF2-40B4-BE49-F238E27FC236}">
                <a16:creationId xmlns:a16="http://schemas.microsoft.com/office/drawing/2014/main" id="{0AD686E1-E837-471C-3537-F510646190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48513" y="190022"/>
            <a:ext cx="4896271" cy="602789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02CB492-7A12-0889-E242-4A3C3F48ABF5}"/>
              </a:ext>
            </a:extLst>
          </p:cNvPr>
          <p:cNvSpPr txBox="1"/>
          <p:nvPr/>
        </p:nvSpPr>
        <p:spPr>
          <a:xfrm>
            <a:off x="384267" y="1191168"/>
            <a:ext cx="624459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333333"/>
                </a:solidFill>
                <a:latin typeface="Quicksand Light" panose="00000400000000000000" pitchFamily="2" charset="0"/>
              </a:rPr>
              <a:t>S</a:t>
            </a:r>
            <a:r>
              <a:rPr lang="en-GB" b="1" i="0" dirty="0">
                <a:solidFill>
                  <a:srgbClr val="333333"/>
                </a:solidFill>
                <a:effectLst/>
                <a:latin typeface="Quicksand Light" panose="00000400000000000000" pitchFamily="2" charset="0"/>
              </a:rPr>
              <a:t>pecific “instructions” for the acquisition of human deep learning through teaching: very few, very general.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solidFill>
                  <a:srgbClr val="333333"/>
                </a:solidFill>
                <a:latin typeface="Quicksand Light" panose="00000400000000000000" pitchFamily="2" charset="0"/>
              </a:rPr>
              <a:t>Kovac et al, 2023</a:t>
            </a:r>
            <a:endParaRPr lang="en-GB" b="1" dirty="0">
              <a:latin typeface="Quicksand Light" panose="00000400000000000000" pitchFamily="2" charset="0"/>
            </a:endParaRPr>
          </a:p>
        </p:txBody>
      </p:sp>
      <p:sp>
        <p:nvSpPr>
          <p:cNvPr id="2" name="TextBox 1">
            <a:extLst>
              <a:ext uri="{FF2B5EF4-FFF2-40B4-BE49-F238E27FC236}">
                <a16:creationId xmlns:a16="http://schemas.microsoft.com/office/drawing/2014/main" id="{AEC48C5D-858B-6162-7940-6B1CE6DFD35D}"/>
              </a:ext>
            </a:extLst>
          </p:cNvPr>
          <p:cNvSpPr txBox="1"/>
          <p:nvPr/>
        </p:nvSpPr>
        <p:spPr>
          <a:xfrm>
            <a:off x="7255880" y="6390978"/>
            <a:ext cx="5066749" cy="276999"/>
          </a:xfrm>
          <a:prstGeom prst="rect">
            <a:avLst/>
          </a:prstGeom>
          <a:noFill/>
        </p:spPr>
        <p:txBody>
          <a:bodyPr wrap="square" rtlCol="0">
            <a:spAutoFit/>
          </a:bodyPr>
          <a:lstStyle/>
          <a:p>
            <a:r>
              <a:rPr lang="en-GB" sz="1200" b="1" dirty="0">
                <a:latin typeface="Quicksand Light" panose="00000400000000000000" pitchFamily="2" charset="0"/>
              </a:rPr>
              <a:t>New Pedagogies For Deep Learning, NPDL, 2019</a:t>
            </a:r>
          </a:p>
        </p:txBody>
      </p:sp>
    </p:spTree>
    <p:extLst>
      <p:ext uri="{BB962C8B-B14F-4D97-AF65-F5344CB8AC3E}">
        <p14:creationId xmlns:p14="http://schemas.microsoft.com/office/powerpoint/2010/main" val="309415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2" name="object 22">
            <a:extLst>
              <a:ext uri="{FF2B5EF4-FFF2-40B4-BE49-F238E27FC236}">
                <a16:creationId xmlns:a16="http://schemas.microsoft.com/office/drawing/2014/main" id="{358FC826-AB66-B5E4-E9AA-2B9300B5C0BF}"/>
              </a:ext>
            </a:extLst>
          </p:cNvPr>
          <p:cNvGraphicFramePr>
            <a:graphicFrameLocks noGrp="1"/>
          </p:cNvGraphicFramePr>
          <p:nvPr>
            <p:extLst>
              <p:ext uri="{D42A27DB-BD31-4B8C-83A1-F6EECF244321}">
                <p14:modId xmlns:p14="http://schemas.microsoft.com/office/powerpoint/2010/main" val="174784895"/>
              </p:ext>
            </p:extLst>
          </p:nvPr>
        </p:nvGraphicFramePr>
        <p:xfrm>
          <a:off x="643467" y="993641"/>
          <a:ext cx="10905070" cy="5277097"/>
        </p:xfrm>
        <a:graphic>
          <a:graphicData uri="http://schemas.openxmlformats.org/drawingml/2006/table">
            <a:tbl>
              <a:tblPr firstRow="1" bandRow="1">
                <a:tableStyleId>{2D5ABB26-0587-4C30-8999-92F81FD0307C}</a:tableStyleId>
              </a:tblPr>
              <a:tblGrid>
                <a:gridCol w="1401935">
                  <a:extLst>
                    <a:ext uri="{9D8B030D-6E8A-4147-A177-3AD203B41FA5}">
                      <a16:colId xmlns:a16="http://schemas.microsoft.com/office/drawing/2014/main" val="20000"/>
                    </a:ext>
                  </a:extLst>
                </a:gridCol>
                <a:gridCol w="1490896">
                  <a:extLst>
                    <a:ext uri="{9D8B030D-6E8A-4147-A177-3AD203B41FA5}">
                      <a16:colId xmlns:a16="http://schemas.microsoft.com/office/drawing/2014/main" val="20001"/>
                    </a:ext>
                  </a:extLst>
                </a:gridCol>
                <a:gridCol w="1941859">
                  <a:extLst>
                    <a:ext uri="{9D8B030D-6E8A-4147-A177-3AD203B41FA5}">
                      <a16:colId xmlns:a16="http://schemas.microsoft.com/office/drawing/2014/main" val="20002"/>
                    </a:ext>
                  </a:extLst>
                </a:gridCol>
                <a:gridCol w="1689838">
                  <a:extLst>
                    <a:ext uri="{9D8B030D-6E8A-4147-A177-3AD203B41FA5}">
                      <a16:colId xmlns:a16="http://schemas.microsoft.com/office/drawing/2014/main" val="20003"/>
                    </a:ext>
                  </a:extLst>
                </a:gridCol>
                <a:gridCol w="2053326">
                  <a:extLst>
                    <a:ext uri="{9D8B030D-6E8A-4147-A177-3AD203B41FA5}">
                      <a16:colId xmlns:a16="http://schemas.microsoft.com/office/drawing/2014/main" val="20004"/>
                    </a:ext>
                  </a:extLst>
                </a:gridCol>
                <a:gridCol w="2327216">
                  <a:extLst>
                    <a:ext uri="{9D8B030D-6E8A-4147-A177-3AD203B41FA5}">
                      <a16:colId xmlns:a16="http://schemas.microsoft.com/office/drawing/2014/main" val="20005"/>
                    </a:ext>
                  </a:extLst>
                </a:gridCol>
              </a:tblGrid>
              <a:tr h="135904">
                <a:tc>
                  <a:txBody>
                    <a:bodyPr/>
                    <a:lstStyle/>
                    <a:p>
                      <a:pPr marL="67945">
                        <a:lnSpc>
                          <a:spcPct val="100000"/>
                        </a:lnSpc>
                        <a:spcBef>
                          <a:spcPts val="175"/>
                        </a:spcBef>
                      </a:pPr>
                      <a:r>
                        <a:rPr lang="en-GB" sz="700" b="1" spc="-10">
                          <a:solidFill>
                            <a:srgbClr val="FFFFFF"/>
                          </a:solidFill>
                          <a:latin typeface="Calibri"/>
                          <a:cs typeface="Calibri"/>
                        </a:rPr>
                        <a:t>Dimension</a:t>
                      </a:r>
                      <a:endParaRPr lang="en-GB" sz="700">
                        <a:latin typeface="Calibri"/>
                        <a:cs typeface="Calibri"/>
                      </a:endParaRPr>
                    </a:p>
                  </a:txBody>
                  <a:tcPr marL="0" marR="0" marT="9532" marB="0">
                    <a:lnL w="6350">
                      <a:solidFill>
                        <a:srgbClr val="00B0F0"/>
                      </a:solidFill>
                      <a:prstDash val="solid"/>
                    </a:lnL>
                    <a:lnR w="19050">
                      <a:solidFill>
                        <a:srgbClr val="FFFFFF"/>
                      </a:solidFill>
                      <a:prstDash val="solid"/>
                    </a:lnR>
                    <a:lnT w="6350">
                      <a:solidFill>
                        <a:srgbClr val="00B0F0"/>
                      </a:solidFill>
                      <a:prstDash val="solid"/>
                    </a:lnT>
                    <a:lnB w="6350">
                      <a:solidFill>
                        <a:srgbClr val="00B0F0"/>
                      </a:solidFill>
                      <a:prstDash val="solid"/>
                    </a:lnB>
                    <a:solidFill>
                      <a:srgbClr val="00AAE0"/>
                    </a:solidFill>
                  </a:tcPr>
                </a:tc>
                <a:tc>
                  <a:txBody>
                    <a:bodyPr/>
                    <a:lstStyle/>
                    <a:p>
                      <a:pPr marL="807085">
                        <a:lnSpc>
                          <a:spcPct val="100000"/>
                        </a:lnSpc>
                        <a:spcBef>
                          <a:spcPts val="175"/>
                        </a:spcBef>
                      </a:pPr>
                      <a:r>
                        <a:rPr lang="en-GB" sz="700" b="1">
                          <a:solidFill>
                            <a:srgbClr val="FFFFFF"/>
                          </a:solidFill>
                          <a:latin typeface="Calibri"/>
                          <a:cs typeface="Calibri"/>
                        </a:rPr>
                        <a:t>Limited</a:t>
                      </a:r>
                      <a:r>
                        <a:rPr lang="en-GB" sz="700" b="1" spc="-35">
                          <a:solidFill>
                            <a:srgbClr val="FFFFFF"/>
                          </a:solidFill>
                          <a:latin typeface="Calibri"/>
                          <a:cs typeface="Calibri"/>
                        </a:rPr>
                        <a:t> </a:t>
                      </a:r>
                      <a:r>
                        <a:rPr lang="en-GB" sz="700" b="1" spc="-10">
                          <a:solidFill>
                            <a:srgbClr val="FFFFFF"/>
                          </a:solidFill>
                          <a:latin typeface="Calibri"/>
                          <a:cs typeface="Calibri"/>
                        </a:rPr>
                        <a:t>Evidence</a:t>
                      </a:r>
                      <a:endParaRPr lang="en-GB" sz="700">
                        <a:latin typeface="Calibri"/>
                        <a:cs typeface="Calibri"/>
                      </a:endParaRPr>
                    </a:p>
                  </a:txBody>
                  <a:tcPr marL="0" marR="0" marT="9532" marB="0">
                    <a:lnL w="19050">
                      <a:solidFill>
                        <a:srgbClr val="FFFFFF"/>
                      </a:solidFill>
                      <a:prstDash val="solid"/>
                    </a:lnL>
                    <a:lnR w="19050">
                      <a:solidFill>
                        <a:srgbClr val="FFFFFF"/>
                      </a:solidFill>
                      <a:prstDash val="solid"/>
                    </a:lnR>
                    <a:lnT w="6350">
                      <a:solidFill>
                        <a:srgbClr val="00B0F0"/>
                      </a:solidFill>
                      <a:prstDash val="solid"/>
                    </a:lnT>
                    <a:lnB w="6350">
                      <a:solidFill>
                        <a:srgbClr val="00B0F0"/>
                      </a:solidFill>
                      <a:prstDash val="solid"/>
                    </a:lnB>
                    <a:solidFill>
                      <a:srgbClr val="00AAE0"/>
                    </a:solidFill>
                  </a:tcPr>
                </a:tc>
                <a:tc>
                  <a:txBody>
                    <a:bodyPr/>
                    <a:lstStyle/>
                    <a:p>
                      <a:pPr marL="635" algn="ctr">
                        <a:lnSpc>
                          <a:spcPct val="100000"/>
                        </a:lnSpc>
                        <a:spcBef>
                          <a:spcPts val="175"/>
                        </a:spcBef>
                      </a:pPr>
                      <a:r>
                        <a:rPr lang="en-GB" sz="700" b="1" spc="-10">
                          <a:solidFill>
                            <a:srgbClr val="FFFFFF"/>
                          </a:solidFill>
                          <a:latin typeface="Calibri"/>
                          <a:cs typeface="Calibri"/>
                        </a:rPr>
                        <a:t>Emerging</a:t>
                      </a:r>
                      <a:endParaRPr lang="en-GB" sz="700">
                        <a:latin typeface="Calibri"/>
                        <a:cs typeface="Calibri"/>
                      </a:endParaRPr>
                    </a:p>
                  </a:txBody>
                  <a:tcPr marL="0" marR="0" marT="9532" marB="0">
                    <a:lnL w="19050">
                      <a:solidFill>
                        <a:srgbClr val="FFFFFF"/>
                      </a:solidFill>
                      <a:prstDash val="solid"/>
                    </a:lnL>
                    <a:lnR w="28575">
                      <a:solidFill>
                        <a:srgbClr val="FFFFFF"/>
                      </a:solidFill>
                      <a:prstDash val="solid"/>
                    </a:lnR>
                    <a:lnT w="6350">
                      <a:solidFill>
                        <a:srgbClr val="00B0F0"/>
                      </a:solidFill>
                      <a:prstDash val="solid"/>
                    </a:lnT>
                    <a:lnB w="6350">
                      <a:solidFill>
                        <a:srgbClr val="00B0F0"/>
                      </a:solidFill>
                      <a:prstDash val="solid"/>
                    </a:lnB>
                    <a:solidFill>
                      <a:srgbClr val="00AAE0"/>
                    </a:solidFill>
                  </a:tcPr>
                </a:tc>
                <a:tc>
                  <a:txBody>
                    <a:bodyPr/>
                    <a:lstStyle/>
                    <a:p>
                      <a:pPr marL="1270" algn="ctr">
                        <a:lnSpc>
                          <a:spcPct val="100000"/>
                        </a:lnSpc>
                        <a:spcBef>
                          <a:spcPts val="175"/>
                        </a:spcBef>
                      </a:pPr>
                      <a:r>
                        <a:rPr lang="en-GB" sz="700" b="1" spc="-10">
                          <a:solidFill>
                            <a:srgbClr val="FFFFFF"/>
                          </a:solidFill>
                          <a:latin typeface="Calibri"/>
                          <a:cs typeface="Calibri"/>
                        </a:rPr>
                        <a:t>Developing</a:t>
                      </a:r>
                      <a:endParaRPr lang="en-GB" sz="700">
                        <a:latin typeface="Calibri"/>
                        <a:cs typeface="Calibri"/>
                      </a:endParaRPr>
                    </a:p>
                  </a:txBody>
                  <a:tcPr marL="0" marR="0" marT="9532" marB="0">
                    <a:lnL w="28575">
                      <a:solidFill>
                        <a:srgbClr val="FFFFFF"/>
                      </a:solidFill>
                      <a:prstDash val="solid"/>
                    </a:lnL>
                    <a:lnR w="19050">
                      <a:solidFill>
                        <a:srgbClr val="FFFFFF"/>
                      </a:solidFill>
                      <a:prstDash val="solid"/>
                    </a:lnR>
                    <a:lnT w="6350">
                      <a:solidFill>
                        <a:srgbClr val="00B0F0"/>
                      </a:solidFill>
                      <a:prstDash val="solid"/>
                    </a:lnT>
                    <a:lnB w="6350">
                      <a:solidFill>
                        <a:srgbClr val="00B0F0"/>
                      </a:solidFill>
                      <a:prstDash val="solid"/>
                    </a:lnB>
                    <a:solidFill>
                      <a:srgbClr val="00AAE0"/>
                    </a:solidFill>
                  </a:tcPr>
                </a:tc>
                <a:tc>
                  <a:txBody>
                    <a:bodyPr/>
                    <a:lstStyle/>
                    <a:p>
                      <a:pPr algn="ctr">
                        <a:lnSpc>
                          <a:spcPct val="100000"/>
                        </a:lnSpc>
                        <a:spcBef>
                          <a:spcPts val="175"/>
                        </a:spcBef>
                      </a:pPr>
                      <a:r>
                        <a:rPr lang="en-GB" sz="700" b="1" spc="-10">
                          <a:solidFill>
                            <a:srgbClr val="FFFFFF"/>
                          </a:solidFill>
                          <a:latin typeface="Calibri"/>
                          <a:cs typeface="Calibri"/>
                        </a:rPr>
                        <a:t>Accelerating</a:t>
                      </a:r>
                      <a:endParaRPr lang="en-GB" sz="700">
                        <a:latin typeface="Calibri"/>
                        <a:cs typeface="Calibri"/>
                      </a:endParaRPr>
                    </a:p>
                  </a:txBody>
                  <a:tcPr marL="0" marR="0" marT="9532" marB="0">
                    <a:lnL w="19050">
                      <a:solidFill>
                        <a:srgbClr val="FFFFFF"/>
                      </a:solidFill>
                      <a:prstDash val="solid"/>
                    </a:lnL>
                    <a:lnR w="19050">
                      <a:solidFill>
                        <a:srgbClr val="FFFFFF"/>
                      </a:solidFill>
                      <a:prstDash val="solid"/>
                    </a:lnR>
                    <a:lnT w="6350">
                      <a:solidFill>
                        <a:srgbClr val="00B0F0"/>
                      </a:solidFill>
                      <a:prstDash val="solid"/>
                    </a:lnT>
                    <a:lnB w="6350">
                      <a:solidFill>
                        <a:srgbClr val="00B0F0"/>
                      </a:solidFill>
                      <a:prstDash val="solid"/>
                    </a:lnB>
                    <a:solidFill>
                      <a:srgbClr val="00AAE0"/>
                    </a:solidFill>
                  </a:tcPr>
                </a:tc>
                <a:tc>
                  <a:txBody>
                    <a:bodyPr/>
                    <a:lstStyle/>
                    <a:p>
                      <a:pPr algn="ctr">
                        <a:lnSpc>
                          <a:spcPct val="100000"/>
                        </a:lnSpc>
                        <a:spcBef>
                          <a:spcPts val="175"/>
                        </a:spcBef>
                      </a:pPr>
                      <a:r>
                        <a:rPr lang="en-GB" sz="700" b="1" spc="-10">
                          <a:solidFill>
                            <a:srgbClr val="FFFFFF"/>
                          </a:solidFill>
                          <a:latin typeface="Calibri"/>
                          <a:cs typeface="Calibri"/>
                        </a:rPr>
                        <a:t>Proficient</a:t>
                      </a:r>
                      <a:endParaRPr lang="en-GB" sz="700">
                        <a:latin typeface="Calibri"/>
                        <a:cs typeface="Calibri"/>
                      </a:endParaRPr>
                    </a:p>
                  </a:txBody>
                  <a:tcPr marL="0" marR="0" marT="9532" marB="0">
                    <a:lnL w="19050">
                      <a:solidFill>
                        <a:srgbClr val="FFFFFF"/>
                      </a:solidFill>
                      <a:prstDash val="solid"/>
                    </a:lnL>
                    <a:lnT w="6350">
                      <a:solidFill>
                        <a:srgbClr val="00B0F0"/>
                      </a:solidFill>
                      <a:prstDash val="solid"/>
                    </a:lnT>
                    <a:lnB w="6350">
                      <a:solidFill>
                        <a:srgbClr val="00B0F0"/>
                      </a:solidFill>
                      <a:prstDash val="solid"/>
                    </a:lnB>
                    <a:solidFill>
                      <a:srgbClr val="00AAE0"/>
                    </a:solidFill>
                  </a:tcPr>
                </a:tc>
                <a:extLst>
                  <a:ext uri="{0D108BD9-81ED-4DB2-BD59-A6C34878D82A}">
                    <a16:rowId xmlns:a16="http://schemas.microsoft.com/office/drawing/2014/main" val="10000"/>
                  </a:ext>
                </a:extLst>
              </a:tr>
              <a:tr h="652275">
                <a:tc>
                  <a:txBody>
                    <a:bodyPr/>
                    <a:lstStyle/>
                    <a:p>
                      <a:pPr marL="67945" marR="309245">
                        <a:lnSpc>
                          <a:spcPct val="100000"/>
                        </a:lnSpc>
                        <a:spcBef>
                          <a:spcPts val="300"/>
                        </a:spcBef>
                      </a:pPr>
                      <a:r>
                        <a:rPr lang="en-GB" sz="700" b="1">
                          <a:latin typeface="Calibri"/>
                          <a:cs typeface="Calibri"/>
                        </a:rPr>
                        <a:t>Coherent</a:t>
                      </a:r>
                      <a:r>
                        <a:rPr lang="en-GB" sz="700" b="1" spc="-35">
                          <a:latin typeface="Calibri"/>
                          <a:cs typeface="Calibri"/>
                        </a:rPr>
                        <a:t> </a:t>
                      </a:r>
                      <a:r>
                        <a:rPr lang="en-GB" sz="700" b="1" spc="-10">
                          <a:latin typeface="Calibri"/>
                          <a:cs typeface="Calibri"/>
                        </a:rPr>
                        <a:t>communication </a:t>
                      </a:r>
                      <a:r>
                        <a:rPr lang="en-GB" sz="700" b="1">
                          <a:latin typeface="Calibri"/>
                          <a:cs typeface="Calibri"/>
                        </a:rPr>
                        <a:t>using</a:t>
                      </a:r>
                      <a:r>
                        <a:rPr lang="en-GB" sz="700" b="1" spc="-15">
                          <a:latin typeface="Calibri"/>
                          <a:cs typeface="Calibri"/>
                        </a:rPr>
                        <a:t> </a:t>
                      </a:r>
                      <a:r>
                        <a:rPr lang="en-GB" sz="700" b="1">
                          <a:latin typeface="Calibri"/>
                          <a:cs typeface="Calibri"/>
                        </a:rPr>
                        <a:t>a</a:t>
                      </a:r>
                      <a:r>
                        <a:rPr lang="en-GB" sz="700" b="1" spc="-15">
                          <a:latin typeface="Calibri"/>
                          <a:cs typeface="Calibri"/>
                        </a:rPr>
                        <a:t> </a:t>
                      </a:r>
                      <a:r>
                        <a:rPr lang="en-GB" sz="700" b="1">
                          <a:latin typeface="Calibri"/>
                          <a:cs typeface="Calibri"/>
                        </a:rPr>
                        <a:t>range</a:t>
                      </a:r>
                      <a:r>
                        <a:rPr lang="en-GB" sz="700" b="1" spc="-25">
                          <a:latin typeface="Calibri"/>
                          <a:cs typeface="Calibri"/>
                        </a:rPr>
                        <a:t> of</a:t>
                      </a:r>
                      <a:r>
                        <a:rPr lang="en-GB" sz="700" b="1" spc="-10">
                          <a:latin typeface="Calibri"/>
                          <a:cs typeface="Calibri"/>
                        </a:rPr>
                        <a:t> communication</a:t>
                      </a:r>
                      <a:r>
                        <a:rPr lang="en-GB" sz="700" b="1" spc="70">
                          <a:latin typeface="Calibri"/>
                          <a:cs typeface="Calibri"/>
                        </a:rPr>
                        <a:t> </a:t>
                      </a:r>
                      <a:r>
                        <a:rPr lang="en-GB" sz="700" b="1" spc="-20">
                          <a:latin typeface="Calibri"/>
                          <a:cs typeface="Calibri"/>
                        </a:rPr>
                        <a:t>modes</a:t>
                      </a:r>
                      <a:endParaRPr lang="en-GB" sz="700">
                        <a:latin typeface="Calibri"/>
                        <a:cs typeface="Calibri"/>
                      </a:endParaRPr>
                    </a:p>
                  </a:txBody>
                  <a:tcPr marL="0" marR="0" marT="16340" marB="0">
                    <a:lnL w="6350">
                      <a:solidFill>
                        <a:srgbClr val="00AAE0"/>
                      </a:solidFill>
                      <a:prstDash val="solid"/>
                    </a:lnL>
                    <a:lnR w="19050">
                      <a:solidFill>
                        <a:srgbClr val="FFFFFF"/>
                      </a:solidFill>
                      <a:prstDash val="solid"/>
                    </a:lnR>
                    <a:lnT w="6350">
                      <a:solidFill>
                        <a:srgbClr val="00B0F0"/>
                      </a:solidFill>
                      <a:prstDash val="solid"/>
                    </a:lnT>
                    <a:lnB w="6350">
                      <a:solidFill>
                        <a:srgbClr val="00AAE0"/>
                      </a:solidFill>
                      <a:prstDash val="solid"/>
                    </a:lnB>
                    <a:solidFill>
                      <a:srgbClr val="D1EDF3"/>
                    </a:solidFill>
                  </a:tcPr>
                </a:tc>
                <a:tc>
                  <a:txBody>
                    <a:bodyPr/>
                    <a:lstStyle/>
                    <a:p>
                      <a:pPr marL="68580" marR="75565">
                        <a:lnSpc>
                          <a:spcPct val="100000"/>
                        </a:lnSpc>
                        <a:spcBef>
                          <a:spcPts val="300"/>
                        </a:spcBef>
                      </a:pPr>
                      <a:r>
                        <a:rPr lang="en-GB" sz="700">
                          <a:latin typeface="Calibri"/>
                          <a:cs typeface="Calibri"/>
                        </a:rPr>
                        <a:t>Learners’</a:t>
                      </a:r>
                      <a:r>
                        <a:rPr lang="en-GB" sz="700" spc="-30">
                          <a:latin typeface="Calibri"/>
                          <a:cs typeface="Calibri"/>
                        </a:rPr>
                        <a:t> </a:t>
                      </a:r>
                      <a:r>
                        <a:rPr lang="en-GB" sz="700">
                          <a:latin typeface="Calibri"/>
                          <a:cs typeface="Calibri"/>
                        </a:rPr>
                        <a:t>skills</a:t>
                      </a:r>
                      <a:r>
                        <a:rPr lang="en-GB" sz="700" spc="-30">
                          <a:latin typeface="Calibri"/>
                          <a:cs typeface="Calibri"/>
                        </a:rPr>
                        <a:t> </a:t>
                      </a:r>
                      <a:r>
                        <a:rPr lang="en-GB" sz="700">
                          <a:latin typeface="Calibri"/>
                          <a:cs typeface="Calibri"/>
                        </a:rPr>
                        <a:t>in</a:t>
                      </a:r>
                      <a:r>
                        <a:rPr lang="en-GB" sz="700" spc="-25">
                          <a:latin typeface="Calibri"/>
                          <a:cs typeface="Calibri"/>
                        </a:rPr>
                        <a:t> </a:t>
                      </a:r>
                      <a:r>
                        <a:rPr lang="en-GB" sz="700">
                          <a:latin typeface="Calibri"/>
                          <a:cs typeface="Calibri"/>
                        </a:rPr>
                        <a:t>communication</a:t>
                      </a:r>
                      <a:r>
                        <a:rPr lang="en-GB" sz="700" spc="-25">
                          <a:latin typeface="Calibri"/>
                          <a:cs typeface="Calibri"/>
                        </a:rPr>
                        <a:t> </a:t>
                      </a:r>
                      <a:r>
                        <a:rPr lang="en-GB" sz="700" spc="-10">
                          <a:latin typeface="Calibri"/>
                          <a:cs typeface="Calibri"/>
                        </a:rPr>
                        <a:t>require </a:t>
                      </a:r>
                      <a:r>
                        <a:rPr lang="en-GB" sz="700">
                          <a:latin typeface="Calibri"/>
                          <a:cs typeface="Calibri"/>
                        </a:rPr>
                        <a:t>significant</a:t>
                      </a:r>
                      <a:r>
                        <a:rPr lang="en-GB" sz="700" spc="-40">
                          <a:latin typeface="Calibri"/>
                          <a:cs typeface="Calibri"/>
                        </a:rPr>
                        <a:t> </a:t>
                      </a:r>
                      <a:r>
                        <a:rPr lang="en-GB" sz="700">
                          <a:latin typeface="Calibri"/>
                          <a:cs typeface="Calibri"/>
                        </a:rPr>
                        <a:t>development.</a:t>
                      </a:r>
                      <a:r>
                        <a:rPr lang="en-GB" sz="700" spc="-35">
                          <a:latin typeface="Calibri"/>
                          <a:cs typeface="Calibri"/>
                        </a:rPr>
                        <a:t> </a:t>
                      </a:r>
                      <a:r>
                        <a:rPr lang="en-GB" sz="700">
                          <a:latin typeface="Calibri"/>
                          <a:cs typeface="Calibri"/>
                        </a:rPr>
                        <a:t>They</a:t>
                      </a:r>
                      <a:r>
                        <a:rPr lang="en-GB" sz="700" spc="-25">
                          <a:latin typeface="Calibri"/>
                          <a:cs typeface="Calibri"/>
                        </a:rPr>
                        <a:t> </a:t>
                      </a:r>
                      <a:r>
                        <a:rPr lang="en-GB" sz="700">
                          <a:latin typeface="Calibri"/>
                          <a:cs typeface="Calibri"/>
                        </a:rPr>
                        <a:t>may</a:t>
                      </a:r>
                      <a:r>
                        <a:rPr lang="en-GB" sz="700" spc="-35">
                          <a:latin typeface="Calibri"/>
                          <a:cs typeface="Calibri"/>
                        </a:rPr>
                        <a:t> </a:t>
                      </a:r>
                      <a:r>
                        <a:rPr lang="en-GB" sz="700" spc="-10">
                          <a:latin typeface="Calibri"/>
                          <a:cs typeface="Calibri"/>
                        </a:rPr>
                        <a:t>struggle </a:t>
                      </a:r>
                      <a:r>
                        <a:rPr lang="en-GB" sz="700">
                          <a:latin typeface="Calibri"/>
                          <a:cs typeface="Calibri"/>
                        </a:rPr>
                        <a:t>with</a:t>
                      </a:r>
                      <a:r>
                        <a:rPr lang="en-GB" sz="700" spc="-25">
                          <a:latin typeface="Calibri"/>
                          <a:cs typeface="Calibri"/>
                        </a:rPr>
                        <a:t> </a:t>
                      </a:r>
                      <a:r>
                        <a:rPr lang="en-GB" sz="700">
                          <a:latin typeface="Calibri"/>
                          <a:cs typeface="Calibri"/>
                        </a:rPr>
                        <a:t>incoherence</a:t>
                      </a:r>
                      <a:r>
                        <a:rPr lang="en-GB" sz="700" spc="-30">
                          <a:latin typeface="Calibri"/>
                          <a:cs typeface="Calibri"/>
                        </a:rPr>
                        <a:t> </a:t>
                      </a:r>
                      <a:r>
                        <a:rPr lang="en-GB" sz="700">
                          <a:latin typeface="Calibri"/>
                          <a:cs typeface="Calibri"/>
                        </a:rPr>
                        <a:t>and/or</a:t>
                      </a:r>
                      <a:r>
                        <a:rPr lang="en-GB" sz="700" spc="-25">
                          <a:latin typeface="Calibri"/>
                          <a:cs typeface="Calibri"/>
                        </a:rPr>
                        <a:t> </a:t>
                      </a:r>
                      <a:r>
                        <a:rPr lang="en-GB" sz="700">
                          <a:latin typeface="Calibri"/>
                          <a:cs typeface="Calibri"/>
                        </a:rPr>
                        <a:t>tend</a:t>
                      </a:r>
                      <a:r>
                        <a:rPr lang="en-GB" sz="700" spc="-30">
                          <a:latin typeface="Calibri"/>
                          <a:cs typeface="Calibri"/>
                        </a:rPr>
                        <a:t> </a:t>
                      </a:r>
                      <a:r>
                        <a:rPr lang="en-GB" sz="700">
                          <a:latin typeface="Calibri"/>
                          <a:cs typeface="Calibri"/>
                        </a:rPr>
                        <a:t>to</a:t>
                      </a:r>
                      <a:r>
                        <a:rPr lang="en-GB" sz="700" spc="-25">
                          <a:latin typeface="Calibri"/>
                          <a:cs typeface="Calibri"/>
                        </a:rPr>
                        <a:t> </a:t>
                      </a:r>
                      <a:r>
                        <a:rPr lang="en-GB" sz="700">
                          <a:latin typeface="Calibri"/>
                          <a:cs typeface="Calibri"/>
                        </a:rPr>
                        <a:t>restrict</a:t>
                      </a:r>
                      <a:r>
                        <a:rPr lang="en-GB" sz="700" spc="-35">
                          <a:latin typeface="Calibri"/>
                          <a:cs typeface="Calibri"/>
                        </a:rPr>
                        <a:t> </a:t>
                      </a:r>
                      <a:r>
                        <a:rPr lang="en-GB" sz="700" spc="-10">
                          <a:latin typeface="Calibri"/>
                          <a:cs typeface="Calibri"/>
                        </a:rPr>
                        <a:t>their communication</a:t>
                      </a:r>
                      <a:r>
                        <a:rPr lang="en-GB" sz="700" spc="5">
                          <a:latin typeface="Calibri"/>
                          <a:cs typeface="Calibri"/>
                        </a:rPr>
                        <a:t> </a:t>
                      </a:r>
                      <a:r>
                        <a:rPr lang="en-GB" sz="700">
                          <a:latin typeface="Calibri"/>
                          <a:cs typeface="Calibri"/>
                        </a:rPr>
                        <a:t>to</a:t>
                      </a:r>
                      <a:r>
                        <a:rPr lang="en-GB" sz="700" spc="5">
                          <a:latin typeface="Calibri"/>
                          <a:cs typeface="Calibri"/>
                        </a:rPr>
                        <a:t> </a:t>
                      </a:r>
                      <a:r>
                        <a:rPr lang="en-GB" sz="700">
                          <a:latin typeface="Calibri"/>
                          <a:cs typeface="Calibri"/>
                        </a:rPr>
                        <a:t>one</a:t>
                      </a:r>
                      <a:r>
                        <a:rPr lang="en-GB" sz="700" spc="-5">
                          <a:latin typeface="Calibri"/>
                          <a:cs typeface="Calibri"/>
                        </a:rPr>
                        <a:t> </a:t>
                      </a:r>
                      <a:r>
                        <a:rPr lang="en-GB" sz="700">
                          <a:latin typeface="Calibri"/>
                          <a:cs typeface="Calibri"/>
                        </a:rPr>
                        <a:t>particular mode</a:t>
                      </a:r>
                      <a:r>
                        <a:rPr lang="en-GB" sz="700" spc="-5">
                          <a:latin typeface="Calibri"/>
                          <a:cs typeface="Calibri"/>
                        </a:rPr>
                        <a:t> </a:t>
                      </a:r>
                      <a:r>
                        <a:rPr lang="en-GB" sz="700" spc="-10">
                          <a:latin typeface="Calibri"/>
                          <a:cs typeface="Calibri"/>
                        </a:rPr>
                        <a:t>(e.g., </a:t>
                      </a:r>
                      <a:r>
                        <a:rPr lang="en-GB" sz="700">
                          <a:latin typeface="Calibri"/>
                          <a:cs typeface="Calibri"/>
                        </a:rPr>
                        <a:t>written,</a:t>
                      </a:r>
                      <a:r>
                        <a:rPr lang="en-GB" sz="700" spc="-30">
                          <a:latin typeface="Calibri"/>
                          <a:cs typeface="Calibri"/>
                        </a:rPr>
                        <a:t> </a:t>
                      </a:r>
                      <a:r>
                        <a:rPr lang="en-GB" sz="700">
                          <a:latin typeface="Calibri"/>
                          <a:cs typeface="Calibri"/>
                        </a:rPr>
                        <a:t>texting,</a:t>
                      </a:r>
                      <a:r>
                        <a:rPr lang="en-GB" sz="700" spc="-25">
                          <a:latin typeface="Calibri"/>
                          <a:cs typeface="Calibri"/>
                        </a:rPr>
                        <a:t> </a:t>
                      </a:r>
                      <a:r>
                        <a:rPr lang="en-GB" sz="700">
                          <a:latin typeface="Calibri"/>
                          <a:cs typeface="Calibri"/>
                        </a:rPr>
                        <a:t>verbal,</a:t>
                      </a:r>
                      <a:r>
                        <a:rPr lang="en-GB" sz="700" spc="-25">
                          <a:latin typeface="Calibri"/>
                          <a:cs typeface="Calibri"/>
                        </a:rPr>
                        <a:t> </a:t>
                      </a:r>
                      <a:r>
                        <a:rPr lang="en-GB" sz="700" spc="-10">
                          <a:latin typeface="Calibri"/>
                          <a:cs typeface="Calibri"/>
                        </a:rPr>
                        <a:t>visual).</a:t>
                      </a:r>
                      <a:endParaRPr lang="en-GB" sz="700">
                        <a:latin typeface="Calibri"/>
                        <a:cs typeface="Calibri"/>
                      </a:endParaRPr>
                    </a:p>
                  </a:txBody>
                  <a:tcPr marL="0" marR="0" marT="16340" marB="0">
                    <a:lnL w="19050">
                      <a:solidFill>
                        <a:srgbClr val="FFFFFF"/>
                      </a:solidFill>
                      <a:prstDash val="solid"/>
                    </a:lnL>
                    <a:lnR w="19050">
                      <a:solidFill>
                        <a:srgbClr val="FFFFFF"/>
                      </a:solidFill>
                      <a:prstDash val="solid"/>
                    </a:lnR>
                    <a:lnT w="6350">
                      <a:solidFill>
                        <a:srgbClr val="00B0F0"/>
                      </a:solidFill>
                      <a:prstDash val="solid"/>
                    </a:lnT>
                    <a:lnB w="6350">
                      <a:solidFill>
                        <a:srgbClr val="00AAE0"/>
                      </a:solidFill>
                      <a:prstDash val="solid"/>
                    </a:lnB>
                  </a:tcPr>
                </a:tc>
                <a:tc>
                  <a:txBody>
                    <a:bodyPr/>
                    <a:lstStyle/>
                    <a:p>
                      <a:pPr marL="68580" marR="170815">
                        <a:lnSpc>
                          <a:spcPct val="100000"/>
                        </a:lnSpc>
                        <a:spcBef>
                          <a:spcPts val="300"/>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25">
                          <a:latin typeface="Calibri"/>
                          <a:cs typeface="Calibri"/>
                        </a:rPr>
                        <a:t> </a:t>
                      </a:r>
                      <a:r>
                        <a:rPr lang="en-GB" sz="700">
                          <a:latin typeface="Calibri"/>
                          <a:cs typeface="Calibri"/>
                        </a:rPr>
                        <a:t>starting</a:t>
                      </a:r>
                      <a:r>
                        <a:rPr lang="en-GB" sz="700" spc="-20">
                          <a:latin typeface="Calibri"/>
                          <a:cs typeface="Calibri"/>
                        </a:rPr>
                        <a:t> </a:t>
                      </a:r>
                      <a:r>
                        <a:rPr lang="en-GB" sz="700">
                          <a:latin typeface="Calibri"/>
                          <a:cs typeface="Calibri"/>
                        </a:rPr>
                        <a:t>to</a:t>
                      </a:r>
                      <a:r>
                        <a:rPr lang="en-GB" sz="700" spc="-25">
                          <a:latin typeface="Calibri"/>
                          <a:cs typeface="Calibri"/>
                        </a:rPr>
                        <a:t> </a:t>
                      </a:r>
                      <a:r>
                        <a:rPr lang="en-GB" sz="700">
                          <a:latin typeface="Calibri"/>
                          <a:cs typeface="Calibri"/>
                        </a:rPr>
                        <a:t>understand,</a:t>
                      </a:r>
                      <a:r>
                        <a:rPr lang="en-GB" sz="700" spc="-25">
                          <a:latin typeface="Calibri"/>
                          <a:cs typeface="Calibri"/>
                        </a:rPr>
                        <a:t> </a:t>
                      </a:r>
                      <a:r>
                        <a:rPr lang="en-GB" sz="700" spc="-10">
                          <a:latin typeface="Calibri"/>
                          <a:cs typeface="Calibri"/>
                        </a:rPr>
                        <a:t>select </a:t>
                      </a:r>
                      <a:r>
                        <a:rPr lang="en-GB" sz="700">
                          <a:latin typeface="Calibri"/>
                          <a:cs typeface="Calibri"/>
                        </a:rPr>
                        <a:t>and use</a:t>
                      </a:r>
                      <a:r>
                        <a:rPr lang="en-GB" sz="700" spc="10">
                          <a:latin typeface="Calibri"/>
                          <a:cs typeface="Calibri"/>
                        </a:rPr>
                        <a:t> </a:t>
                      </a:r>
                      <a:r>
                        <a:rPr lang="en-GB" sz="700">
                          <a:latin typeface="Calibri"/>
                          <a:cs typeface="Calibri"/>
                        </a:rPr>
                        <a:t>a range</a:t>
                      </a:r>
                      <a:r>
                        <a:rPr lang="en-GB" sz="700" spc="5">
                          <a:latin typeface="Calibri"/>
                          <a:cs typeface="Calibri"/>
                        </a:rPr>
                        <a:t> </a:t>
                      </a:r>
                      <a:r>
                        <a:rPr lang="en-GB" sz="700">
                          <a:latin typeface="Calibri"/>
                          <a:cs typeface="Calibri"/>
                        </a:rPr>
                        <a:t>of</a:t>
                      </a:r>
                      <a:r>
                        <a:rPr lang="en-GB" sz="700" spc="5">
                          <a:latin typeface="Calibri"/>
                          <a:cs typeface="Calibri"/>
                        </a:rPr>
                        <a:t> </a:t>
                      </a:r>
                      <a:r>
                        <a:rPr lang="en-GB" sz="700" spc="-10">
                          <a:latin typeface="Calibri"/>
                          <a:cs typeface="Calibri"/>
                        </a:rPr>
                        <a:t>communication</a:t>
                      </a:r>
                      <a:r>
                        <a:rPr lang="en-GB" sz="700" spc="10">
                          <a:latin typeface="Calibri"/>
                          <a:cs typeface="Calibri"/>
                        </a:rPr>
                        <a:t> </a:t>
                      </a:r>
                      <a:r>
                        <a:rPr lang="en-GB" sz="700" spc="-10">
                          <a:latin typeface="Calibri"/>
                          <a:cs typeface="Calibri"/>
                        </a:rPr>
                        <a:t>modes </a:t>
                      </a:r>
                      <a:r>
                        <a:rPr lang="en-GB" sz="700">
                          <a:latin typeface="Calibri"/>
                          <a:cs typeface="Calibri"/>
                        </a:rPr>
                        <a:t>and</a:t>
                      </a:r>
                      <a:r>
                        <a:rPr lang="en-GB" sz="700" spc="-15">
                          <a:latin typeface="Calibri"/>
                          <a:cs typeface="Calibri"/>
                        </a:rPr>
                        <a:t> </a:t>
                      </a:r>
                      <a:r>
                        <a:rPr lang="en-GB" sz="700">
                          <a:latin typeface="Calibri"/>
                          <a:cs typeface="Calibri"/>
                        </a:rPr>
                        <a:t>tools,</a:t>
                      </a:r>
                      <a:r>
                        <a:rPr lang="en-GB" sz="700" spc="-15">
                          <a:latin typeface="Calibri"/>
                          <a:cs typeface="Calibri"/>
                        </a:rPr>
                        <a:t> </a:t>
                      </a:r>
                      <a:r>
                        <a:rPr lang="en-GB" sz="700">
                          <a:latin typeface="Calibri"/>
                          <a:cs typeface="Calibri"/>
                        </a:rPr>
                        <a:t>but</a:t>
                      </a:r>
                      <a:r>
                        <a:rPr lang="en-GB" sz="700" spc="-15">
                          <a:latin typeface="Calibri"/>
                          <a:cs typeface="Calibri"/>
                        </a:rPr>
                        <a:t> </a:t>
                      </a:r>
                      <a:r>
                        <a:rPr lang="en-GB" sz="700">
                          <a:latin typeface="Calibri"/>
                          <a:cs typeface="Calibri"/>
                        </a:rPr>
                        <a:t>still</a:t>
                      </a:r>
                      <a:r>
                        <a:rPr lang="en-GB" sz="700" spc="-10">
                          <a:latin typeface="Calibri"/>
                          <a:cs typeface="Calibri"/>
                        </a:rPr>
                        <a:t> </a:t>
                      </a:r>
                      <a:r>
                        <a:rPr lang="en-GB" sz="700">
                          <a:latin typeface="Calibri"/>
                          <a:cs typeface="Calibri"/>
                        </a:rPr>
                        <a:t>need</a:t>
                      </a:r>
                      <a:r>
                        <a:rPr lang="en-GB" sz="700" spc="-5">
                          <a:latin typeface="Calibri"/>
                          <a:cs typeface="Calibri"/>
                        </a:rPr>
                        <a:t> </a:t>
                      </a:r>
                      <a:r>
                        <a:rPr lang="en-GB" sz="700">
                          <a:latin typeface="Calibri"/>
                          <a:cs typeface="Calibri"/>
                        </a:rPr>
                        <a:t>significant</a:t>
                      </a:r>
                      <a:r>
                        <a:rPr lang="en-GB" sz="700" spc="-15">
                          <a:latin typeface="Calibri"/>
                          <a:cs typeface="Calibri"/>
                        </a:rPr>
                        <a:t> </a:t>
                      </a:r>
                      <a:r>
                        <a:rPr lang="en-GB" sz="700" spc="-10">
                          <a:latin typeface="Calibri"/>
                          <a:cs typeface="Calibri"/>
                        </a:rPr>
                        <a:t>guidance </a:t>
                      </a:r>
                      <a:r>
                        <a:rPr lang="en-GB" sz="700">
                          <a:latin typeface="Calibri"/>
                          <a:cs typeface="Calibri"/>
                        </a:rPr>
                        <a:t>in this area.</a:t>
                      </a:r>
                      <a:r>
                        <a:rPr lang="en-GB" sz="700" spc="-5">
                          <a:latin typeface="Calibri"/>
                          <a:cs typeface="Calibri"/>
                        </a:rPr>
                        <a:t> </a:t>
                      </a:r>
                      <a:r>
                        <a:rPr lang="en-GB" sz="700">
                          <a:latin typeface="Calibri"/>
                          <a:cs typeface="Calibri"/>
                        </a:rPr>
                        <a:t>Their</a:t>
                      </a:r>
                      <a:r>
                        <a:rPr lang="en-GB" sz="700" spc="-5">
                          <a:latin typeface="Calibri"/>
                          <a:cs typeface="Calibri"/>
                        </a:rPr>
                        <a:t> </a:t>
                      </a:r>
                      <a:r>
                        <a:rPr lang="en-GB" sz="700" spc="-10">
                          <a:latin typeface="Calibri"/>
                          <a:cs typeface="Calibri"/>
                        </a:rPr>
                        <a:t>communication</a:t>
                      </a:r>
                      <a:r>
                        <a:rPr lang="en-GB" sz="700" spc="10">
                          <a:latin typeface="Calibri"/>
                          <a:cs typeface="Calibri"/>
                        </a:rPr>
                        <a:t> </a:t>
                      </a:r>
                      <a:r>
                        <a:rPr lang="en-GB" sz="700" spc="-10">
                          <a:latin typeface="Calibri"/>
                          <a:cs typeface="Calibri"/>
                        </a:rPr>
                        <a:t>makes </a:t>
                      </a:r>
                      <a:r>
                        <a:rPr lang="en-GB" sz="700">
                          <a:latin typeface="Calibri"/>
                          <a:cs typeface="Calibri"/>
                        </a:rPr>
                        <a:t>reasonable</a:t>
                      </a:r>
                      <a:r>
                        <a:rPr lang="en-GB" sz="700" spc="-25">
                          <a:latin typeface="Calibri"/>
                          <a:cs typeface="Calibri"/>
                        </a:rPr>
                        <a:t> </a:t>
                      </a:r>
                      <a:r>
                        <a:rPr lang="en-GB" sz="700">
                          <a:latin typeface="Calibri"/>
                          <a:cs typeface="Calibri"/>
                        </a:rPr>
                        <a:t>sense</a:t>
                      </a:r>
                      <a:r>
                        <a:rPr lang="en-GB" sz="700" spc="-25">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uses</a:t>
                      </a:r>
                      <a:r>
                        <a:rPr lang="en-GB" sz="700" spc="-20">
                          <a:latin typeface="Calibri"/>
                          <a:cs typeface="Calibri"/>
                        </a:rPr>
                        <a:t> </a:t>
                      </a:r>
                      <a:r>
                        <a:rPr lang="en-GB" sz="700">
                          <a:latin typeface="Calibri"/>
                          <a:cs typeface="Calibri"/>
                        </a:rPr>
                        <a:t>more</a:t>
                      </a:r>
                      <a:r>
                        <a:rPr lang="en-GB" sz="700" spc="-20">
                          <a:latin typeface="Calibri"/>
                          <a:cs typeface="Calibri"/>
                        </a:rPr>
                        <a:t> </a:t>
                      </a:r>
                      <a:r>
                        <a:rPr lang="en-GB" sz="700">
                          <a:latin typeface="Calibri"/>
                          <a:cs typeface="Calibri"/>
                        </a:rPr>
                        <a:t>than</a:t>
                      </a:r>
                      <a:r>
                        <a:rPr lang="en-GB" sz="700" spc="-20">
                          <a:latin typeface="Calibri"/>
                          <a:cs typeface="Calibri"/>
                        </a:rPr>
                        <a:t> </a:t>
                      </a:r>
                      <a:r>
                        <a:rPr lang="en-GB" sz="700" spc="-25">
                          <a:latin typeface="Calibri"/>
                          <a:cs typeface="Calibri"/>
                        </a:rPr>
                        <a:t>one</a:t>
                      </a:r>
                      <a:r>
                        <a:rPr lang="en-GB" sz="700">
                          <a:latin typeface="Calibri"/>
                          <a:cs typeface="Calibri"/>
                        </a:rPr>
                        <a:t> mode,</a:t>
                      </a:r>
                      <a:r>
                        <a:rPr lang="en-GB" sz="700" spc="-15">
                          <a:latin typeface="Calibri"/>
                          <a:cs typeface="Calibri"/>
                        </a:rPr>
                        <a:t> </a:t>
                      </a:r>
                      <a:r>
                        <a:rPr lang="en-GB" sz="700">
                          <a:latin typeface="Calibri"/>
                          <a:cs typeface="Calibri"/>
                        </a:rPr>
                        <a:t>but</a:t>
                      </a:r>
                      <a:r>
                        <a:rPr lang="en-GB" sz="700" spc="-15">
                          <a:latin typeface="Calibri"/>
                          <a:cs typeface="Calibri"/>
                        </a:rPr>
                        <a:t> </a:t>
                      </a:r>
                      <a:r>
                        <a:rPr lang="en-GB" sz="700">
                          <a:latin typeface="Calibri"/>
                          <a:cs typeface="Calibri"/>
                        </a:rPr>
                        <a:t>some</a:t>
                      </a:r>
                      <a:r>
                        <a:rPr lang="en-GB" sz="700" spc="-10">
                          <a:latin typeface="Calibri"/>
                          <a:cs typeface="Calibri"/>
                        </a:rPr>
                        <a:t> </a:t>
                      </a:r>
                      <a:r>
                        <a:rPr lang="en-GB" sz="700">
                          <a:latin typeface="Calibri"/>
                          <a:cs typeface="Calibri"/>
                        </a:rPr>
                        <a:t>of</a:t>
                      </a:r>
                      <a:r>
                        <a:rPr lang="en-GB" sz="700" spc="-10">
                          <a:latin typeface="Calibri"/>
                          <a:cs typeface="Calibri"/>
                        </a:rPr>
                        <a:t> </a:t>
                      </a:r>
                      <a:r>
                        <a:rPr lang="en-GB" sz="700">
                          <a:latin typeface="Calibri"/>
                          <a:cs typeface="Calibri"/>
                        </a:rPr>
                        <a:t>the</a:t>
                      </a:r>
                      <a:r>
                        <a:rPr lang="en-GB" sz="700" spc="-5">
                          <a:latin typeface="Calibri"/>
                          <a:cs typeface="Calibri"/>
                        </a:rPr>
                        <a:t> </a:t>
                      </a:r>
                      <a:r>
                        <a:rPr lang="en-GB" sz="700">
                          <a:latin typeface="Calibri"/>
                          <a:cs typeface="Calibri"/>
                        </a:rPr>
                        <a:t>ideas</a:t>
                      </a:r>
                      <a:r>
                        <a:rPr lang="en-GB" sz="700" spc="-10">
                          <a:latin typeface="Calibri"/>
                          <a:cs typeface="Calibri"/>
                        </a:rPr>
                        <a:t> </a:t>
                      </a:r>
                      <a:r>
                        <a:rPr lang="en-GB" sz="700">
                          <a:latin typeface="Calibri"/>
                          <a:cs typeface="Calibri"/>
                        </a:rPr>
                        <a:t>may</a:t>
                      </a:r>
                      <a:r>
                        <a:rPr lang="en-GB" sz="700" spc="-10">
                          <a:latin typeface="Calibri"/>
                          <a:cs typeface="Calibri"/>
                        </a:rPr>
                        <a:t> </a:t>
                      </a:r>
                      <a:r>
                        <a:rPr lang="en-GB" sz="700">
                          <a:latin typeface="Calibri"/>
                          <a:cs typeface="Calibri"/>
                        </a:rPr>
                        <a:t>still</a:t>
                      </a:r>
                      <a:r>
                        <a:rPr lang="en-GB" sz="700" spc="-10">
                          <a:latin typeface="Calibri"/>
                          <a:cs typeface="Calibri"/>
                        </a:rPr>
                        <a:t> </a:t>
                      </a:r>
                      <a:r>
                        <a:rPr lang="en-GB" sz="700" spc="-25">
                          <a:latin typeface="Calibri"/>
                          <a:cs typeface="Calibri"/>
                        </a:rPr>
                        <a:t>be</a:t>
                      </a:r>
                      <a:r>
                        <a:rPr lang="en-GB" sz="700">
                          <a:latin typeface="Calibri"/>
                          <a:cs typeface="Calibri"/>
                        </a:rPr>
                        <a:t> lacking</a:t>
                      </a:r>
                      <a:r>
                        <a:rPr lang="en-GB" sz="700" spc="-10">
                          <a:latin typeface="Calibri"/>
                          <a:cs typeface="Calibri"/>
                        </a:rPr>
                        <a:t> </a:t>
                      </a:r>
                      <a:r>
                        <a:rPr lang="en-GB" sz="700">
                          <a:latin typeface="Calibri"/>
                          <a:cs typeface="Calibri"/>
                        </a:rPr>
                        <a:t>in</a:t>
                      </a:r>
                      <a:r>
                        <a:rPr lang="en-GB" sz="700" spc="-5">
                          <a:latin typeface="Calibri"/>
                          <a:cs typeface="Calibri"/>
                        </a:rPr>
                        <a:t> </a:t>
                      </a:r>
                      <a:r>
                        <a:rPr lang="en-GB" sz="700" spc="-10">
                          <a:latin typeface="Calibri"/>
                          <a:cs typeface="Calibri"/>
                        </a:rPr>
                        <a:t>coherence.</a:t>
                      </a:r>
                      <a:endParaRPr lang="en-GB" sz="700">
                        <a:latin typeface="Calibri"/>
                        <a:cs typeface="Calibri"/>
                      </a:endParaRPr>
                    </a:p>
                  </a:txBody>
                  <a:tcPr marL="0" marR="0" marT="16340" marB="0">
                    <a:lnL w="19050">
                      <a:solidFill>
                        <a:srgbClr val="FFFFFF"/>
                      </a:solidFill>
                      <a:prstDash val="solid"/>
                    </a:lnL>
                    <a:lnR w="28575">
                      <a:solidFill>
                        <a:srgbClr val="FFFFFF"/>
                      </a:solidFill>
                      <a:prstDash val="solid"/>
                    </a:lnR>
                    <a:lnT w="6350">
                      <a:solidFill>
                        <a:srgbClr val="00B0F0"/>
                      </a:solidFill>
                      <a:prstDash val="solid"/>
                    </a:lnT>
                    <a:lnB w="6350">
                      <a:solidFill>
                        <a:srgbClr val="00AAE0"/>
                      </a:solidFill>
                      <a:prstDash val="solid"/>
                    </a:lnB>
                  </a:tcPr>
                </a:tc>
                <a:tc>
                  <a:txBody>
                    <a:bodyPr/>
                    <a:lstStyle/>
                    <a:p>
                      <a:pPr marL="67945" marR="67310">
                        <a:lnSpc>
                          <a:spcPct val="100000"/>
                        </a:lnSpc>
                        <a:spcBef>
                          <a:spcPts val="300"/>
                        </a:spcBef>
                      </a:pPr>
                      <a:r>
                        <a:rPr lang="en-GB" sz="700">
                          <a:latin typeface="Calibri"/>
                          <a:cs typeface="Calibri"/>
                        </a:rPr>
                        <a:t>Learners</a:t>
                      </a:r>
                      <a:r>
                        <a:rPr lang="en-GB" sz="700" spc="-15">
                          <a:latin typeface="Calibri"/>
                          <a:cs typeface="Calibri"/>
                        </a:rPr>
                        <a:t> </a:t>
                      </a:r>
                      <a:r>
                        <a:rPr lang="en-GB" sz="700">
                          <a:latin typeface="Calibri"/>
                          <a:cs typeface="Calibri"/>
                        </a:rPr>
                        <a:t>understand,</a:t>
                      </a:r>
                      <a:r>
                        <a:rPr lang="en-GB" sz="700" spc="-15">
                          <a:latin typeface="Calibri"/>
                          <a:cs typeface="Calibri"/>
                        </a:rPr>
                        <a:t> </a:t>
                      </a:r>
                      <a:r>
                        <a:rPr lang="en-GB" sz="700">
                          <a:latin typeface="Calibri"/>
                          <a:cs typeface="Calibri"/>
                        </a:rPr>
                        <a:t>select</a:t>
                      </a:r>
                      <a:r>
                        <a:rPr lang="en-GB" sz="700" spc="-25">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use</a:t>
                      </a:r>
                      <a:r>
                        <a:rPr lang="en-GB" sz="700" spc="-15">
                          <a:latin typeface="Calibri"/>
                          <a:cs typeface="Calibri"/>
                        </a:rPr>
                        <a:t> </a:t>
                      </a:r>
                      <a:r>
                        <a:rPr lang="en-GB" sz="700">
                          <a:latin typeface="Calibri"/>
                          <a:cs typeface="Calibri"/>
                        </a:rPr>
                        <a:t>a</a:t>
                      </a:r>
                      <a:r>
                        <a:rPr lang="en-GB" sz="700" spc="-15">
                          <a:latin typeface="Calibri"/>
                          <a:cs typeface="Calibri"/>
                        </a:rPr>
                        <a:t> </a:t>
                      </a:r>
                      <a:r>
                        <a:rPr lang="en-GB" sz="700" spc="-10">
                          <a:latin typeface="Calibri"/>
                          <a:cs typeface="Calibri"/>
                        </a:rPr>
                        <a:t>range</a:t>
                      </a:r>
                      <a:r>
                        <a:rPr lang="en-GB" sz="700" spc="500">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communication</a:t>
                      </a:r>
                      <a:r>
                        <a:rPr lang="en-GB" sz="700" spc="-15">
                          <a:latin typeface="Calibri"/>
                          <a:cs typeface="Calibri"/>
                        </a:rPr>
                        <a:t> </a:t>
                      </a:r>
                      <a:r>
                        <a:rPr lang="en-GB" sz="700">
                          <a:latin typeface="Calibri"/>
                          <a:cs typeface="Calibri"/>
                        </a:rPr>
                        <a:t>modes</a:t>
                      </a:r>
                      <a:r>
                        <a:rPr lang="en-GB" sz="700" spc="-20">
                          <a:latin typeface="Calibri"/>
                          <a:cs typeface="Calibri"/>
                        </a:rPr>
                        <a:t> </a:t>
                      </a:r>
                      <a:r>
                        <a:rPr lang="en-GB" sz="700">
                          <a:latin typeface="Calibri"/>
                          <a:cs typeface="Calibri"/>
                        </a:rPr>
                        <a:t>and</a:t>
                      </a:r>
                      <a:r>
                        <a:rPr lang="en-GB" sz="700" spc="-30">
                          <a:latin typeface="Calibri"/>
                          <a:cs typeface="Calibri"/>
                        </a:rPr>
                        <a:t> </a:t>
                      </a:r>
                      <a:r>
                        <a:rPr lang="en-GB" sz="700">
                          <a:latin typeface="Calibri"/>
                          <a:cs typeface="Calibri"/>
                        </a:rPr>
                        <a:t>tools</a:t>
                      </a:r>
                      <a:r>
                        <a:rPr lang="en-GB" sz="700" spc="-20">
                          <a:latin typeface="Calibri"/>
                          <a:cs typeface="Calibri"/>
                        </a:rPr>
                        <a:t> </a:t>
                      </a:r>
                      <a:r>
                        <a:rPr lang="en-GB" sz="700" spc="-25">
                          <a:latin typeface="Calibri"/>
                          <a:cs typeface="Calibri"/>
                        </a:rPr>
                        <a:t>to</a:t>
                      </a:r>
                      <a:r>
                        <a:rPr lang="en-GB" sz="700" spc="500">
                          <a:latin typeface="Calibri"/>
                          <a:cs typeface="Calibri"/>
                        </a:rPr>
                        <a:t> </a:t>
                      </a:r>
                      <a:r>
                        <a:rPr lang="en-GB" sz="700">
                          <a:latin typeface="Calibri"/>
                          <a:cs typeface="Calibri"/>
                        </a:rPr>
                        <a:t>produce coherent</a:t>
                      </a:r>
                      <a:r>
                        <a:rPr lang="en-GB" sz="700" spc="-5">
                          <a:latin typeface="Calibri"/>
                          <a:cs typeface="Calibri"/>
                        </a:rPr>
                        <a:t> </a:t>
                      </a:r>
                      <a:r>
                        <a:rPr lang="en-GB" sz="700" spc="-10">
                          <a:latin typeface="Calibri"/>
                          <a:cs typeface="Calibri"/>
                        </a:rPr>
                        <a:t>communication</a:t>
                      </a:r>
                      <a:r>
                        <a:rPr lang="en-GB" sz="700" spc="15">
                          <a:latin typeface="Calibri"/>
                          <a:cs typeface="Calibri"/>
                        </a:rPr>
                        <a:t> </a:t>
                      </a:r>
                      <a:r>
                        <a:rPr lang="en-GB" sz="700" spc="-20">
                          <a:latin typeface="Calibri"/>
                          <a:cs typeface="Calibri"/>
                        </a:rPr>
                        <a:t>i.e. </a:t>
                      </a:r>
                      <a:r>
                        <a:rPr lang="en-GB" sz="700" spc="-10">
                          <a:latin typeface="Calibri"/>
                          <a:cs typeface="Calibri"/>
                        </a:rPr>
                        <a:t>communication</a:t>
                      </a:r>
                      <a:r>
                        <a:rPr lang="en-GB" sz="700">
                          <a:latin typeface="Calibri"/>
                          <a:cs typeface="Calibri"/>
                        </a:rPr>
                        <a:t> that makes</a:t>
                      </a:r>
                      <a:r>
                        <a:rPr lang="en-GB" sz="700" spc="-5">
                          <a:latin typeface="Calibri"/>
                          <a:cs typeface="Calibri"/>
                        </a:rPr>
                        <a:t> </a:t>
                      </a:r>
                      <a:r>
                        <a:rPr lang="en-GB" sz="700">
                          <a:latin typeface="Calibri"/>
                          <a:cs typeface="Calibri"/>
                        </a:rPr>
                        <a:t>sense</a:t>
                      </a:r>
                      <a:r>
                        <a:rPr lang="en-GB" sz="700" spc="-5">
                          <a:latin typeface="Calibri"/>
                          <a:cs typeface="Calibri"/>
                        </a:rPr>
                        <a:t> </a:t>
                      </a:r>
                      <a:r>
                        <a:rPr lang="en-GB" sz="700">
                          <a:latin typeface="Calibri"/>
                          <a:cs typeface="Calibri"/>
                        </a:rPr>
                        <a:t>and </a:t>
                      </a:r>
                      <a:r>
                        <a:rPr lang="en-GB" sz="700" spc="-10">
                          <a:latin typeface="Calibri"/>
                          <a:cs typeface="Calibri"/>
                        </a:rPr>
                        <a:t>reflects </a:t>
                      </a:r>
                      <a:r>
                        <a:rPr lang="en-GB" sz="700">
                          <a:latin typeface="Calibri"/>
                          <a:cs typeface="Calibri"/>
                        </a:rPr>
                        <a:t>coherent</a:t>
                      </a:r>
                      <a:r>
                        <a:rPr lang="en-GB" sz="700" spc="-30">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connected</a:t>
                      </a:r>
                      <a:r>
                        <a:rPr lang="en-GB" sz="700" spc="-20">
                          <a:latin typeface="Calibri"/>
                          <a:cs typeface="Calibri"/>
                        </a:rPr>
                        <a:t> </a:t>
                      </a:r>
                      <a:r>
                        <a:rPr lang="en-GB" sz="700">
                          <a:latin typeface="Calibri"/>
                          <a:cs typeface="Calibri"/>
                        </a:rPr>
                        <a:t>ideas,</a:t>
                      </a:r>
                      <a:r>
                        <a:rPr lang="en-GB" sz="700" spc="-20">
                          <a:latin typeface="Calibri"/>
                          <a:cs typeface="Calibri"/>
                        </a:rPr>
                        <a:t> </a:t>
                      </a:r>
                      <a:r>
                        <a:rPr lang="en-GB" sz="700">
                          <a:latin typeface="Calibri"/>
                          <a:cs typeface="Calibri"/>
                        </a:rPr>
                        <a:t>not</a:t>
                      </a:r>
                      <a:r>
                        <a:rPr lang="en-GB" sz="700" spc="-25">
                          <a:latin typeface="Calibri"/>
                          <a:cs typeface="Calibri"/>
                        </a:rPr>
                        <a:t> </a:t>
                      </a:r>
                      <a:r>
                        <a:rPr lang="en-GB" sz="700">
                          <a:latin typeface="Calibri"/>
                          <a:cs typeface="Calibri"/>
                        </a:rPr>
                        <a:t>a</a:t>
                      </a:r>
                      <a:r>
                        <a:rPr lang="en-GB" sz="700" spc="-20">
                          <a:latin typeface="Calibri"/>
                          <a:cs typeface="Calibri"/>
                        </a:rPr>
                        <a:t> </a:t>
                      </a:r>
                      <a:r>
                        <a:rPr lang="en-GB" sz="700" spc="-10">
                          <a:latin typeface="Calibri"/>
                          <a:cs typeface="Calibri"/>
                        </a:rPr>
                        <a:t>single </a:t>
                      </a:r>
                      <a:r>
                        <a:rPr lang="en-GB" sz="700">
                          <a:latin typeface="Calibri"/>
                          <a:cs typeface="Calibri"/>
                        </a:rPr>
                        <a:t>simple</a:t>
                      </a:r>
                      <a:r>
                        <a:rPr lang="en-GB" sz="700" spc="-30">
                          <a:latin typeface="Calibri"/>
                          <a:cs typeface="Calibri"/>
                        </a:rPr>
                        <a:t> </a:t>
                      </a:r>
                      <a:r>
                        <a:rPr lang="en-GB" sz="700" spc="-10">
                          <a:latin typeface="Calibri"/>
                          <a:cs typeface="Calibri"/>
                        </a:rPr>
                        <a:t>thought.</a:t>
                      </a:r>
                      <a:endParaRPr lang="en-GB" sz="700">
                        <a:latin typeface="Calibri"/>
                        <a:cs typeface="Calibri"/>
                      </a:endParaRPr>
                    </a:p>
                  </a:txBody>
                  <a:tcPr marL="0" marR="0" marT="16340" marB="0">
                    <a:lnL w="28575">
                      <a:solidFill>
                        <a:srgbClr val="FFFFFF"/>
                      </a:solidFill>
                      <a:prstDash val="solid"/>
                    </a:lnL>
                    <a:lnR w="19050">
                      <a:solidFill>
                        <a:srgbClr val="FFFFFF"/>
                      </a:solidFill>
                      <a:prstDash val="solid"/>
                    </a:lnR>
                    <a:lnT w="6350">
                      <a:solidFill>
                        <a:srgbClr val="00B0F0"/>
                      </a:solidFill>
                      <a:prstDash val="solid"/>
                    </a:lnT>
                    <a:lnB w="6350">
                      <a:solidFill>
                        <a:srgbClr val="00AAE0"/>
                      </a:solidFill>
                      <a:prstDash val="solid"/>
                    </a:lnB>
                  </a:tcPr>
                </a:tc>
                <a:tc>
                  <a:txBody>
                    <a:bodyPr/>
                    <a:lstStyle/>
                    <a:p>
                      <a:pPr marL="67945" marR="148590">
                        <a:lnSpc>
                          <a:spcPct val="100000"/>
                        </a:lnSpc>
                        <a:spcBef>
                          <a:spcPts val="300"/>
                        </a:spcBef>
                      </a:pPr>
                      <a:r>
                        <a:rPr lang="en-GB" sz="700">
                          <a:latin typeface="Calibri"/>
                          <a:cs typeface="Calibri"/>
                        </a:rPr>
                        <a:t>Learners</a:t>
                      </a:r>
                      <a:r>
                        <a:rPr lang="en-GB" sz="700" spc="-35">
                          <a:latin typeface="Calibri"/>
                          <a:cs typeface="Calibri"/>
                        </a:rPr>
                        <a:t> </a:t>
                      </a:r>
                      <a:r>
                        <a:rPr lang="en-GB" sz="700">
                          <a:latin typeface="Calibri"/>
                          <a:cs typeface="Calibri"/>
                        </a:rPr>
                        <a:t>are</a:t>
                      </a:r>
                      <a:r>
                        <a:rPr lang="en-GB" sz="700" spc="-40">
                          <a:latin typeface="Calibri"/>
                          <a:cs typeface="Calibri"/>
                        </a:rPr>
                        <a:t> </a:t>
                      </a:r>
                      <a:r>
                        <a:rPr lang="en-GB" sz="700">
                          <a:latin typeface="Calibri"/>
                          <a:cs typeface="Calibri"/>
                        </a:rPr>
                        <a:t>becoming</a:t>
                      </a:r>
                      <a:r>
                        <a:rPr lang="en-GB" sz="700" spc="-35">
                          <a:latin typeface="Calibri"/>
                          <a:cs typeface="Calibri"/>
                        </a:rPr>
                        <a:t> </a:t>
                      </a:r>
                      <a:r>
                        <a:rPr lang="en-GB" sz="700">
                          <a:latin typeface="Calibri"/>
                          <a:cs typeface="Calibri"/>
                        </a:rPr>
                        <a:t>skilled</a:t>
                      </a:r>
                      <a:r>
                        <a:rPr lang="en-GB" sz="700" spc="-25">
                          <a:latin typeface="Calibri"/>
                          <a:cs typeface="Calibri"/>
                        </a:rPr>
                        <a:t> </a:t>
                      </a:r>
                      <a:r>
                        <a:rPr lang="en-GB" sz="700">
                          <a:latin typeface="Calibri"/>
                          <a:cs typeface="Calibri"/>
                        </a:rPr>
                        <a:t>choosing</a:t>
                      </a:r>
                      <a:r>
                        <a:rPr lang="en-GB" sz="700" spc="-30">
                          <a:latin typeface="Calibri"/>
                          <a:cs typeface="Calibri"/>
                        </a:rPr>
                        <a:t> </a:t>
                      </a:r>
                      <a:r>
                        <a:rPr lang="en-GB" sz="700" spc="-50">
                          <a:latin typeface="Calibri"/>
                          <a:cs typeface="Calibri"/>
                        </a:rPr>
                        <a:t>a</a:t>
                      </a:r>
                      <a:r>
                        <a:rPr lang="en-GB" sz="700">
                          <a:latin typeface="Calibri"/>
                          <a:cs typeface="Calibri"/>
                        </a:rPr>
                        <a:t> range</a:t>
                      </a:r>
                      <a:r>
                        <a:rPr lang="en-GB" sz="700" spc="-30">
                          <a:latin typeface="Calibri"/>
                          <a:cs typeface="Calibri"/>
                        </a:rPr>
                        <a:t> </a:t>
                      </a:r>
                      <a:r>
                        <a:rPr lang="en-GB" sz="700">
                          <a:latin typeface="Calibri"/>
                          <a:cs typeface="Calibri"/>
                        </a:rPr>
                        <a:t>of</a:t>
                      </a:r>
                      <a:r>
                        <a:rPr lang="en-GB" sz="700" spc="-20">
                          <a:latin typeface="Calibri"/>
                          <a:cs typeface="Calibri"/>
                        </a:rPr>
                        <a:t> </a:t>
                      </a:r>
                      <a:r>
                        <a:rPr lang="en-GB" sz="700">
                          <a:latin typeface="Calibri"/>
                          <a:cs typeface="Calibri"/>
                        </a:rPr>
                        <a:t>communication</a:t>
                      </a:r>
                      <a:r>
                        <a:rPr lang="en-GB" sz="700" spc="-10">
                          <a:latin typeface="Calibri"/>
                          <a:cs typeface="Calibri"/>
                        </a:rPr>
                        <a:t> </a:t>
                      </a:r>
                      <a:r>
                        <a:rPr lang="en-GB" sz="700">
                          <a:latin typeface="Calibri"/>
                          <a:cs typeface="Calibri"/>
                        </a:rPr>
                        <a:t>modes</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tools</a:t>
                      </a:r>
                      <a:r>
                        <a:rPr lang="en-GB" sz="700" spc="-15">
                          <a:latin typeface="Calibri"/>
                          <a:cs typeface="Calibri"/>
                        </a:rPr>
                        <a:t> </a:t>
                      </a:r>
                      <a:r>
                        <a:rPr lang="en-GB" sz="700" spc="-25">
                          <a:latin typeface="Calibri"/>
                          <a:cs typeface="Calibri"/>
                        </a:rPr>
                        <a:t>to</a:t>
                      </a:r>
                      <a:r>
                        <a:rPr lang="en-GB" sz="700">
                          <a:latin typeface="Calibri"/>
                          <a:cs typeface="Calibri"/>
                        </a:rPr>
                        <a:t> get</a:t>
                      </a:r>
                      <a:r>
                        <a:rPr lang="en-GB" sz="700" spc="-35">
                          <a:latin typeface="Calibri"/>
                          <a:cs typeface="Calibri"/>
                        </a:rPr>
                        <a:t> </a:t>
                      </a:r>
                      <a:r>
                        <a:rPr lang="en-GB" sz="700">
                          <a:latin typeface="Calibri"/>
                          <a:cs typeface="Calibri"/>
                        </a:rPr>
                        <a:t>their</a:t>
                      </a:r>
                      <a:r>
                        <a:rPr lang="en-GB" sz="700" spc="-30">
                          <a:latin typeface="Calibri"/>
                          <a:cs typeface="Calibri"/>
                        </a:rPr>
                        <a:t> </a:t>
                      </a:r>
                      <a:r>
                        <a:rPr lang="en-GB" sz="700">
                          <a:latin typeface="Calibri"/>
                          <a:cs typeface="Calibri"/>
                        </a:rPr>
                        <a:t>messages</a:t>
                      </a:r>
                      <a:r>
                        <a:rPr lang="en-GB" sz="700" spc="-30">
                          <a:latin typeface="Calibri"/>
                          <a:cs typeface="Calibri"/>
                        </a:rPr>
                        <a:t> </a:t>
                      </a:r>
                      <a:r>
                        <a:rPr lang="en-GB" sz="700">
                          <a:latin typeface="Calibri"/>
                          <a:cs typeface="Calibri"/>
                        </a:rPr>
                        <a:t>across.</a:t>
                      </a:r>
                      <a:r>
                        <a:rPr lang="en-GB" sz="700" spc="-30">
                          <a:latin typeface="Calibri"/>
                          <a:cs typeface="Calibri"/>
                        </a:rPr>
                        <a:t> </a:t>
                      </a:r>
                      <a:r>
                        <a:rPr lang="en-GB" sz="700">
                          <a:latin typeface="Calibri"/>
                          <a:cs typeface="Calibri"/>
                        </a:rPr>
                        <a:t>Connected</a:t>
                      </a:r>
                      <a:r>
                        <a:rPr lang="en-GB" sz="700" spc="-35">
                          <a:latin typeface="Calibri"/>
                          <a:cs typeface="Calibri"/>
                        </a:rPr>
                        <a:t> </a:t>
                      </a:r>
                      <a:r>
                        <a:rPr lang="en-GB" sz="700" spc="-25">
                          <a:latin typeface="Calibri"/>
                          <a:cs typeface="Calibri"/>
                        </a:rPr>
                        <a:t>and</a:t>
                      </a:r>
                      <a:r>
                        <a:rPr lang="en-GB" sz="700">
                          <a:latin typeface="Calibri"/>
                          <a:cs typeface="Calibri"/>
                        </a:rPr>
                        <a:t> coherent</a:t>
                      </a:r>
                      <a:r>
                        <a:rPr lang="en-GB" sz="700" spc="-30">
                          <a:latin typeface="Calibri"/>
                          <a:cs typeface="Calibri"/>
                        </a:rPr>
                        <a:t> </a:t>
                      </a:r>
                      <a:r>
                        <a:rPr lang="en-GB" sz="700">
                          <a:latin typeface="Calibri"/>
                          <a:cs typeface="Calibri"/>
                        </a:rPr>
                        <a:t>thought</a:t>
                      </a:r>
                      <a:r>
                        <a:rPr lang="en-GB" sz="700" spc="-20">
                          <a:latin typeface="Calibri"/>
                          <a:cs typeface="Calibri"/>
                        </a:rPr>
                        <a:t> </a:t>
                      </a:r>
                      <a:r>
                        <a:rPr lang="en-GB" sz="700">
                          <a:latin typeface="Calibri"/>
                          <a:cs typeface="Calibri"/>
                        </a:rPr>
                        <a:t>is</a:t>
                      </a:r>
                      <a:r>
                        <a:rPr lang="en-GB" sz="700" spc="-25">
                          <a:latin typeface="Calibri"/>
                          <a:cs typeface="Calibri"/>
                        </a:rPr>
                        <a:t> </a:t>
                      </a:r>
                      <a:r>
                        <a:rPr lang="en-GB" sz="700">
                          <a:latin typeface="Calibri"/>
                          <a:cs typeface="Calibri"/>
                        </a:rPr>
                        <a:t>evident</a:t>
                      </a:r>
                      <a:r>
                        <a:rPr lang="en-GB" sz="700" spc="-30">
                          <a:latin typeface="Calibri"/>
                          <a:cs typeface="Calibri"/>
                        </a:rPr>
                        <a:t> </a:t>
                      </a:r>
                      <a:r>
                        <a:rPr lang="en-GB" sz="700">
                          <a:latin typeface="Calibri"/>
                          <a:cs typeface="Calibri"/>
                        </a:rPr>
                        <a:t>across</a:t>
                      </a:r>
                      <a:r>
                        <a:rPr lang="en-GB" sz="700" spc="-25">
                          <a:latin typeface="Calibri"/>
                          <a:cs typeface="Calibri"/>
                        </a:rPr>
                        <a:t> </a:t>
                      </a:r>
                      <a:r>
                        <a:rPr lang="en-GB" sz="700">
                          <a:latin typeface="Calibri"/>
                          <a:cs typeface="Calibri"/>
                        </a:rPr>
                        <a:t>the</a:t>
                      </a:r>
                      <a:r>
                        <a:rPr lang="en-GB" sz="700" spc="-35">
                          <a:latin typeface="Calibri"/>
                          <a:cs typeface="Calibri"/>
                        </a:rPr>
                        <a:t> </a:t>
                      </a:r>
                      <a:r>
                        <a:rPr lang="en-GB" sz="700" spc="-20">
                          <a:latin typeface="Calibri"/>
                          <a:cs typeface="Calibri"/>
                        </a:rPr>
                        <a:t>full </a:t>
                      </a:r>
                      <a:r>
                        <a:rPr lang="en-GB" sz="700">
                          <a:latin typeface="Calibri"/>
                          <a:cs typeface="Calibri"/>
                        </a:rPr>
                        <a:t>range</a:t>
                      </a:r>
                      <a:r>
                        <a:rPr lang="en-GB" sz="700" spc="-30">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communication</a:t>
                      </a:r>
                      <a:r>
                        <a:rPr lang="en-GB" sz="700" spc="-10">
                          <a:latin typeface="Calibri"/>
                          <a:cs typeface="Calibri"/>
                        </a:rPr>
                        <a:t> </a:t>
                      </a:r>
                      <a:r>
                        <a:rPr lang="en-GB" sz="700">
                          <a:latin typeface="Calibri"/>
                          <a:cs typeface="Calibri"/>
                        </a:rPr>
                        <a:t>modes</a:t>
                      </a:r>
                      <a:r>
                        <a:rPr lang="en-GB" sz="700" spc="-20">
                          <a:latin typeface="Calibri"/>
                          <a:cs typeface="Calibri"/>
                        </a:rPr>
                        <a:t> used.</a:t>
                      </a:r>
                      <a:endParaRPr lang="en-GB" sz="700">
                        <a:latin typeface="Calibri"/>
                        <a:cs typeface="Calibri"/>
                      </a:endParaRPr>
                    </a:p>
                  </a:txBody>
                  <a:tcPr marL="0" marR="0" marT="16340" marB="0">
                    <a:lnL w="19050">
                      <a:solidFill>
                        <a:srgbClr val="FFFFFF"/>
                      </a:solidFill>
                      <a:prstDash val="solid"/>
                    </a:lnL>
                    <a:lnR w="19050">
                      <a:solidFill>
                        <a:srgbClr val="FFFFFF"/>
                      </a:solidFill>
                      <a:prstDash val="solid"/>
                    </a:lnR>
                    <a:lnT w="6350">
                      <a:solidFill>
                        <a:srgbClr val="00B0F0"/>
                      </a:solidFill>
                      <a:prstDash val="solid"/>
                    </a:lnT>
                    <a:lnB w="6350">
                      <a:solidFill>
                        <a:srgbClr val="00AAE0"/>
                      </a:solidFill>
                      <a:prstDash val="solid"/>
                    </a:lnB>
                  </a:tcPr>
                </a:tc>
                <a:tc>
                  <a:txBody>
                    <a:bodyPr/>
                    <a:lstStyle/>
                    <a:p>
                      <a:pPr marL="67945" marR="130175">
                        <a:lnSpc>
                          <a:spcPct val="100000"/>
                        </a:lnSpc>
                        <a:spcBef>
                          <a:spcPts val="300"/>
                        </a:spcBef>
                      </a:pPr>
                      <a:r>
                        <a:rPr lang="en-GB" sz="700">
                          <a:latin typeface="Calibri"/>
                          <a:cs typeface="Calibri"/>
                        </a:rPr>
                        <a:t>Learners</a:t>
                      </a:r>
                      <a:r>
                        <a:rPr lang="en-GB" sz="700" spc="-20">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able</a:t>
                      </a:r>
                      <a:r>
                        <a:rPr lang="en-GB" sz="700" spc="-20">
                          <a:latin typeface="Calibri"/>
                          <a:cs typeface="Calibri"/>
                        </a:rPr>
                        <a:t> </a:t>
                      </a:r>
                      <a:r>
                        <a:rPr lang="en-GB" sz="700">
                          <a:latin typeface="Calibri"/>
                          <a:cs typeface="Calibri"/>
                        </a:rPr>
                        <a:t>to</a:t>
                      </a:r>
                      <a:r>
                        <a:rPr lang="en-GB" sz="700" spc="-25">
                          <a:latin typeface="Calibri"/>
                          <a:cs typeface="Calibri"/>
                        </a:rPr>
                        <a:t> </a:t>
                      </a:r>
                      <a:r>
                        <a:rPr lang="en-GB" sz="700">
                          <a:latin typeface="Calibri"/>
                          <a:cs typeface="Calibri"/>
                        </a:rPr>
                        <a:t>clearly</a:t>
                      </a:r>
                      <a:r>
                        <a:rPr lang="en-GB" sz="700" spc="-20">
                          <a:latin typeface="Calibri"/>
                          <a:cs typeface="Calibri"/>
                        </a:rPr>
                        <a:t> </a:t>
                      </a:r>
                      <a:r>
                        <a:rPr lang="en-GB" sz="700">
                          <a:latin typeface="Calibri"/>
                          <a:cs typeface="Calibri"/>
                        </a:rPr>
                        <a:t>articulate</a:t>
                      </a:r>
                      <a:r>
                        <a:rPr lang="en-GB" sz="700" spc="-25">
                          <a:latin typeface="Calibri"/>
                          <a:cs typeface="Calibri"/>
                        </a:rPr>
                        <a:t> how</a:t>
                      </a:r>
                      <a:r>
                        <a:rPr lang="en-GB" sz="700">
                          <a:latin typeface="Calibri"/>
                          <a:cs typeface="Calibri"/>
                        </a:rPr>
                        <a:t> and</a:t>
                      </a:r>
                      <a:r>
                        <a:rPr lang="en-GB" sz="700" spc="-15">
                          <a:latin typeface="Calibri"/>
                          <a:cs typeface="Calibri"/>
                        </a:rPr>
                        <a:t> </a:t>
                      </a:r>
                      <a:r>
                        <a:rPr lang="en-GB" sz="700">
                          <a:latin typeface="Calibri"/>
                          <a:cs typeface="Calibri"/>
                        </a:rPr>
                        <a:t>why</a:t>
                      </a:r>
                      <a:r>
                        <a:rPr lang="en-GB" sz="700" spc="-20">
                          <a:latin typeface="Calibri"/>
                          <a:cs typeface="Calibri"/>
                        </a:rPr>
                        <a:t> </a:t>
                      </a:r>
                      <a:r>
                        <a:rPr lang="en-GB" sz="700">
                          <a:latin typeface="Calibri"/>
                          <a:cs typeface="Calibri"/>
                        </a:rPr>
                        <a:t>they</a:t>
                      </a:r>
                      <a:r>
                        <a:rPr lang="en-GB" sz="700" spc="-15">
                          <a:latin typeface="Calibri"/>
                          <a:cs typeface="Calibri"/>
                        </a:rPr>
                        <a:t> </a:t>
                      </a:r>
                      <a:r>
                        <a:rPr lang="en-GB" sz="700">
                          <a:latin typeface="Calibri"/>
                          <a:cs typeface="Calibri"/>
                        </a:rPr>
                        <a:t>make</a:t>
                      </a:r>
                      <a:r>
                        <a:rPr lang="en-GB" sz="700" spc="-15">
                          <a:latin typeface="Calibri"/>
                          <a:cs typeface="Calibri"/>
                        </a:rPr>
                        <a:t> </a:t>
                      </a:r>
                      <a:r>
                        <a:rPr lang="en-GB" sz="700">
                          <a:latin typeface="Calibri"/>
                          <a:cs typeface="Calibri"/>
                        </a:rPr>
                        <a:t>smart</a:t>
                      </a:r>
                      <a:r>
                        <a:rPr lang="en-GB" sz="700" spc="-15">
                          <a:latin typeface="Calibri"/>
                          <a:cs typeface="Calibri"/>
                        </a:rPr>
                        <a:t> </a:t>
                      </a:r>
                      <a:r>
                        <a:rPr lang="en-GB" sz="700">
                          <a:latin typeface="Calibri"/>
                          <a:cs typeface="Calibri"/>
                        </a:rPr>
                        <a:t>choices</a:t>
                      </a:r>
                      <a:r>
                        <a:rPr lang="en-GB" sz="700" spc="-15">
                          <a:latin typeface="Calibri"/>
                          <a:cs typeface="Calibri"/>
                        </a:rPr>
                        <a:t> </a:t>
                      </a:r>
                      <a:r>
                        <a:rPr lang="en-GB" sz="700" spc="-20">
                          <a:latin typeface="Calibri"/>
                          <a:cs typeface="Calibri"/>
                        </a:rPr>
                        <a:t>about </a:t>
                      </a:r>
                      <a:r>
                        <a:rPr lang="en-GB" sz="700" spc="-10">
                          <a:latin typeface="Calibri"/>
                          <a:cs typeface="Calibri"/>
                        </a:rPr>
                        <a:t>communication</a:t>
                      </a:r>
                      <a:r>
                        <a:rPr lang="en-GB" sz="700" spc="5">
                          <a:latin typeface="Calibri"/>
                          <a:cs typeface="Calibri"/>
                        </a:rPr>
                        <a:t> </a:t>
                      </a:r>
                      <a:r>
                        <a:rPr lang="en-GB" sz="700">
                          <a:latin typeface="Calibri"/>
                          <a:cs typeface="Calibri"/>
                        </a:rPr>
                        <a:t>modes</a:t>
                      </a:r>
                      <a:r>
                        <a:rPr lang="en-GB" sz="700" spc="-5">
                          <a:latin typeface="Calibri"/>
                          <a:cs typeface="Calibri"/>
                        </a:rPr>
                        <a:t> </a:t>
                      </a:r>
                      <a:r>
                        <a:rPr lang="en-GB" sz="700">
                          <a:latin typeface="Calibri"/>
                          <a:cs typeface="Calibri"/>
                        </a:rPr>
                        <a:t>and</a:t>
                      </a:r>
                      <a:r>
                        <a:rPr lang="en-GB" sz="700" spc="-5">
                          <a:latin typeface="Calibri"/>
                          <a:cs typeface="Calibri"/>
                        </a:rPr>
                        <a:t> </a:t>
                      </a:r>
                      <a:r>
                        <a:rPr lang="en-GB" sz="700">
                          <a:latin typeface="Calibri"/>
                          <a:cs typeface="Calibri"/>
                        </a:rPr>
                        <a:t>tools to get </a:t>
                      </a:r>
                      <a:r>
                        <a:rPr lang="en-GB" sz="700" spc="-10">
                          <a:latin typeface="Calibri"/>
                          <a:cs typeface="Calibri"/>
                        </a:rPr>
                        <a:t>their </a:t>
                      </a:r>
                      <a:r>
                        <a:rPr lang="en-GB" sz="700">
                          <a:latin typeface="Calibri"/>
                          <a:cs typeface="Calibri"/>
                        </a:rPr>
                        <a:t>message</a:t>
                      </a:r>
                      <a:r>
                        <a:rPr lang="en-GB" sz="700" spc="-20">
                          <a:latin typeface="Calibri"/>
                          <a:cs typeface="Calibri"/>
                        </a:rPr>
                        <a:t> </a:t>
                      </a:r>
                      <a:r>
                        <a:rPr lang="en-GB" sz="700">
                          <a:latin typeface="Calibri"/>
                          <a:cs typeface="Calibri"/>
                        </a:rPr>
                        <a:t>across.</a:t>
                      </a:r>
                      <a:r>
                        <a:rPr lang="en-GB" sz="700" spc="-10">
                          <a:latin typeface="Calibri"/>
                          <a:cs typeface="Calibri"/>
                        </a:rPr>
                        <a:t> </a:t>
                      </a:r>
                      <a:r>
                        <a:rPr lang="en-GB" sz="700">
                          <a:latin typeface="Calibri"/>
                          <a:cs typeface="Calibri"/>
                        </a:rPr>
                        <a:t>They</a:t>
                      </a:r>
                      <a:r>
                        <a:rPr lang="en-GB" sz="700" spc="-10">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highly</a:t>
                      </a:r>
                      <a:r>
                        <a:rPr lang="en-GB" sz="700" spc="-10">
                          <a:latin typeface="Calibri"/>
                          <a:cs typeface="Calibri"/>
                        </a:rPr>
                        <a:t> </a:t>
                      </a:r>
                      <a:r>
                        <a:rPr lang="en-GB" sz="700">
                          <a:latin typeface="Calibri"/>
                          <a:cs typeface="Calibri"/>
                        </a:rPr>
                        <a:t>skilled</a:t>
                      </a:r>
                      <a:r>
                        <a:rPr lang="en-GB" sz="700" spc="-5">
                          <a:latin typeface="Calibri"/>
                          <a:cs typeface="Calibri"/>
                        </a:rPr>
                        <a:t> </a:t>
                      </a:r>
                      <a:r>
                        <a:rPr lang="en-GB" sz="700" spc="-25">
                          <a:latin typeface="Calibri"/>
                          <a:cs typeface="Calibri"/>
                        </a:rPr>
                        <a:t>in</a:t>
                      </a:r>
                      <a:r>
                        <a:rPr lang="en-GB" sz="700" spc="-10">
                          <a:latin typeface="Calibri"/>
                          <a:cs typeface="Calibri"/>
                        </a:rPr>
                        <a:t> communicating</a:t>
                      </a:r>
                      <a:r>
                        <a:rPr lang="en-GB" sz="700" spc="20">
                          <a:latin typeface="Calibri"/>
                          <a:cs typeface="Calibri"/>
                        </a:rPr>
                        <a:t> </a:t>
                      </a:r>
                      <a:r>
                        <a:rPr lang="en-GB" sz="700">
                          <a:latin typeface="Calibri"/>
                          <a:cs typeface="Calibri"/>
                        </a:rPr>
                        <a:t>in</a:t>
                      </a:r>
                      <a:r>
                        <a:rPr lang="en-GB" sz="700" spc="10">
                          <a:latin typeface="Calibri"/>
                          <a:cs typeface="Calibri"/>
                        </a:rPr>
                        <a:t> </a:t>
                      </a:r>
                      <a:r>
                        <a:rPr lang="en-GB" sz="700">
                          <a:latin typeface="Calibri"/>
                          <a:cs typeface="Calibri"/>
                        </a:rPr>
                        <a:t>a</a:t>
                      </a:r>
                      <a:r>
                        <a:rPr lang="en-GB" sz="700" spc="20">
                          <a:latin typeface="Calibri"/>
                          <a:cs typeface="Calibri"/>
                        </a:rPr>
                        <a:t> </a:t>
                      </a:r>
                      <a:r>
                        <a:rPr lang="en-GB" sz="700" spc="-10">
                          <a:latin typeface="Calibri"/>
                          <a:cs typeface="Calibri"/>
                        </a:rPr>
                        <a:t>coherent</a:t>
                      </a:r>
                      <a:r>
                        <a:rPr lang="en-GB" sz="700" spc="10">
                          <a:latin typeface="Calibri"/>
                          <a:cs typeface="Calibri"/>
                        </a:rPr>
                        <a:t> </a:t>
                      </a:r>
                      <a:r>
                        <a:rPr lang="en-GB" sz="700">
                          <a:latin typeface="Calibri"/>
                          <a:cs typeface="Calibri"/>
                        </a:rPr>
                        <a:t>and</a:t>
                      </a:r>
                      <a:r>
                        <a:rPr lang="en-GB" sz="700" spc="10">
                          <a:latin typeface="Calibri"/>
                          <a:cs typeface="Calibri"/>
                        </a:rPr>
                        <a:t> </a:t>
                      </a:r>
                      <a:r>
                        <a:rPr lang="en-GB" sz="700" spc="-10">
                          <a:latin typeface="Calibri"/>
                          <a:cs typeface="Calibri"/>
                        </a:rPr>
                        <a:t>connected </a:t>
                      </a:r>
                      <a:r>
                        <a:rPr lang="en-GB" sz="700" spc="-20">
                          <a:latin typeface="Calibri"/>
                          <a:cs typeface="Calibri"/>
                        </a:rPr>
                        <a:t>way.</a:t>
                      </a:r>
                      <a:endParaRPr lang="en-GB" sz="700">
                        <a:latin typeface="Calibri"/>
                        <a:cs typeface="Calibri"/>
                      </a:endParaRPr>
                    </a:p>
                  </a:txBody>
                  <a:tcPr marL="0" marR="0" marT="16340" marB="0">
                    <a:lnL w="19050">
                      <a:solidFill>
                        <a:srgbClr val="FFFFFF"/>
                      </a:solidFill>
                      <a:prstDash val="solid"/>
                    </a:lnL>
                    <a:lnR w="6350">
                      <a:solidFill>
                        <a:srgbClr val="00AAE0"/>
                      </a:solidFill>
                      <a:prstDash val="solid"/>
                    </a:lnR>
                    <a:lnT w="6350">
                      <a:solidFill>
                        <a:srgbClr val="00B0F0"/>
                      </a:solidFill>
                      <a:prstDash val="solid"/>
                    </a:lnT>
                    <a:lnB w="6350">
                      <a:solidFill>
                        <a:srgbClr val="00AAE0"/>
                      </a:solidFill>
                      <a:prstDash val="solid"/>
                    </a:lnB>
                    <a:solidFill>
                      <a:srgbClr val="D1EDF3"/>
                    </a:solidFill>
                  </a:tcPr>
                </a:tc>
                <a:extLst>
                  <a:ext uri="{0D108BD9-81ED-4DB2-BD59-A6C34878D82A}">
                    <a16:rowId xmlns:a16="http://schemas.microsoft.com/office/drawing/2014/main" val="10001"/>
                  </a:ext>
                </a:extLst>
              </a:tr>
              <a:tr h="855283">
                <a:tc>
                  <a:txBody>
                    <a:bodyPr/>
                    <a:lstStyle/>
                    <a:p>
                      <a:pPr marL="68580" marR="127000" indent="-635">
                        <a:lnSpc>
                          <a:spcPct val="100000"/>
                        </a:lnSpc>
                        <a:spcBef>
                          <a:spcPts val="300"/>
                        </a:spcBef>
                      </a:pPr>
                      <a:r>
                        <a:rPr lang="en-GB" sz="700" b="1">
                          <a:latin typeface="Calibri"/>
                          <a:cs typeface="Calibri"/>
                        </a:rPr>
                        <a:t>Communication</a:t>
                      </a:r>
                      <a:r>
                        <a:rPr lang="en-GB" sz="700" b="1" spc="-35">
                          <a:latin typeface="Calibri"/>
                          <a:cs typeface="Calibri"/>
                        </a:rPr>
                        <a:t> </a:t>
                      </a:r>
                      <a:r>
                        <a:rPr lang="en-GB" sz="700" b="1">
                          <a:latin typeface="Calibri"/>
                          <a:cs typeface="Calibri"/>
                        </a:rPr>
                        <a:t>designed</a:t>
                      </a:r>
                      <a:r>
                        <a:rPr lang="en-GB" sz="700" b="1" spc="-35">
                          <a:latin typeface="Calibri"/>
                          <a:cs typeface="Calibri"/>
                        </a:rPr>
                        <a:t> </a:t>
                      </a:r>
                      <a:r>
                        <a:rPr lang="en-GB" sz="700" b="1" spc="-25">
                          <a:latin typeface="Calibri"/>
                          <a:cs typeface="Calibri"/>
                        </a:rPr>
                        <a:t>for</a:t>
                      </a:r>
                      <a:r>
                        <a:rPr lang="en-GB" sz="700" b="1">
                          <a:latin typeface="Calibri"/>
                          <a:cs typeface="Calibri"/>
                        </a:rPr>
                        <a:t> particular</a:t>
                      </a:r>
                      <a:r>
                        <a:rPr lang="en-GB" sz="700" b="1" spc="-40">
                          <a:latin typeface="Calibri"/>
                          <a:cs typeface="Calibri"/>
                        </a:rPr>
                        <a:t> </a:t>
                      </a:r>
                      <a:r>
                        <a:rPr lang="en-GB" sz="700" b="1" spc="-10">
                          <a:latin typeface="Calibri"/>
                          <a:cs typeface="Calibri"/>
                        </a:rPr>
                        <a:t>audiences</a:t>
                      </a:r>
                      <a:endParaRPr lang="en-GB" sz="700">
                        <a:latin typeface="Calibri"/>
                        <a:cs typeface="Calibri"/>
                      </a:endParaRPr>
                    </a:p>
                  </a:txBody>
                  <a:tcPr marL="0" marR="0" marT="16340" marB="0">
                    <a:lnL w="6350">
                      <a:solidFill>
                        <a:srgbClr val="00AAE0"/>
                      </a:solidFill>
                      <a:prstDash val="solid"/>
                    </a:lnL>
                    <a:lnT w="6350">
                      <a:solidFill>
                        <a:srgbClr val="00AAE0"/>
                      </a:solidFill>
                      <a:prstDash val="solid"/>
                    </a:lnT>
                    <a:lnB w="6350">
                      <a:solidFill>
                        <a:srgbClr val="00AAE0"/>
                      </a:solidFill>
                      <a:prstDash val="solid"/>
                    </a:lnB>
                  </a:tcPr>
                </a:tc>
                <a:tc>
                  <a:txBody>
                    <a:bodyPr/>
                    <a:lstStyle/>
                    <a:p>
                      <a:pPr marL="69215" marR="252095" indent="-635">
                        <a:lnSpc>
                          <a:spcPct val="100000"/>
                        </a:lnSpc>
                        <a:spcBef>
                          <a:spcPts val="300"/>
                        </a:spcBef>
                      </a:pPr>
                      <a:r>
                        <a:rPr lang="en-GB" sz="700" dirty="0">
                          <a:highlight>
                            <a:srgbClr val="FFFF00"/>
                          </a:highlight>
                          <a:latin typeface="Calibri"/>
                          <a:cs typeface="Calibri"/>
                        </a:rPr>
                        <a:t>Learners</a:t>
                      </a:r>
                      <a:r>
                        <a:rPr lang="en-GB" sz="700" spc="-15" dirty="0">
                          <a:highlight>
                            <a:srgbClr val="FFFF00"/>
                          </a:highlight>
                          <a:latin typeface="Calibri"/>
                          <a:cs typeface="Calibri"/>
                        </a:rPr>
                        <a:t> </a:t>
                      </a:r>
                      <a:r>
                        <a:rPr lang="en-GB" sz="700" dirty="0">
                          <a:highlight>
                            <a:srgbClr val="FFFF00"/>
                          </a:highlight>
                          <a:latin typeface="Calibri"/>
                          <a:cs typeface="Calibri"/>
                        </a:rPr>
                        <a:t>still</a:t>
                      </a:r>
                      <a:r>
                        <a:rPr lang="en-GB" sz="700" spc="-15" dirty="0">
                          <a:highlight>
                            <a:srgbClr val="FFFF00"/>
                          </a:highlight>
                          <a:latin typeface="Calibri"/>
                          <a:cs typeface="Calibri"/>
                        </a:rPr>
                        <a:t> </a:t>
                      </a:r>
                      <a:r>
                        <a:rPr lang="en-GB" sz="700" dirty="0">
                          <a:highlight>
                            <a:srgbClr val="FFFF00"/>
                          </a:highlight>
                          <a:latin typeface="Calibri"/>
                          <a:cs typeface="Calibri"/>
                        </a:rPr>
                        <a:t>struggle</a:t>
                      </a:r>
                      <a:r>
                        <a:rPr lang="en-GB" sz="700" spc="-25" dirty="0">
                          <a:highlight>
                            <a:srgbClr val="FFFF00"/>
                          </a:highlight>
                          <a:latin typeface="Calibri"/>
                          <a:cs typeface="Calibri"/>
                        </a:rPr>
                        <a:t> </a:t>
                      </a:r>
                      <a:r>
                        <a:rPr lang="en-GB" sz="700" dirty="0">
                          <a:highlight>
                            <a:srgbClr val="FFFF00"/>
                          </a:highlight>
                          <a:latin typeface="Calibri"/>
                          <a:cs typeface="Calibri"/>
                        </a:rPr>
                        <a:t>to</a:t>
                      </a:r>
                      <a:r>
                        <a:rPr lang="en-GB" sz="700" spc="-20" dirty="0">
                          <a:highlight>
                            <a:srgbClr val="FFFF00"/>
                          </a:highlight>
                          <a:latin typeface="Calibri"/>
                          <a:cs typeface="Calibri"/>
                        </a:rPr>
                        <a:t> </a:t>
                      </a:r>
                      <a:r>
                        <a:rPr lang="en-GB" sz="700" dirty="0">
                          <a:highlight>
                            <a:srgbClr val="FFFF00"/>
                          </a:highlight>
                          <a:latin typeface="Calibri"/>
                          <a:cs typeface="Calibri"/>
                        </a:rPr>
                        <a:t>put</a:t>
                      </a:r>
                      <a:r>
                        <a:rPr lang="en-GB" sz="700" spc="-20" dirty="0">
                          <a:highlight>
                            <a:srgbClr val="FFFF00"/>
                          </a:highlight>
                          <a:latin typeface="Calibri"/>
                          <a:cs typeface="Calibri"/>
                        </a:rPr>
                        <a:t> </a:t>
                      </a:r>
                      <a:r>
                        <a:rPr lang="en-GB" sz="700" dirty="0">
                          <a:highlight>
                            <a:srgbClr val="FFFF00"/>
                          </a:highlight>
                          <a:latin typeface="Calibri"/>
                          <a:cs typeface="Calibri"/>
                        </a:rPr>
                        <a:t>themselves</a:t>
                      </a:r>
                      <a:r>
                        <a:rPr lang="en-GB" sz="700" spc="-15" dirty="0">
                          <a:highlight>
                            <a:srgbClr val="FFFF00"/>
                          </a:highlight>
                          <a:latin typeface="Calibri"/>
                          <a:cs typeface="Calibri"/>
                        </a:rPr>
                        <a:t> </a:t>
                      </a:r>
                      <a:r>
                        <a:rPr lang="en-GB" sz="700" spc="-25" dirty="0">
                          <a:highlight>
                            <a:srgbClr val="FFFF00"/>
                          </a:highlight>
                          <a:latin typeface="Calibri"/>
                          <a:cs typeface="Calibri"/>
                        </a:rPr>
                        <a:t>in</a:t>
                      </a:r>
                      <a:r>
                        <a:rPr lang="en-GB" sz="700" dirty="0">
                          <a:highlight>
                            <a:srgbClr val="FFFF00"/>
                          </a:highlight>
                          <a:latin typeface="Calibri"/>
                          <a:cs typeface="Calibri"/>
                        </a:rPr>
                        <a:t> the</a:t>
                      </a:r>
                      <a:r>
                        <a:rPr lang="en-GB" sz="700" spc="-25" dirty="0">
                          <a:highlight>
                            <a:srgbClr val="FFFF00"/>
                          </a:highlight>
                          <a:latin typeface="Calibri"/>
                          <a:cs typeface="Calibri"/>
                        </a:rPr>
                        <a:t> </a:t>
                      </a:r>
                      <a:r>
                        <a:rPr lang="en-GB" sz="700" dirty="0">
                          <a:highlight>
                            <a:srgbClr val="FFFF00"/>
                          </a:highlight>
                          <a:latin typeface="Calibri"/>
                          <a:cs typeface="Calibri"/>
                        </a:rPr>
                        <a:t>shoes</a:t>
                      </a:r>
                      <a:r>
                        <a:rPr lang="en-GB" sz="700" spc="-30" dirty="0">
                          <a:highlight>
                            <a:srgbClr val="FFFF00"/>
                          </a:highlight>
                          <a:latin typeface="Calibri"/>
                          <a:cs typeface="Calibri"/>
                        </a:rPr>
                        <a:t> </a:t>
                      </a:r>
                      <a:r>
                        <a:rPr lang="en-GB" sz="700" dirty="0">
                          <a:highlight>
                            <a:srgbClr val="FFFF00"/>
                          </a:highlight>
                          <a:latin typeface="Calibri"/>
                          <a:cs typeface="Calibri"/>
                        </a:rPr>
                        <a:t>of</a:t>
                      </a:r>
                      <a:r>
                        <a:rPr lang="en-GB" sz="700" spc="-20" dirty="0">
                          <a:highlight>
                            <a:srgbClr val="FFFF00"/>
                          </a:highlight>
                          <a:latin typeface="Calibri"/>
                          <a:cs typeface="Calibri"/>
                        </a:rPr>
                        <a:t> </a:t>
                      </a:r>
                      <a:r>
                        <a:rPr lang="en-GB" sz="700" dirty="0">
                          <a:highlight>
                            <a:srgbClr val="FFFF00"/>
                          </a:highlight>
                          <a:latin typeface="Calibri"/>
                          <a:cs typeface="Calibri"/>
                        </a:rPr>
                        <a:t>the</a:t>
                      </a:r>
                      <a:r>
                        <a:rPr lang="en-GB" sz="700" spc="-20" dirty="0">
                          <a:highlight>
                            <a:srgbClr val="FFFF00"/>
                          </a:highlight>
                          <a:latin typeface="Calibri"/>
                          <a:cs typeface="Calibri"/>
                        </a:rPr>
                        <a:t> </a:t>
                      </a:r>
                      <a:r>
                        <a:rPr lang="en-GB" sz="700" dirty="0">
                          <a:highlight>
                            <a:srgbClr val="FFFF00"/>
                          </a:highlight>
                          <a:latin typeface="Calibri"/>
                          <a:cs typeface="Calibri"/>
                        </a:rPr>
                        <a:t>intended</a:t>
                      </a:r>
                      <a:r>
                        <a:rPr lang="en-GB" sz="700" spc="-20" dirty="0">
                          <a:highlight>
                            <a:srgbClr val="FFFF00"/>
                          </a:highlight>
                          <a:latin typeface="Calibri"/>
                          <a:cs typeface="Calibri"/>
                        </a:rPr>
                        <a:t> </a:t>
                      </a:r>
                      <a:r>
                        <a:rPr lang="en-GB" sz="700" dirty="0">
                          <a:highlight>
                            <a:srgbClr val="FFFF00"/>
                          </a:highlight>
                          <a:latin typeface="Calibri"/>
                          <a:cs typeface="Calibri"/>
                        </a:rPr>
                        <a:t>audience.</a:t>
                      </a:r>
                      <a:r>
                        <a:rPr lang="en-GB" sz="700" spc="-25" dirty="0">
                          <a:highlight>
                            <a:srgbClr val="FFFF00"/>
                          </a:highlight>
                          <a:latin typeface="Calibri"/>
                          <a:cs typeface="Calibri"/>
                        </a:rPr>
                        <a:t> </a:t>
                      </a:r>
                      <a:r>
                        <a:rPr lang="en-GB" sz="700" spc="-20" dirty="0">
                          <a:highlight>
                            <a:srgbClr val="FFFF00"/>
                          </a:highlight>
                          <a:latin typeface="Calibri"/>
                          <a:cs typeface="Calibri"/>
                        </a:rPr>
                        <a:t>They </a:t>
                      </a:r>
                      <a:r>
                        <a:rPr lang="en-GB" sz="700" dirty="0">
                          <a:highlight>
                            <a:srgbClr val="FFFF00"/>
                          </a:highlight>
                          <a:latin typeface="Calibri"/>
                          <a:cs typeface="Calibri"/>
                        </a:rPr>
                        <a:t>tend</a:t>
                      </a:r>
                      <a:r>
                        <a:rPr lang="en-GB" sz="700" spc="-20" dirty="0">
                          <a:highlight>
                            <a:srgbClr val="FFFF00"/>
                          </a:highlight>
                          <a:latin typeface="Calibri"/>
                          <a:cs typeface="Calibri"/>
                        </a:rPr>
                        <a:t> </a:t>
                      </a:r>
                      <a:r>
                        <a:rPr lang="en-GB" sz="700" dirty="0">
                          <a:highlight>
                            <a:srgbClr val="FFFF00"/>
                          </a:highlight>
                          <a:latin typeface="Calibri"/>
                          <a:cs typeface="Calibri"/>
                        </a:rPr>
                        <a:t>to</a:t>
                      </a:r>
                      <a:r>
                        <a:rPr lang="en-GB" sz="700" spc="-20" dirty="0">
                          <a:highlight>
                            <a:srgbClr val="FFFF00"/>
                          </a:highlight>
                          <a:latin typeface="Calibri"/>
                          <a:cs typeface="Calibri"/>
                        </a:rPr>
                        <a:t> </a:t>
                      </a:r>
                      <a:r>
                        <a:rPr lang="en-GB" sz="700" dirty="0">
                          <a:highlight>
                            <a:srgbClr val="FFFF00"/>
                          </a:highlight>
                          <a:latin typeface="Calibri"/>
                          <a:cs typeface="Calibri"/>
                        </a:rPr>
                        <a:t>use</a:t>
                      </a:r>
                      <a:r>
                        <a:rPr lang="en-GB" sz="700" spc="-15" dirty="0">
                          <a:highlight>
                            <a:srgbClr val="FFFF00"/>
                          </a:highlight>
                          <a:latin typeface="Calibri"/>
                          <a:cs typeface="Calibri"/>
                        </a:rPr>
                        <a:t> </a:t>
                      </a:r>
                      <a:r>
                        <a:rPr lang="en-GB" sz="700" dirty="0">
                          <a:highlight>
                            <a:srgbClr val="FFFF00"/>
                          </a:highlight>
                          <a:latin typeface="Calibri"/>
                          <a:cs typeface="Calibri"/>
                        </a:rPr>
                        <a:t>styles,</a:t>
                      </a:r>
                      <a:r>
                        <a:rPr lang="en-GB" sz="700" spc="-15" dirty="0">
                          <a:highlight>
                            <a:srgbClr val="FFFF00"/>
                          </a:highlight>
                          <a:latin typeface="Calibri"/>
                          <a:cs typeface="Calibri"/>
                        </a:rPr>
                        <a:t> </a:t>
                      </a:r>
                      <a:r>
                        <a:rPr lang="en-GB" sz="700" dirty="0">
                          <a:highlight>
                            <a:srgbClr val="FFFF00"/>
                          </a:highlight>
                          <a:latin typeface="Calibri"/>
                          <a:cs typeface="Calibri"/>
                        </a:rPr>
                        <a:t>modes</a:t>
                      </a:r>
                      <a:r>
                        <a:rPr lang="en-GB" sz="700" spc="-15" dirty="0">
                          <a:highlight>
                            <a:srgbClr val="FFFF00"/>
                          </a:highlight>
                          <a:latin typeface="Calibri"/>
                          <a:cs typeface="Calibri"/>
                        </a:rPr>
                        <a:t> </a:t>
                      </a:r>
                      <a:r>
                        <a:rPr lang="en-GB" sz="700" dirty="0">
                          <a:highlight>
                            <a:srgbClr val="FFFF00"/>
                          </a:highlight>
                          <a:latin typeface="Calibri"/>
                          <a:cs typeface="Calibri"/>
                        </a:rPr>
                        <a:t>and</a:t>
                      </a:r>
                      <a:r>
                        <a:rPr lang="en-GB" sz="700" spc="-15" dirty="0">
                          <a:highlight>
                            <a:srgbClr val="FFFF00"/>
                          </a:highlight>
                          <a:latin typeface="Calibri"/>
                          <a:cs typeface="Calibri"/>
                        </a:rPr>
                        <a:t> </a:t>
                      </a:r>
                      <a:r>
                        <a:rPr lang="en-GB" sz="700" dirty="0">
                          <a:highlight>
                            <a:srgbClr val="FFFF00"/>
                          </a:highlight>
                          <a:latin typeface="Calibri"/>
                          <a:cs typeface="Calibri"/>
                        </a:rPr>
                        <a:t>tools</a:t>
                      </a:r>
                      <a:r>
                        <a:rPr lang="en-GB" sz="700" spc="-15" dirty="0">
                          <a:highlight>
                            <a:srgbClr val="FFFF00"/>
                          </a:highlight>
                          <a:latin typeface="Calibri"/>
                          <a:cs typeface="Calibri"/>
                        </a:rPr>
                        <a:t> </a:t>
                      </a:r>
                      <a:r>
                        <a:rPr lang="en-GB" sz="700" spc="-25" dirty="0">
                          <a:highlight>
                            <a:srgbClr val="FFFF00"/>
                          </a:highlight>
                          <a:latin typeface="Calibri"/>
                          <a:cs typeface="Calibri"/>
                        </a:rPr>
                        <a:t>of</a:t>
                      </a:r>
                      <a:r>
                        <a:rPr lang="en-GB" sz="700" spc="-10" dirty="0">
                          <a:highlight>
                            <a:srgbClr val="FFFF00"/>
                          </a:highlight>
                          <a:latin typeface="Calibri"/>
                          <a:cs typeface="Calibri"/>
                        </a:rPr>
                        <a:t> communication</a:t>
                      </a:r>
                      <a:r>
                        <a:rPr lang="en-GB" sz="700" dirty="0">
                          <a:highlight>
                            <a:srgbClr val="FFFF00"/>
                          </a:highlight>
                          <a:latin typeface="Calibri"/>
                          <a:cs typeface="Calibri"/>
                        </a:rPr>
                        <a:t> that</a:t>
                      </a:r>
                      <a:r>
                        <a:rPr lang="en-GB" sz="700" spc="-5" dirty="0">
                          <a:highlight>
                            <a:srgbClr val="FFFF00"/>
                          </a:highlight>
                          <a:latin typeface="Calibri"/>
                          <a:cs typeface="Calibri"/>
                        </a:rPr>
                        <a:t> </a:t>
                      </a:r>
                      <a:r>
                        <a:rPr lang="en-GB" sz="700" dirty="0">
                          <a:highlight>
                            <a:srgbClr val="FFFF00"/>
                          </a:highlight>
                          <a:latin typeface="Calibri"/>
                          <a:cs typeface="Calibri"/>
                        </a:rPr>
                        <a:t>are</a:t>
                      </a:r>
                      <a:r>
                        <a:rPr lang="en-GB" sz="700" spc="-10" dirty="0">
                          <a:highlight>
                            <a:srgbClr val="FFFF00"/>
                          </a:highlight>
                          <a:latin typeface="Calibri"/>
                          <a:cs typeface="Calibri"/>
                        </a:rPr>
                        <a:t> </a:t>
                      </a:r>
                      <a:r>
                        <a:rPr lang="en-GB" sz="700" dirty="0">
                          <a:highlight>
                            <a:srgbClr val="FFFF00"/>
                          </a:highlight>
                          <a:latin typeface="Calibri"/>
                          <a:cs typeface="Calibri"/>
                        </a:rPr>
                        <a:t>most</a:t>
                      </a:r>
                      <a:r>
                        <a:rPr lang="en-GB" sz="700" spc="-5" dirty="0">
                          <a:highlight>
                            <a:srgbClr val="FFFF00"/>
                          </a:highlight>
                          <a:latin typeface="Calibri"/>
                          <a:cs typeface="Calibri"/>
                        </a:rPr>
                        <a:t> </a:t>
                      </a:r>
                      <a:r>
                        <a:rPr lang="en-GB" sz="700" dirty="0">
                          <a:highlight>
                            <a:srgbClr val="FFFF00"/>
                          </a:highlight>
                          <a:latin typeface="Calibri"/>
                          <a:cs typeface="Calibri"/>
                        </a:rPr>
                        <a:t>familiar</a:t>
                      </a:r>
                      <a:r>
                        <a:rPr lang="en-GB" sz="700" spc="-5" dirty="0">
                          <a:highlight>
                            <a:srgbClr val="FFFF00"/>
                          </a:highlight>
                          <a:latin typeface="Calibri"/>
                          <a:cs typeface="Calibri"/>
                        </a:rPr>
                        <a:t> </a:t>
                      </a:r>
                      <a:r>
                        <a:rPr lang="en-GB" sz="700" spc="-25" dirty="0">
                          <a:highlight>
                            <a:srgbClr val="FFFF00"/>
                          </a:highlight>
                          <a:latin typeface="Calibri"/>
                          <a:cs typeface="Calibri"/>
                        </a:rPr>
                        <a:t>and</a:t>
                      </a:r>
                      <a:r>
                        <a:rPr lang="en-GB" sz="700" dirty="0">
                          <a:highlight>
                            <a:srgbClr val="FFFF00"/>
                          </a:highlight>
                          <a:latin typeface="Calibri"/>
                          <a:cs typeface="Calibri"/>
                        </a:rPr>
                        <a:t> comfortable</a:t>
                      </a:r>
                      <a:r>
                        <a:rPr lang="en-GB" sz="700" spc="-10" dirty="0">
                          <a:highlight>
                            <a:srgbClr val="FFFF00"/>
                          </a:highlight>
                          <a:latin typeface="Calibri"/>
                          <a:cs typeface="Calibri"/>
                        </a:rPr>
                        <a:t> </a:t>
                      </a:r>
                      <a:r>
                        <a:rPr lang="en-GB" sz="700" dirty="0">
                          <a:highlight>
                            <a:srgbClr val="FFFF00"/>
                          </a:highlight>
                          <a:latin typeface="Calibri"/>
                          <a:cs typeface="Calibri"/>
                        </a:rPr>
                        <a:t>to</a:t>
                      </a:r>
                      <a:r>
                        <a:rPr lang="en-GB" sz="700" spc="-5" dirty="0">
                          <a:highlight>
                            <a:srgbClr val="FFFF00"/>
                          </a:highlight>
                          <a:latin typeface="Calibri"/>
                          <a:cs typeface="Calibri"/>
                        </a:rPr>
                        <a:t> </a:t>
                      </a:r>
                      <a:r>
                        <a:rPr lang="en-GB" sz="700" spc="-10" dirty="0">
                          <a:highlight>
                            <a:srgbClr val="FFFF00"/>
                          </a:highlight>
                          <a:latin typeface="Calibri"/>
                          <a:cs typeface="Calibri"/>
                        </a:rPr>
                        <a:t>themselves.</a:t>
                      </a:r>
                      <a:endParaRPr lang="en-GB" sz="700" dirty="0">
                        <a:highlight>
                          <a:srgbClr val="FFFF00"/>
                        </a:highlight>
                        <a:latin typeface="Calibri"/>
                        <a:cs typeface="Calibri"/>
                      </a:endParaRPr>
                    </a:p>
                  </a:txBody>
                  <a:tcPr marL="0" marR="0" marT="16340" marB="0">
                    <a:lnT w="6350">
                      <a:solidFill>
                        <a:srgbClr val="00AAE0"/>
                      </a:solidFill>
                      <a:prstDash val="solid"/>
                    </a:lnT>
                    <a:lnB w="6350">
                      <a:solidFill>
                        <a:srgbClr val="00AAE0"/>
                      </a:solidFill>
                      <a:prstDash val="solid"/>
                    </a:lnB>
                  </a:tcPr>
                </a:tc>
                <a:tc>
                  <a:txBody>
                    <a:bodyPr/>
                    <a:lstStyle/>
                    <a:p>
                      <a:pPr marL="68580" marR="96520" indent="635">
                        <a:lnSpc>
                          <a:spcPct val="100000"/>
                        </a:lnSpc>
                        <a:spcBef>
                          <a:spcPts val="284"/>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starting</a:t>
                      </a:r>
                      <a:r>
                        <a:rPr lang="en-GB" sz="700" spc="-25">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develop</a:t>
                      </a:r>
                      <a:r>
                        <a:rPr lang="en-GB" sz="700" spc="-20">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skills</a:t>
                      </a:r>
                      <a:r>
                        <a:rPr lang="en-GB" sz="700" spc="-20">
                          <a:latin typeface="Calibri"/>
                          <a:cs typeface="Calibri"/>
                        </a:rPr>
                        <a:t> </a:t>
                      </a:r>
                      <a:r>
                        <a:rPr lang="en-GB" sz="700" spc="-25">
                          <a:latin typeface="Calibri"/>
                          <a:cs typeface="Calibri"/>
                        </a:rPr>
                        <a:t>to</a:t>
                      </a:r>
                      <a:r>
                        <a:rPr lang="en-GB" sz="700">
                          <a:latin typeface="Calibri"/>
                          <a:cs typeface="Calibri"/>
                        </a:rPr>
                        <a:t> select</a:t>
                      </a:r>
                      <a:r>
                        <a:rPr lang="en-GB" sz="700" spc="-40">
                          <a:latin typeface="Calibri"/>
                          <a:cs typeface="Calibri"/>
                        </a:rPr>
                        <a:t> </a:t>
                      </a:r>
                      <a:r>
                        <a:rPr lang="en-GB" sz="700">
                          <a:latin typeface="Calibri"/>
                          <a:cs typeface="Calibri"/>
                        </a:rPr>
                        <a:t>the</a:t>
                      </a:r>
                      <a:r>
                        <a:rPr lang="en-GB" sz="700" spc="-45">
                          <a:latin typeface="Calibri"/>
                          <a:cs typeface="Calibri"/>
                        </a:rPr>
                        <a:t> </a:t>
                      </a:r>
                      <a:r>
                        <a:rPr lang="en-GB" sz="700">
                          <a:latin typeface="Calibri"/>
                          <a:cs typeface="Calibri"/>
                        </a:rPr>
                        <a:t>content,</a:t>
                      </a:r>
                      <a:r>
                        <a:rPr lang="en-GB" sz="700" spc="-40">
                          <a:latin typeface="Calibri"/>
                          <a:cs typeface="Calibri"/>
                        </a:rPr>
                        <a:t> </a:t>
                      </a:r>
                      <a:r>
                        <a:rPr lang="en-GB" sz="700">
                          <a:latin typeface="Calibri"/>
                          <a:cs typeface="Calibri"/>
                        </a:rPr>
                        <a:t>communication</a:t>
                      </a:r>
                      <a:r>
                        <a:rPr lang="en-GB" sz="700" spc="-30">
                          <a:latin typeface="Calibri"/>
                          <a:cs typeface="Calibri"/>
                        </a:rPr>
                        <a:t> </a:t>
                      </a:r>
                      <a:r>
                        <a:rPr lang="en-GB" sz="700" spc="-10">
                          <a:latin typeface="Calibri"/>
                          <a:cs typeface="Calibri"/>
                        </a:rPr>
                        <a:t>style, </a:t>
                      </a:r>
                      <a:r>
                        <a:rPr lang="en-GB" sz="700">
                          <a:latin typeface="Calibri"/>
                          <a:cs typeface="Calibri"/>
                        </a:rPr>
                        <a:t>language,</a:t>
                      </a:r>
                      <a:r>
                        <a:rPr lang="en-GB" sz="700" spc="-15">
                          <a:latin typeface="Calibri"/>
                          <a:cs typeface="Calibri"/>
                        </a:rPr>
                        <a:t> </a:t>
                      </a:r>
                      <a:r>
                        <a:rPr lang="en-GB" sz="700">
                          <a:latin typeface="Calibri"/>
                          <a:cs typeface="Calibri"/>
                        </a:rPr>
                        <a:t>modes</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tools</a:t>
                      </a:r>
                      <a:r>
                        <a:rPr lang="en-GB" sz="700" spc="-10">
                          <a:latin typeface="Calibri"/>
                          <a:cs typeface="Calibri"/>
                        </a:rPr>
                        <a:t> </a:t>
                      </a:r>
                      <a:r>
                        <a:rPr lang="en-GB" sz="700">
                          <a:latin typeface="Calibri"/>
                          <a:cs typeface="Calibri"/>
                        </a:rPr>
                        <a:t>they</a:t>
                      </a:r>
                      <a:r>
                        <a:rPr lang="en-GB" sz="700" spc="-15">
                          <a:latin typeface="Calibri"/>
                          <a:cs typeface="Calibri"/>
                        </a:rPr>
                        <a:t> </a:t>
                      </a:r>
                      <a:r>
                        <a:rPr lang="en-GB" sz="700">
                          <a:latin typeface="Calibri"/>
                          <a:cs typeface="Calibri"/>
                        </a:rPr>
                        <a:t>will</a:t>
                      </a:r>
                      <a:r>
                        <a:rPr lang="en-GB" sz="700" spc="-15">
                          <a:latin typeface="Calibri"/>
                          <a:cs typeface="Calibri"/>
                        </a:rPr>
                        <a:t> </a:t>
                      </a:r>
                      <a:r>
                        <a:rPr lang="en-GB" sz="700">
                          <a:latin typeface="Calibri"/>
                          <a:cs typeface="Calibri"/>
                        </a:rPr>
                        <a:t>use</a:t>
                      </a:r>
                      <a:r>
                        <a:rPr lang="en-GB" sz="700" spc="-15">
                          <a:latin typeface="Calibri"/>
                          <a:cs typeface="Calibri"/>
                        </a:rPr>
                        <a:t> </a:t>
                      </a:r>
                      <a:r>
                        <a:rPr lang="en-GB" sz="700" spc="-25">
                          <a:latin typeface="Calibri"/>
                          <a:cs typeface="Calibri"/>
                        </a:rPr>
                        <a:t>to</a:t>
                      </a:r>
                      <a:r>
                        <a:rPr lang="en-GB" sz="700">
                          <a:latin typeface="Calibri"/>
                          <a:cs typeface="Calibri"/>
                        </a:rPr>
                        <a:t> tailor</a:t>
                      </a:r>
                      <a:r>
                        <a:rPr lang="en-GB" sz="700" spc="-10">
                          <a:latin typeface="Calibri"/>
                          <a:cs typeface="Calibri"/>
                        </a:rPr>
                        <a:t> </a:t>
                      </a:r>
                      <a:r>
                        <a:rPr lang="en-GB" sz="700">
                          <a:latin typeface="Calibri"/>
                          <a:cs typeface="Calibri"/>
                        </a:rPr>
                        <a:t>their</a:t>
                      </a:r>
                      <a:r>
                        <a:rPr lang="en-GB" sz="700" spc="-5">
                          <a:latin typeface="Calibri"/>
                          <a:cs typeface="Calibri"/>
                        </a:rPr>
                        <a:t> </a:t>
                      </a:r>
                      <a:r>
                        <a:rPr lang="en-GB" sz="700" spc="-10">
                          <a:latin typeface="Calibri"/>
                          <a:cs typeface="Calibri"/>
                        </a:rPr>
                        <a:t>communication</a:t>
                      </a:r>
                      <a:r>
                        <a:rPr lang="en-GB" sz="700">
                          <a:latin typeface="Calibri"/>
                          <a:cs typeface="Calibri"/>
                        </a:rPr>
                        <a:t> to the</a:t>
                      </a:r>
                      <a:r>
                        <a:rPr lang="en-GB" sz="700" spc="-10">
                          <a:latin typeface="Calibri"/>
                          <a:cs typeface="Calibri"/>
                        </a:rPr>
                        <a:t> needs, </a:t>
                      </a:r>
                      <a:r>
                        <a:rPr lang="en-GB" sz="700">
                          <a:latin typeface="Calibri"/>
                          <a:cs typeface="Calibri"/>
                        </a:rPr>
                        <a:t>preferences</a:t>
                      </a:r>
                      <a:r>
                        <a:rPr lang="en-GB" sz="700" spc="-2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context</a:t>
                      </a:r>
                      <a:r>
                        <a:rPr lang="en-GB" sz="700" spc="-25">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that</a:t>
                      </a:r>
                      <a:r>
                        <a:rPr lang="en-GB" sz="700" spc="-20">
                          <a:latin typeface="Calibri"/>
                          <a:cs typeface="Calibri"/>
                        </a:rPr>
                        <a:t> </a:t>
                      </a:r>
                      <a:r>
                        <a:rPr lang="en-GB" sz="700" spc="-10">
                          <a:latin typeface="Calibri"/>
                          <a:cs typeface="Calibri"/>
                        </a:rPr>
                        <a:t>specific </a:t>
                      </a:r>
                      <a:r>
                        <a:rPr lang="en-GB" sz="700">
                          <a:latin typeface="Calibri"/>
                          <a:cs typeface="Calibri"/>
                        </a:rPr>
                        <a:t>audience.</a:t>
                      </a:r>
                      <a:r>
                        <a:rPr lang="en-GB" sz="700" spc="-20">
                          <a:latin typeface="Calibri"/>
                          <a:cs typeface="Calibri"/>
                        </a:rPr>
                        <a:t> </a:t>
                      </a:r>
                      <a:r>
                        <a:rPr lang="en-GB" sz="700">
                          <a:latin typeface="Calibri"/>
                          <a:cs typeface="Calibri"/>
                        </a:rPr>
                        <a:t>At</a:t>
                      </a:r>
                      <a:r>
                        <a:rPr lang="en-GB" sz="700" spc="-10">
                          <a:latin typeface="Calibri"/>
                          <a:cs typeface="Calibri"/>
                        </a:rPr>
                        <a:t> </a:t>
                      </a:r>
                      <a:r>
                        <a:rPr lang="en-GB" sz="700">
                          <a:latin typeface="Calibri"/>
                          <a:cs typeface="Calibri"/>
                        </a:rPr>
                        <a:t>this</a:t>
                      </a:r>
                      <a:r>
                        <a:rPr lang="en-GB" sz="700" spc="-15">
                          <a:latin typeface="Calibri"/>
                          <a:cs typeface="Calibri"/>
                        </a:rPr>
                        <a:t> </a:t>
                      </a:r>
                      <a:r>
                        <a:rPr lang="en-GB" sz="700">
                          <a:latin typeface="Calibri"/>
                          <a:cs typeface="Calibri"/>
                        </a:rPr>
                        <a:t>level</a:t>
                      </a:r>
                      <a:r>
                        <a:rPr lang="en-GB" sz="700" spc="-10">
                          <a:latin typeface="Calibri"/>
                          <a:cs typeface="Calibri"/>
                        </a:rPr>
                        <a:t> </a:t>
                      </a:r>
                      <a:r>
                        <a:rPr lang="en-GB" sz="700">
                          <a:latin typeface="Calibri"/>
                          <a:cs typeface="Calibri"/>
                        </a:rPr>
                        <a:t>a</a:t>
                      </a:r>
                      <a:r>
                        <a:rPr lang="en-GB" sz="700" spc="-10">
                          <a:latin typeface="Calibri"/>
                          <a:cs typeface="Calibri"/>
                        </a:rPr>
                        <a:t> </a:t>
                      </a:r>
                      <a:r>
                        <a:rPr lang="en-GB" sz="700">
                          <a:latin typeface="Calibri"/>
                          <a:cs typeface="Calibri"/>
                        </a:rPr>
                        <a:t>lot</a:t>
                      </a:r>
                      <a:r>
                        <a:rPr lang="en-GB" sz="700" spc="-15">
                          <a:latin typeface="Calibri"/>
                          <a:cs typeface="Calibri"/>
                        </a:rPr>
                        <a:t> </a:t>
                      </a:r>
                      <a:r>
                        <a:rPr lang="en-GB" sz="700">
                          <a:latin typeface="Calibri"/>
                          <a:cs typeface="Calibri"/>
                        </a:rPr>
                        <a:t>of</a:t>
                      </a:r>
                      <a:r>
                        <a:rPr lang="en-GB" sz="700" spc="-10">
                          <a:latin typeface="Calibri"/>
                          <a:cs typeface="Calibri"/>
                        </a:rPr>
                        <a:t> </a:t>
                      </a:r>
                      <a:r>
                        <a:rPr lang="en-GB" sz="700">
                          <a:latin typeface="Calibri"/>
                          <a:cs typeface="Calibri"/>
                        </a:rPr>
                        <a:t>guidance</a:t>
                      </a:r>
                      <a:r>
                        <a:rPr lang="en-GB" sz="700" spc="-10">
                          <a:latin typeface="Calibri"/>
                          <a:cs typeface="Calibri"/>
                        </a:rPr>
                        <a:t> </a:t>
                      </a:r>
                      <a:r>
                        <a:rPr lang="en-GB" sz="700">
                          <a:latin typeface="Calibri"/>
                          <a:cs typeface="Calibri"/>
                        </a:rPr>
                        <a:t>is</a:t>
                      </a:r>
                      <a:r>
                        <a:rPr lang="en-GB" sz="700" spc="-10">
                          <a:latin typeface="Calibri"/>
                          <a:cs typeface="Calibri"/>
                        </a:rPr>
                        <a:t> still </a:t>
                      </a:r>
                      <a:r>
                        <a:rPr lang="en-GB" sz="700">
                          <a:latin typeface="Calibri"/>
                          <a:cs typeface="Calibri"/>
                        </a:rPr>
                        <a:t>required,</a:t>
                      </a:r>
                      <a:r>
                        <a:rPr lang="en-GB" sz="700" spc="-25">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the</a:t>
                      </a:r>
                      <a:r>
                        <a:rPr lang="en-GB" sz="700" spc="-15">
                          <a:latin typeface="Calibri"/>
                          <a:cs typeface="Calibri"/>
                        </a:rPr>
                        <a:t> </a:t>
                      </a:r>
                      <a:r>
                        <a:rPr lang="en-GB" sz="700">
                          <a:latin typeface="Calibri"/>
                          <a:cs typeface="Calibri"/>
                        </a:rPr>
                        <a:t>design</a:t>
                      </a:r>
                      <a:r>
                        <a:rPr lang="en-GB" sz="700" spc="-15">
                          <a:latin typeface="Calibri"/>
                          <a:cs typeface="Calibri"/>
                        </a:rPr>
                        <a:t> </a:t>
                      </a:r>
                      <a:r>
                        <a:rPr lang="en-GB" sz="700">
                          <a:latin typeface="Calibri"/>
                          <a:cs typeface="Calibri"/>
                        </a:rPr>
                        <a:t>process</a:t>
                      </a:r>
                      <a:r>
                        <a:rPr lang="en-GB" sz="700" spc="-15">
                          <a:latin typeface="Calibri"/>
                          <a:cs typeface="Calibri"/>
                        </a:rPr>
                        <a:t> </a:t>
                      </a:r>
                      <a:r>
                        <a:rPr lang="en-GB" sz="700">
                          <a:latin typeface="Calibri"/>
                          <a:cs typeface="Calibri"/>
                        </a:rPr>
                        <a:t>is</a:t>
                      </a:r>
                      <a:r>
                        <a:rPr lang="en-GB" sz="700" spc="-15">
                          <a:latin typeface="Calibri"/>
                          <a:cs typeface="Calibri"/>
                        </a:rPr>
                        <a:t> </a:t>
                      </a:r>
                      <a:r>
                        <a:rPr lang="en-GB" sz="700" spc="-10">
                          <a:latin typeface="Calibri"/>
                          <a:cs typeface="Calibri"/>
                        </a:rPr>
                        <a:t>quite formalized.</a:t>
                      </a:r>
                      <a:endParaRPr lang="en-GB" sz="700">
                        <a:latin typeface="Calibri"/>
                        <a:cs typeface="Calibri"/>
                      </a:endParaRPr>
                    </a:p>
                  </a:txBody>
                  <a:tcPr marL="0" marR="0" marT="15522" marB="0">
                    <a:lnT w="6350">
                      <a:solidFill>
                        <a:srgbClr val="00AAE0"/>
                      </a:solidFill>
                      <a:prstDash val="solid"/>
                    </a:lnT>
                    <a:lnB w="6350">
                      <a:solidFill>
                        <a:srgbClr val="00AAE0"/>
                      </a:solidFill>
                      <a:prstDash val="solid"/>
                    </a:lnB>
                  </a:tcPr>
                </a:tc>
                <a:tc>
                  <a:txBody>
                    <a:bodyPr/>
                    <a:lstStyle/>
                    <a:p>
                      <a:pPr marL="68580" marR="105410" indent="635">
                        <a:lnSpc>
                          <a:spcPct val="100000"/>
                        </a:lnSpc>
                        <a:spcBef>
                          <a:spcPts val="300"/>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30">
                          <a:latin typeface="Calibri"/>
                          <a:cs typeface="Calibri"/>
                        </a:rPr>
                        <a:t> </a:t>
                      </a:r>
                      <a:r>
                        <a:rPr lang="en-GB" sz="700">
                          <a:latin typeface="Calibri"/>
                          <a:cs typeface="Calibri"/>
                        </a:rPr>
                        <a:t>building</a:t>
                      </a:r>
                      <a:r>
                        <a:rPr lang="en-GB" sz="700" spc="-30">
                          <a:latin typeface="Calibri"/>
                          <a:cs typeface="Calibri"/>
                        </a:rPr>
                        <a:t> </a:t>
                      </a:r>
                      <a:r>
                        <a:rPr lang="en-GB" sz="700">
                          <a:latin typeface="Calibri"/>
                          <a:cs typeface="Calibri"/>
                        </a:rPr>
                        <a:t>a</a:t>
                      </a:r>
                      <a:r>
                        <a:rPr lang="en-GB" sz="700" spc="-20">
                          <a:latin typeface="Calibri"/>
                          <a:cs typeface="Calibri"/>
                        </a:rPr>
                        <a:t> </a:t>
                      </a:r>
                      <a:r>
                        <a:rPr lang="en-GB" sz="700">
                          <a:latin typeface="Calibri"/>
                          <a:cs typeface="Calibri"/>
                        </a:rPr>
                        <a:t>better</a:t>
                      </a:r>
                      <a:r>
                        <a:rPr lang="en-GB" sz="700" spc="-30">
                          <a:latin typeface="Calibri"/>
                          <a:cs typeface="Calibri"/>
                        </a:rPr>
                        <a:t> </a:t>
                      </a:r>
                      <a:r>
                        <a:rPr lang="en-GB" sz="700" spc="-10">
                          <a:latin typeface="Calibri"/>
                          <a:cs typeface="Calibri"/>
                        </a:rPr>
                        <a:t>understanding </a:t>
                      </a:r>
                      <a:r>
                        <a:rPr lang="en-GB" sz="700">
                          <a:latin typeface="Calibri"/>
                          <a:cs typeface="Calibri"/>
                        </a:rPr>
                        <a:t>of</a:t>
                      </a:r>
                      <a:r>
                        <a:rPr lang="en-GB" sz="700" spc="-25">
                          <a:latin typeface="Calibri"/>
                          <a:cs typeface="Calibri"/>
                        </a:rPr>
                        <a:t> </a:t>
                      </a:r>
                      <a:r>
                        <a:rPr lang="en-GB" sz="700">
                          <a:latin typeface="Calibri"/>
                          <a:cs typeface="Calibri"/>
                        </a:rPr>
                        <a:t>the</a:t>
                      </a:r>
                      <a:r>
                        <a:rPr lang="en-GB" sz="700" spc="-30">
                          <a:latin typeface="Calibri"/>
                          <a:cs typeface="Calibri"/>
                        </a:rPr>
                        <a:t> </a:t>
                      </a:r>
                      <a:r>
                        <a:rPr lang="en-GB" sz="700">
                          <a:latin typeface="Calibri"/>
                          <a:cs typeface="Calibri"/>
                        </a:rPr>
                        <a:t>different</a:t>
                      </a:r>
                      <a:r>
                        <a:rPr lang="en-GB" sz="700" spc="-20">
                          <a:latin typeface="Calibri"/>
                          <a:cs typeface="Calibri"/>
                        </a:rPr>
                        <a:t> </a:t>
                      </a:r>
                      <a:r>
                        <a:rPr lang="en-GB" sz="700">
                          <a:latin typeface="Calibri"/>
                          <a:cs typeface="Calibri"/>
                        </a:rPr>
                        <a:t>types</a:t>
                      </a:r>
                      <a:r>
                        <a:rPr lang="en-GB" sz="700" spc="-25">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audiences</a:t>
                      </a:r>
                      <a:r>
                        <a:rPr lang="en-GB" sz="700" spc="-20">
                          <a:latin typeface="Calibri"/>
                          <a:cs typeface="Calibri"/>
                        </a:rPr>
                        <a:t> </a:t>
                      </a:r>
                      <a:r>
                        <a:rPr lang="en-GB" sz="700">
                          <a:latin typeface="Calibri"/>
                          <a:cs typeface="Calibri"/>
                        </a:rPr>
                        <a:t>they</a:t>
                      </a:r>
                      <a:r>
                        <a:rPr lang="en-GB" sz="700" spc="-20">
                          <a:latin typeface="Calibri"/>
                          <a:cs typeface="Calibri"/>
                        </a:rPr>
                        <a:t> need </a:t>
                      </a:r>
                      <a:r>
                        <a:rPr lang="en-GB" sz="700">
                          <a:latin typeface="Calibri"/>
                          <a:cs typeface="Calibri"/>
                        </a:rPr>
                        <a:t>to</a:t>
                      </a:r>
                      <a:r>
                        <a:rPr lang="en-GB" sz="700" spc="-15">
                          <a:latin typeface="Calibri"/>
                          <a:cs typeface="Calibri"/>
                        </a:rPr>
                        <a:t> </a:t>
                      </a:r>
                      <a:r>
                        <a:rPr lang="en-GB" sz="700">
                          <a:latin typeface="Calibri"/>
                          <a:cs typeface="Calibri"/>
                        </a:rPr>
                        <a:t>reach.</a:t>
                      </a:r>
                      <a:r>
                        <a:rPr lang="en-GB" sz="700" spc="-15">
                          <a:latin typeface="Calibri"/>
                          <a:cs typeface="Calibri"/>
                        </a:rPr>
                        <a:t> </a:t>
                      </a:r>
                      <a:r>
                        <a:rPr lang="en-GB" sz="700">
                          <a:latin typeface="Calibri"/>
                          <a:cs typeface="Calibri"/>
                        </a:rPr>
                        <a:t>They</a:t>
                      </a:r>
                      <a:r>
                        <a:rPr lang="en-GB" sz="700" spc="-10">
                          <a:latin typeface="Calibri"/>
                          <a:cs typeface="Calibri"/>
                        </a:rPr>
                        <a:t> </a:t>
                      </a:r>
                      <a:r>
                        <a:rPr lang="en-GB" sz="700">
                          <a:latin typeface="Calibri"/>
                          <a:cs typeface="Calibri"/>
                        </a:rPr>
                        <a:t>have</a:t>
                      </a:r>
                      <a:r>
                        <a:rPr lang="en-GB" sz="700" spc="-15">
                          <a:latin typeface="Calibri"/>
                          <a:cs typeface="Calibri"/>
                        </a:rPr>
                        <a:t> </a:t>
                      </a:r>
                      <a:r>
                        <a:rPr lang="en-GB" sz="700">
                          <a:latin typeface="Calibri"/>
                          <a:cs typeface="Calibri"/>
                        </a:rPr>
                        <a:t>good</a:t>
                      </a:r>
                      <a:r>
                        <a:rPr lang="en-GB" sz="700" spc="-10">
                          <a:latin typeface="Calibri"/>
                          <a:cs typeface="Calibri"/>
                        </a:rPr>
                        <a:t> </a:t>
                      </a:r>
                      <a:r>
                        <a:rPr lang="en-GB" sz="700">
                          <a:latin typeface="Calibri"/>
                          <a:cs typeface="Calibri"/>
                        </a:rPr>
                        <a:t>skills</a:t>
                      </a:r>
                      <a:r>
                        <a:rPr lang="en-GB" sz="700" spc="-15">
                          <a:latin typeface="Calibri"/>
                          <a:cs typeface="Calibri"/>
                        </a:rPr>
                        <a:t> </a:t>
                      </a:r>
                      <a:r>
                        <a:rPr lang="en-GB" sz="700">
                          <a:latin typeface="Calibri"/>
                          <a:cs typeface="Calibri"/>
                        </a:rPr>
                        <a:t>to</a:t>
                      </a:r>
                      <a:r>
                        <a:rPr lang="en-GB" sz="700" spc="-15">
                          <a:latin typeface="Calibri"/>
                          <a:cs typeface="Calibri"/>
                        </a:rPr>
                        <a:t> </a:t>
                      </a:r>
                      <a:r>
                        <a:rPr lang="en-GB" sz="700" spc="-10">
                          <a:latin typeface="Calibri"/>
                          <a:cs typeface="Calibri"/>
                        </a:rPr>
                        <a:t>compose </a:t>
                      </a:r>
                      <a:r>
                        <a:rPr lang="en-GB" sz="700">
                          <a:latin typeface="Calibri"/>
                          <a:cs typeface="Calibri"/>
                        </a:rPr>
                        <a:t>and</a:t>
                      </a:r>
                      <a:r>
                        <a:rPr lang="en-GB" sz="700" spc="5">
                          <a:latin typeface="Calibri"/>
                          <a:cs typeface="Calibri"/>
                        </a:rPr>
                        <a:t> </a:t>
                      </a:r>
                      <a:r>
                        <a:rPr lang="en-GB" sz="700">
                          <a:latin typeface="Calibri"/>
                          <a:cs typeface="Calibri"/>
                        </a:rPr>
                        <a:t>produce</a:t>
                      </a:r>
                      <a:r>
                        <a:rPr lang="en-GB" sz="700" spc="5">
                          <a:latin typeface="Calibri"/>
                          <a:cs typeface="Calibri"/>
                        </a:rPr>
                        <a:t> </a:t>
                      </a:r>
                      <a:r>
                        <a:rPr lang="en-GB" sz="700" spc="-10">
                          <a:latin typeface="Calibri"/>
                          <a:cs typeface="Calibri"/>
                        </a:rPr>
                        <a:t>communication</a:t>
                      </a:r>
                      <a:r>
                        <a:rPr lang="en-GB" sz="700" spc="5">
                          <a:latin typeface="Calibri"/>
                          <a:cs typeface="Calibri"/>
                        </a:rPr>
                        <a:t> </a:t>
                      </a:r>
                      <a:r>
                        <a:rPr lang="en-GB" sz="700">
                          <a:latin typeface="Calibri"/>
                          <a:cs typeface="Calibri"/>
                        </a:rPr>
                        <a:t>for</a:t>
                      </a:r>
                      <a:r>
                        <a:rPr lang="en-GB" sz="700" spc="15">
                          <a:latin typeface="Calibri"/>
                          <a:cs typeface="Calibri"/>
                        </a:rPr>
                        <a:t> </a:t>
                      </a:r>
                      <a:r>
                        <a:rPr lang="en-GB" sz="700">
                          <a:latin typeface="Calibri"/>
                          <a:cs typeface="Calibri"/>
                        </a:rPr>
                        <a:t>a</a:t>
                      </a:r>
                      <a:r>
                        <a:rPr lang="en-GB" sz="700" spc="5">
                          <a:latin typeface="Calibri"/>
                          <a:cs typeface="Calibri"/>
                        </a:rPr>
                        <a:t> </a:t>
                      </a:r>
                      <a:r>
                        <a:rPr lang="en-GB" sz="700" spc="-10">
                          <a:latin typeface="Calibri"/>
                          <a:cs typeface="Calibri"/>
                        </a:rPr>
                        <a:t>particular </a:t>
                      </a:r>
                      <a:r>
                        <a:rPr lang="en-GB" sz="700">
                          <a:latin typeface="Calibri"/>
                          <a:cs typeface="Calibri"/>
                        </a:rPr>
                        <a:t>audience,</a:t>
                      </a:r>
                      <a:r>
                        <a:rPr lang="en-GB" sz="700" spc="-10">
                          <a:latin typeface="Calibri"/>
                          <a:cs typeface="Calibri"/>
                        </a:rPr>
                        <a:t> </a:t>
                      </a:r>
                      <a:r>
                        <a:rPr lang="en-GB" sz="700">
                          <a:latin typeface="Calibri"/>
                          <a:cs typeface="Calibri"/>
                        </a:rPr>
                        <a:t>designing it</a:t>
                      </a:r>
                      <a:r>
                        <a:rPr lang="en-GB" sz="700" spc="-5">
                          <a:latin typeface="Calibri"/>
                          <a:cs typeface="Calibri"/>
                        </a:rPr>
                        <a:t> </a:t>
                      </a:r>
                      <a:r>
                        <a:rPr lang="en-GB" sz="700" spc="-10">
                          <a:latin typeface="Calibri"/>
                          <a:cs typeface="Calibri"/>
                        </a:rPr>
                        <a:t>appropriately</a:t>
                      </a:r>
                      <a:r>
                        <a:rPr lang="en-GB" sz="700" spc="-5">
                          <a:latin typeface="Calibri"/>
                          <a:cs typeface="Calibri"/>
                        </a:rPr>
                        <a:t> </a:t>
                      </a:r>
                      <a:r>
                        <a:rPr lang="en-GB" sz="700" spc="-25">
                          <a:latin typeface="Calibri"/>
                          <a:cs typeface="Calibri"/>
                        </a:rPr>
                        <a:t>to</a:t>
                      </a:r>
                      <a:r>
                        <a:rPr lang="en-GB" sz="700">
                          <a:latin typeface="Calibri"/>
                          <a:cs typeface="Calibri"/>
                        </a:rPr>
                        <a:t> achieve</a:t>
                      </a:r>
                      <a:r>
                        <a:rPr lang="en-GB" sz="700" spc="-35">
                          <a:latin typeface="Calibri"/>
                          <a:cs typeface="Calibri"/>
                        </a:rPr>
                        <a:t> </a:t>
                      </a:r>
                      <a:r>
                        <a:rPr lang="en-GB" sz="700">
                          <a:latin typeface="Calibri"/>
                          <a:cs typeface="Calibri"/>
                        </a:rPr>
                        <a:t>maximum</a:t>
                      </a:r>
                      <a:r>
                        <a:rPr lang="en-GB" sz="700" spc="-30">
                          <a:latin typeface="Calibri"/>
                          <a:cs typeface="Calibri"/>
                        </a:rPr>
                        <a:t> </a:t>
                      </a:r>
                      <a:r>
                        <a:rPr lang="en-GB" sz="700">
                          <a:latin typeface="Calibri"/>
                          <a:cs typeface="Calibri"/>
                        </a:rPr>
                        <a:t>understanding,</a:t>
                      </a:r>
                      <a:r>
                        <a:rPr lang="en-GB" sz="700" spc="-25">
                          <a:latin typeface="Calibri"/>
                          <a:cs typeface="Calibri"/>
                        </a:rPr>
                        <a:t> </a:t>
                      </a:r>
                      <a:r>
                        <a:rPr lang="en-GB" sz="700" spc="-10">
                          <a:latin typeface="Calibri"/>
                          <a:cs typeface="Calibri"/>
                        </a:rPr>
                        <a:t>relevance </a:t>
                      </a:r>
                      <a:r>
                        <a:rPr lang="en-GB" sz="700">
                          <a:latin typeface="Calibri"/>
                          <a:cs typeface="Calibri"/>
                        </a:rPr>
                        <a:t>and</a:t>
                      </a:r>
                      <a:r>
                        <a:rPr lang="en-GB" sz="700" spc="-15">
                          <a:latin typeface="Calibri"/>
                          <a:cs typeface="Calibri"/>
                        </a:rPr>
                        <a:t> </a:t>
                      </a:r>
                      <a:r>
                        <a:rPr lang="en-GB" sz="700">
                          <a:latin typeface="Calibri"/>
                          <a:cs typeface="Calibri"/>
                        </a:rPr>
                        <a:t>meaning</a:t>
                      </a:r>
                      <a:r>
                        <a:rPr lang="en-GB" sz="700" spc="-10">
                          <a:latin typeface="Calibri"/>
                          <a:cs typeface="Calibri"/>
                        </a:rPr>
                        <a:t> </a:t>
                      </a:r>
                      <a:r>
                        <a:rPr lang="en-GB" sz="700">
                          <a:latin typeface="Calibri"/>
                          <a:cs typeface="Calibri"/>
                        </a:rPr>
                        <a:t>for</a:t>
                      </a:r>
                      <a:r>
                        <a:rPr lang="en-GB" sz="700" spc="-10">
                          <a:latin typeface="Calibri"/>
                          <a:cs typeface="Calibri"/>
                        </a:rPr>
                        <a:t> </a:t>
                      </a:r>
                      <a:r>
                        <a:rPr lang="en-GB" sz="700">
                          <a:latin typeface="Calibri"/>
                          <a:cs typeface="Calibri"/>
                        </a:rPr>
                        <a:t>that</a:t>
                      </a:r>
                      <a:r>
                        <a:rPr lang="en-GB" sz="700" spc="-15">
                          <a:latin typeface="Calibri"/>
                          <a:cs typeface="Calibri"/>
                        </a:rPr>
                        <a:t> </a:t>
                      </a:r>
                      <a:r>
                        <a:rPr lang="en-GB" sz="700" spc="-10">
                          <a:latin typeface="Calibri"/>
                          <a:cs typeface="Calibri"/>
                        </a:rPr>
                        <a:t>audience.</a:t>
                      </a:r>
                      <a:endParaRPr lang="en-GB" sz="700">
                        <a:latin typeface="Calibri"/>
                        <a:cs typeface="Calibri"/>
                      </a:endParaRPr>
                    </a:p>
                  </a:txBody>
                  <a:tcPr marL="0" marR="0" marT="16340" marB="0">
                    <a:lnT w="6350">
                      <a:solidFill>
                        <a:srgbClr val="00AAE0"/>
                      </a:solidFill>
                      <a:prstDash val="solid"/>
                    </a:lnT>
                    <a:lnB w="6350">
                      <a:solidFill>
                        <a:srgbClr val="00AAE0"/>
                      </a:solidFill>
                      <a:prstDash val="solid"/>
                    </a:lnB>
                  </a:tcPr>
                </a:tc>
                <a:tc>
                  <a:txBody>
                    <a:bodyPr/>
                    <a:lstStyle/>
                    <a:p>
                      <a:pPr marL="67945" marR="73025" indent="635">
                        <a:lnSpc>
                          <a:spcPct val="100000"/>
                        </a:lnSpc>
                        <a:spcBef>
                          <a:spcPts val="280"/>
                        </a:spcBef>
                      </a:pPr>
                      <a:r>
                        <a:rPr lang="en-GB" sz="700">
                          <a:latin typeface="Calibri"/>
                          <a:cs typeface="Calibri"/>
                        </a:rPr>
                        <a:t>Learners</a:t>
                      </a:r>
                      <a:r>
                        <a:rPr lang="en-GB" sz="700" spc="-15">
                          <a:latin typeface="Calibri"/>
                          <a:cs typeface="Calibri"/>
                        </a:rPr>
                        <a:t> </a:t>
                      </a:r>
                      <a:r>
                        <a:rPr lang="en-GB" sz="700">
                          <a:latin typeface="Calibri"/>
                          <a:cs typeface="Calibri"/>
                        </a:rPr>
                        <a:t>take</a:t>
                      </a:r>
                      <a:r>
                        <a:rPr lang="en-GB" sz="700" spc="-20">
                          <a:latin typeface="Calibri"/>
                          <a:cs typeface="Calibri"/>
                        </a:rPr>
                        <a:t> </a:t>
                      </a:r>
                      <a:r>
                        <a:rPr lang="en-GB" sz="700">
                          <a:latin typeface="Calibri"/>
                          <a:cs typeface="Calibri"/>
                        </a:rPr>
                        <a:t>the</a:t>
                      </a:r>
                      <a:r>
                        <a:rPr lang="en-GB" sz="700" spc="-10">
                          <a:latin typeface="Calibri"/>
                          <a:cs typeface="Calibri"/>
                        </a:rPr>
                        <a:t> </a:t>
                      </a:r>
                      <a:r>
                        <a:rPr lang="en-GB" sz="700">
                          <a:latin typeface="Calibri"/>
                          <a:cs typeface="Calibri"/>
                        </a:rPr>
                        <a:t>time</a:t>
                      </a:r>
                      <a:r>
                        <a:rPr lang="en-GB" sz="700" spc="-10">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get</a:t>
                      </a:r>
                      <a:r>
                        <a:rPr lang="en-GB" sz="700" spc="-25">
                          <a:latin typeface="Calibri"/>
                          <a:cs typeface="Calibri"/>
                        </a:rPr>
                        <a:t> </a:t>
                      </a:r>
                      <a:r>
                        <a:rPr lang="en-GB" sz="700">
                          <a:latin typeface="Calibri"/>
                          <a:cs typeface="Calibri"/>
                        </a:rPr>
                        <a:t>to</a:t>
                      </a:r>
                      <a:r>
                        <a:rPr lang="en-GB" sz="700" spc="-10">
                          <a:latin typeface="Calibri"/>
                          <a:cs typeface="Calibri"/>
                        </a:rPr>
                        <a:t> </a:t>
                      </a:r>
                      <a:r>
                        <a:rPr lang="en-GB" sz="700">
                          <a:latin typeface="Calibri"/>
                          <a:cs typeface="Calibri"/>
                        </a:rPr>
                        <a:t>know</a:t>
                      </a:r>
                      <a:r>
                        <a:rPr lang="en-GB" sz="700" spc="-20">
                          <a:latin typeface="Calibri"/>
                          <a:cs typeface="Calibri"/>
                        </a:rPr>
                        <a:t> </a:t>
                      </a:r>
                      <a:r>
                        <a:rPr lang="en-GB" sz="700" spc="-25">
                          <a:latin typeface="Calibri"/>
                          <a:cs typeface="Calibri"/>
                        </a:rPr>
                        <a:t>the</a:t>
                      </a:r>
                      <a:r>
                        <a:rPr lang="en-GB" sz="700">
                          <a:latin typeface="Calibri"/>
                          <a:cs typeface="Calibri"/>
                        </a:rPr>
                        <a:t> audience</a:t>
                      </a:r>
                      <a:r>
                        <a:rPr lang="en-GB" sz="700" spc="-15">
                          <a:latin typeface="Calibri"/>
                          <a:cs typeface="Calibri"/>
                        </a:rPr>
                        <a:t> </a:t>
                      </a:r>
                      <a:r>
                        <a:rPr lang="en-GB" sz="700">
                          <a:latin typeface="Calibri"/>
                          <a:cs typeface="Calibri"/>
                        </a:rPr>
                        <a:t>prior</a:t>
                      </a:r>
                      <a:r>
                        <a:rPr lang="en-GB" sz="700" spc="-20">
                          <a:latin typeface="Calibri"/>
                          <a:cs typeface="Calibri"/>
                        </a:rPr>
                        <a:t> </a:t>
                      </a:r>
                      <a:r>
                        <a:rPr lang="en-GB" sz="700">
                          <a:latin typeface="Calibri"/>
                          <a:cs typeface="Calibri"/>
                        </a:rPr>
                        <a:t>to</a:t>
                      </a:r>
                      <a:r>
                        <a:rPr lang="en-GB" sz="700" spc="-10">
                          <a:latin typeface="Calibri"/>
                          <a:cs typeface="Calibri"/>
                        </a:rPr>
                        <a:t> </a:t>
                      </a:r>
                      <a:r>
                        <a:rPr lang="en-GB" sz="700">
                          <a:latin typeface="Calibri"/>
                          <a:cs typeface="Calibri"/>
                        </a:rPr>
                        <a:t>designing</a:t>
                      </a:r>
                      <a:r>
                        <a:rPr lang="en-GB" sz="700" spc="-15">
                          <a:latin typeface="Calibri"/>
                          <a:cs typeface="Calibri"/>
                        </a:rPr>
                        <a:t> </a:t>
                      </a:r>
                      <a:r>
                        <a:rPr lang="en-GB" sz="700" spc="-10">
                          <a:latin typeface="Calibri"/>
                          <a:cs typeface="Calibri"/>
                        </a:rPr>
                        <a:t>their communication.</a:t>
                      </a:r>
                      <a:r>
                        <a:rPr lang="en-GB" sz="700" spc="15">
                          <a:latin typeface="Calibri"/>
                          <a:cs typeface="Calibri"/>
                        </a:rPr>
                        <a:t> </a:t>
                      </a:r>
                      <a:r>
                        <a:rPr lang="en-GB" sz="700">
                          <a:latin typeface="Calibri"/>
                          <a:cs typeface="Calibri"/>
                        </a:rPr>
                        <a:t>Learners</a:t>
                      </a:r>
                      <a:r>
                        <a:rPr lang="en-GB" sz="700" spc="5">
                          <a:latin typeface="Calibri"/>
                          <a:cs typeface="Calibri"/>
                        </a:rPr>
                        <a:t> </a:t>
                      </a:r>
                      <a:r>
                        <a:rPr lang="en-GB" sz="700">
                          <a:latin typeface="Calibri"/>
                          <a:cs typeface="Calibri"/>
                        </a:rPr>
                        <a:t>understand</a:t>
                      </a:r>
                      <a:r>
                        <a:rPr lang="en-GB" sz="700" spc="10">
                          <a:latin typeface="Calibri"/>
                          <a:cs typeface="Calibri"/>
                        </a:rPr>
                        <a:t> </a:t>
                      </a:r>
                      <a:r>
                        <a:rPr lang="en-GB" sz="700" spc="-20">
                          <a:latin typeface="Calibri"/>
                          <a:cs typeface="Calibri"/>
                        </a:rPr>
                        <a:t>that </a:t>
                      </a:r>
                      <a:r>
                        <a:rPr lang="en-GB" sz="700">
                          <a:latin typeface="Calibri"/>
                          <a:cs typeface="Calibri"/>
                        </a:rPr>
                        <a:t>messages</a:t>
                      </a:r>
                      <a:r>
                        <a:rPr lang="en-GB" sz="700" spc="-30">
                          <a:latin typeface="Calibri"/>
                          <a:cs typeface="Calibri"/>
                        </a:rPr>
                        <a:t> </a:t>
                      </a:r>
                      <a:r>
                        <a:rPr lang="en-GB" sz="700">
                          <a:latin typeface="Calibri"/>
                          <a:cs typeface="Calibri"/>
                        </a:rPr>
                        <a:t>are</a:t>
                      </a:r>
                      <a:r>
                        <a:rPr lang="en-GB" sz="700" spc="-30">
                          <a:latin typeface="Calibri"/>
                          <a:cs typeface="Calibri"/>
                        </a:rPr>
                        <a:t> </a:t>
                      </a:r>
                      <a:r>
                        <a:rPr lang="en-GB" sz="700">
                          <a:latin typeface="Calibri"/>
                          <a:cs typeface="Calibri"/>
                        </a:rPr>
                        <a:t>‘heard’</a:t>
                      </a:r>
                      <a:r>
                        <a:rPr lang="en-GB" sz="700" spc="-30">
                          <a:latin typeface="Calibri"/>
                          <a:cs typeface="Calibri"/>
                        </a:rPr>
                        <a:t> </a:t>
                      </a:r>
                      <a:r>
                        <a:rPr lang="en-GB" sz="700">
                          <a:latin typeface="Calibri"/>
                          <a:cs typeface="Calibri"/>
                        </a:rPr>
                        <a:t>differently</a:t>
                      </a:r>
                      <a:r>
                        <a:rPr lang="en-GB" sz="700" spc="-30">
                          <a:latin typeface="Calibri"/>
                          <a:cs typeface="Calibri"/>
                        </a:rPr>
                        <a:t> </a:t>
                      </a:r>
                      <a:r>
                        <a:rPr lang="en-GB" sz="700" spc="-10">
                          <a:latin typeface="Calibri"/>
                          <a:cs typeface="Calibri"/>
                        </a:rPr>
                        <a:t>depending</a:t>
                      </a:r>
                      <a:r>
                        <a:rPr lang="en-GB" sz="700" spc="500">
                          <a:latin typeface="Calibri"/>
                          <a:cs typeface="Calibri"/>
                        </a:rPr>
                        <a:t> </a:t>
                      </a:r>
                      <a:r>
                        <a:rPr lang="en-GB" sz="700">
                          <a:latin typeface="Calibri"/>
                          <a:cs typeface="Calibri"/>
                        </a:rPr>
                        <a:t>on</a:t>
                      </a:r>
                      <a:r>
                        <a:rPr lang="en-GB" sz="700" spc="-20">
                          <a:latin typeface="Calibri"/>
                          <a:cs typeface="Calibri"/>
                        </a:rPr>
                        <a:t> </a:t>
                      </a:r>
                      <a:r>
                        <a:rPr lang="en-GB" sz="700">
                          <a:latin typeface="Calibri"/>
                          <a:cs typeface="Calibri"/>
                        </a:rPr>
                        <a:t>the</a:t>
                      </a:r>
                      <a:r>
                        <a:rPr lang="en-GB" sz="700" spc="-15">
                          <a:latin typeface="Calibri"/>
                          <a:cs typeface="Calibri"/>
                        </a:rPr>
                        <a:t> </a:t>
                      </a:r>
                      <a:r>
                        <a:rPr lang="en-GB" sz="700">
                          <a:latin typeface="Calibri"/>
                          <a:cs typeface="Calibri"/>
                        </a:rPr>
                        <a:t>life</a:t>
                      </a:r>
                      <a:r>
                        <a:rPr lang="en-GB" sz="700" spc="-20">
                          <a:latin typeface="Calibri"/>
                          <a:cs typeface="Calibri"/>
                        </a:rPr>
                        <a:t> </a:t>
                      </a:r>
                      <a:r>
                        <a:rPr lang="en-GB" sz="700">
                          <a:latin typeface="Calibri"/>
                          <a:cs typeface="Calibri"/>
                        </a:rPr>
                        <a:t>experiences</a:t>
                      </a:r>
                      <a:r>
                        <a:rPr lang="en-GB" sz="700" spc="-15">
                          <a:latin typeface="Calibri"/>
                          <a:cs typeface="Calibri"/>
                        </a:rPr>
                        <a:t> </a:t>
                      </a:r>
                      <a:r>
                        <a:rPr lang="en-GB" sz="700">
                          <a:latin typeface="Calibri"/>
                          <a:cs typeface="Calibri"/>
                        </a:rPr>
                        <a:t>people</a:t>
                      </a:r>
                      <a:r>
                        <a:rPr lang="en-GB" sz="700" spc="-15">
                          <a:latin typeface="Calibri"/>
                          <a:cs typeface="Calibri"/>
                        </a:rPr>
                        <a:t> </a:t>
                      </a:r>
                      <a:r>
                        <a:rPr lang="en-GB" sz="700">
                          <a:latin typeface="Calibri"/>
                          <a:cs typeface="Calibri"/>
                        </a:rPr>
                        <a:t>bring</a:t>
                      </a:r>
                      <a:r>
                        <a:rPr lang="en-GB" sz="700" spc="-20">
                          <a:latin typeface="Calibri"/>
                          <a:cs typeface="Calibri"/>
                        </a:rPr>
                        <a:t> </a:t>
                      </a:r>
                      <a:r>
                        <a:rPr lang="en-GB" sz="700">
                          <a:latin typeface="Calibri"/>
                          <a:cs typeface="Calibri"/>
                        </a:rPr>
                        <a:t>to</a:t>
                      </a:r>
                      <a:r>
                        <a:rPr lang="en-GB" sz="700" spc="-25">
                          <a:latin typeface="Calibri"/>
                          <a:cs typeface="Calibri"/>
                        </a:rPr>
                        <a:t> the</a:t>
                      </a:r>
                      <a:r>
                        <a:rPr lang="en-GB" sz="700">
                          <a:latin typeface="Calibri"/>
                          <a:cs typeface="Calibri"/>
                        </a:rPr>
                        <a:t> message. They</a:t>
                      </a:r>
                      <a:r>
                        <a:rPr lang="en-GB" sz="700" spc="-5">
                          <a:latin typeface="Calibri"/>
                          <a:cs typeface="Calibri"/>
                        </a:rPr>
                        <a:t> </a:t>
                      </a:r>
                      <a:r>
                        <a:rPr lang="en-GB" sz="700">
                          <a:latin typeface="Calibri"/>
                          <a:cs typeface="Calibri"/>
                        </a:rPr>
                        <a:t>have</a:t>
                      </a:r>
                      <a:r>
                        <a:rPr lang="en-GB" sz="700" spc="5">
                          <a:latin typeface="Calibri"/>
                          <a:cs typeface="Calibri"/>
                        </a:rPr>
                        <a:t> </a:t>
                      </a:r>
                      <a:r>
                        <a:rPr lang="en-GB" sz="700">
                          <a:latin typeface="Calibri"/>
                          <a:cs typeface="Calibri"/>
                        </a:rPr>
                        <a:t>a</a:t>
                      </a:r>
                      <a:r>
                        <a:rPr lang="en-GB" sz="700" spc="-5">
                          <a:latin typeface="Calibri"/>
                          <a:cs typeface="Calibri"/>
                        </a:rPr>
                        <a:t> </a:t>
                      </a:r>
                      <a:r>
                        <a:rPr lang="en-GB" sz="700">
                          <a:latin typeface="Calibri"/>
                          <a:cs typeface="Calibri"/>
                        </a:rPr>
                        <a:t>good</a:t>
                      </a:r>
                      <a:r>
                        <a:rPr lang="en-GB" sz="700" spc="-5">
                          <a:latin typeface="Calibri"/>
                          <a:cs typeface="Calibri"/>
                        </a:rPr>
                        <a:t> </a:t>
                      </a:r>
                      <a:r>
                        <a:rPr lang="en-GB" sz="700" spc="-10">
                          <a:latin typeface="Calibri"/>
                          <a:cs typeface="Calibri"/>
                        </a:rPr>
                        <a:t>understanding</a:t>
                      </a:r>
                      <a:r>
                        <a:rPr lang="en-GB" sz="700" spc="10">
                          <a:latin typeface="Calibri"/>
                          <a:cs typeface="Calibri"/>
                        </a:rPr>
                        <a:t> </a:t>
                      </a:r>
                      <a:r>
                        <a:rPr lang="en-GB" sz="700" spc="-25">
                          <a:latin typeface="Calibri"/>
                          <a:cs typeface="Calibri"/>
                        </a:rPr>
                        <a:t>of</a:t>
                      </a:r>
                      <a:r>
                        <a:rPr lang="en-GB" sz="700">
                          <a:latin typeface="Calibri"/>
                          <a:cs typeface="Calibri"/>
                        </a:rPr>
                        <a:t> how</a:t>
                      </a:r>
                      <a:r>
                        <a:rPr lang="en-GB" sz="700" spc="-5">
                          <a:latin typeface="Calibri"/>
                          <a:cs typeface="Calibri"/>
                        </a:rPr>
                        <a:t> </a:t>
                      </a:r>
                      <a:r>
                        <a:rPr lang="en-GB" sz="700">
                          <a:latin typeface="Calibri"/>
                          <a:cs typeface="Calibri"/>
                        </a:rPr>
                        <a:t>to tailor </a:t>
                      </a:r>
                      <a:r>
                        <a:rPr lang="en-GB" sz="700" spc="-10">
                          <a:latin typeface="Calibri"/>
                          <a:cs typeface="Calibri"/>
                        </a:rPr>
                        <a:t>communication</a:t>
                      </a:r>
                      <a:r>
                        <a:rPr lang="en-GB" sz="700">
                          <a:latin typeface="Calibri"/>
                          <a:cs typeface="Calibri"/>
                        </a:rPr>
                        <a:t> for</a:t>
                      </a:r>
                      <a:r>
                        <a:rPr lang="en-GB" sz="700" spc="5">
                          <a:latin typeface="Calibri"/>
                          <a:cs typeface="Calibri"/>
                        </a:rPr>
                        <a:t> </a:t>
                      </a:r>
                      <a:r>
                        <a:rPr lang="en-GB" sz="700">
                          <a:latin typeface="Calibri"/>
                          <a:cs typeface="Calibri"/>
                        </a:rPr>
                        <a:t>a</a:t>
                      </a:r>
                      <a:r>
                        <a:rPr lang="en-GB" sz="700" spc="5">
                          <a:latin typeface="Calibri"/>
                          <a:cs typeface="Calibri"/>
                        </a:rPr>
                        <a:t> </a:t>
                      </a:r>
                      <a:r>
                        <a:rPr lang="en-GB" sz="700">
                          <a:latin typeface="Calibri"/>
                          <a:cs typeface="Calibri"/>
                        </a:rPr>
                        <a:t>range</a:t>
                      </a:r>
                      <a:r>
                        <a:rPr lang="en-GB" sz="700" spc="-5">
                          <a:latin typeface="Calibri"/>
                          <a:cs typeface="Calibri"/>
                        </a:rPr>
                        <a:t> </a:t>
                      </a:r>
                      <a:r>
                        <a:rPr lang="en-GB" sz="700" spc="-25">
                          <a:latin typeface="Calibri"/>
                          <a:cs typeface="Calibri"/>
                        </a:rPr>
                        <a:t>of</a:t>
                      </a:r>
                      <a:r>
                        <a:rPr lang="en-GB" sz="700">
                          <a:latin typeface="Calibri"/>
                          <a:cs typeface="Calibri"/>
                        </a:rPr>
                        <a:t> audiences</a:t>
                      </a:r>
                      <a:r>
                        <a:rPr lang="en-GB" sz="700" spc="-15">
                          <a:latin typeface="Calibri"/>
                          <a:cs typeface="Calibri"/>
                        </a:rPr>
                        <a:t> </a:t>
                      </a:r>
                      <a:r>
                        <a:rPr lang="en-GB" sz="700">
                          <a:latin typeface="Calibri"/>
                          <a:cs typeface="Calibri"/>
                        </a:rPr>
                        <a:t>so</a:t>
                      </a:r>
                      <a:r>
                        <a:rPr lang="en-GB" sz="700" spc="-15">
                          <a:latin typeface="Calibri"/>
                          <a:cs typeface="Calibri"/>
                        </a:rPr>
                        <a:t> </a:t>
                      </a:r>
                      <a:r>
                        <a:rPr lang="en-GB" sz="700">
                          <a:latin typeface="Calibri"/>
                          <a:cs typeface="Calibri"/>
                        </a:rPr>
                        <a:t>that</a:t>
                      </a:r>
                      <a:r>
                        <a:rPr lang="en-GB" sz="700" spc="-15">
                          <a:latin typeface="Calibri"/>
                          <a:cs typeface="Calibri"/>
                        </a:rPr>
                        <a:t> </a:t>
                      </a:r>
                      <a:r>
                        <a:rPr lang="en-GB" sz="700">
                          <a:latin typeface="Calibri"/>
                          <a:cs typeface="Calibri"/>
                        </a:rPr>
                        <a:t>it</a:t>
                      </a:r>
                      <a:r>
                        <a:rPr lang="en-GB" sz="700" spc="-15">
                          <a:latin typeface="Calibri"/>
                          <a:cs typeface="Calibri"/>
                        </a:rPr>
                        <a:t> </a:t>
                      </a:r>
                      <a:r>
                        <a:rPr lang="en-GB" sz="700">
                          <a:latin typeface="Calibri"/>
                          <a:cs typeface="Calibri"/>
                        </a:rPr>
                        <a:t>is</a:t>
                      </a:r>
                      <a:r>
                        <a:rPr lang="en-GB" sz="700" spc="-25">
                          <a:latin typeface="Calibri"/>
                          <a:cs typeface="Calibri"/>
                        </a:rPr>
                        <a:t> </a:t>
                      </a:r>
                      <a:r>
                        <a:rPr lang="en-GB" sz="700">
                          <a:latin typeface="Calibri"/>
                          <a:cs typeface="Calibri"/>
                        </a:rPr>
                        <a:t>heard,</a:t>
                      </a:r>
                      <a:r>
                        <a:rPr lang="en-GB" sz="700" spc="-15">
                          <a:latin typeface="Calibri"/>
                          <a:cs typeface="Calibri"/>
                        </a:rPr>
                        <a:t> </a:t>
                      </a:r>
                      <a:r>
                        <a:rPr lang="en-GB" sz="700">
                          <a:latin typeface="Calibri"/>
                          <a:cs typeface="Calibri"/>
                        </a:rPr>
                        <a:t>understood,</a:t>
                      </a:r>
                      <a:r>
                        <a:rPr lang="en-GB" sz="700" spc="-15">
                          <a:latin typeface="Calibri"/>
                          <a:cs typeface="Calibri"/>
                        </a:rPr>
                        <a:t> </a:t>
                      </a:r>
                      <a:r>
                        <a:rPr lang="en-GB" sz="700" spc="-25">
                          <a:latin typeface="Calibri"/>
                          <a:cs typeface="Calibri"/>
                        </a:rPr>
                        <a:t>and</a:t>
                      </a:r>
                      <a:r>
                        <a:rPr lang="en-GB" sz="700">
                          <a:latin typeface="Calibri"/>
                          <a:cs typeface="Calibri"/>
                        </a:rPr>
                        <a:t> adds</a:t>
                      </a:r>
                      <a:r>
                        <a:rPr lang="en-GB" sz="700" spc="-15">
                          <a:latin typeface="Calibri"/>
                          <a:cs typeface="Calibri"/>
                        </a:rPr>
                        <a:t> </a:t>
                      </a:r>
                      <a:r>
                        <a:rPr lang="en-GB" sz="700">
                          <a:latin typeface="Calibri"/>
                          <a:cs typeface="Calibri"/>
                        </a:rPr>
                        <a:t>value</a:t>
                      </a:r>
                      <a:r>
                        <a:rPr lang="en-GB" sz="700" spc="-15">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each</a:t>
                      </a:r>
                      <a:r>
                        <a:rPr lang="en-GB" sz="700" spc="-15">
                          <a:latin typeface="Calibri"/>
                          <a:cs typeface="Calibri"/>
                        </a:rPr>
                        <a:t> </a:t>
                      </a:r>
                      <a:r>
                        <a:rPr lang="en-GB" sz="700">
                          <a:latin typeface="Calibri"/>
                          <a:cs typeface="Calibri"/>
                        </a:rPr>
                        <a:t>audience.</a:t>
                      </a:r>
                      <a:r>
                        <a:rPr lang="en-GB" sz="700" spc="-15">
                          <a:latin typeface="Calibri"/>
                          <a:cs typeface="Calibri"/>
                        </a:rPr>
                        <a:t> </a:t>
                      </a:r>
                      <a:r>
                        <a:rPr lang="en-GB" sz="700">
                          <a:latin typeface="Calibri"/>
                          <a:cs typeface="Calibri"/>
                        </a:rPr>
                        <a:t>They</a:t>
                      </a:r>
                      <a:r>
                        <a:rPr lang="en-GB" sz="700" spc="-15">
                          <a:latin typeface="Calibri"/>
                          <a:cs typeface="Calibri"/>
                        </a:rPr>
                        <a:t> </a:t>
                      </a:r>
                      <a:r>
                        <a:rPr lang="en-GB" sz="700" spc="-20">
                          <a:latin typeface="Calibri"/>
                          <a:cs typeface="Calibri"/>
                        </a:rPr>
                        <a:t>seek </a:t>
                      </a:r>
                      <a:r>
                        <a:rPr lang="en-GB" sz="700">
                          <a:latin typeface="Calibri"/>
                          <a:cs typeface="Calibri"/>
                        </a:rPr>
                        <a:t>feedback,</a:t>
                      </a:r>
                      <a:r>
                        <a:rPr lang="en-GB" sz="700" spc="-15">
                          <a:latin typeface="Calibri"/>
                          <a:cs typeface="Calibri"/>
                        </a:rPr>
                        <a:t> </a:t>
                      </a:r>
                      <a:r>
                        <a:rPr lang="en-GB" sz="700">
                          <a:latin typeface="Calibri"/>
                          <a:cs typeface="Calibri"/>
                        </a:rPr>
                        <a:t>alter</a:t>
                      </a:r>
                      <a:r>
                        <a:rPr lang="en-GB" sz="700" spc="-2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tailor</a:t>
                      </a:r>
                      <a:r>
                        <a:rPr lang="en-GB" sz="700" spc="-15">
                          <a:latin typeface="Calibri"/>
                          <a:cs typeface="Calibri"/>
                        </a:rPr>
                        <a:t> </a:t>
                      </a:r>
                      <a:r>
                        <a:rPr lang="en-GB" sz="700" spc="-10">
                          <a:latin typeface="Calibri"/>
                          <a:cs typeface="Calibri"/>
                        </a:rPr>
                        <a:t>their communication.</a:t>
                      </a:r>
                      <a:endParaRPr lang="en-GB" sz="700">
                        <a:latin typeface="Calibri"/>
                        <a:cs typeface="Calibri"/>
                      </a:endParaRPr>
                    </a:p>
                  </a:txBody>
                  <a:tcPr marL="0" marR="0" marT="15251" marB="0">
                    <a:lnT w="6350">
                      <a:solidFill>
                        <a:srgbClr val="00AAE0"/>
                      </a:solidFill>
                      <a:prstDash val="solid"/>
                    </a:lnT>
                    <a:lnB w="6350">
                      <a:solidFill>
                        <a:srgbClr val="00AAE0"/>
                      </a:solidFill>
                      <a:prstDash val="solid"/>
                    </a:lnB>
                  </a:tcPr>
                </a:tc>
                <a:tc>
                  <a:txBody>
                    <a:bodyPr/>
                    <a:lstStyle/>
                    <a:p>
                      <a:pPr marL="67945" marR="62865" indent="635">
                        <a:lnSpc>
                          <a:spcPct val="100000"/>
                        </a:lnSpc>
                        <a:spcBef>
                          <a:spcPts val="285"/>
                        </a:spcBef>
                      </a:pPr>
                      <a:r>
                        <a:rPr lang="en-GB" sz="700" dirty="0">
                          <a:highlight>
                            <a:srgbClr val="FFFF00"/>
                          </a:highlight>
                          <a:latin typeface="Calibri"/>
                          <a:cs typeface="Calibri"/>
                        </a:rPr>
                        <a:t>Learners</a:t>
                      </a:r>
                      <a:r>
                        <a:rPr lang="en-GB" sz="700" spc="-20" dirty="0">
                          <a:highlight>
                            <a:srgbClr val="FFFF00"/>
                          </a:highlight>
                          <a:latin typeface="Calibri"/>
                          <a:cs typeface="Calibri"/>
                        </a:rPr>
                        <a:t> </a:t>
                      </a:r>
                      <a:r>
                        <a:rPr lang="en-GB" sz="700" dirty="0">
                          <a:highlight>
                            <a:srgbClr val="FFFF00"/>
                          </a:highlight>
                          <a:latin typeface="Calibri"/>
                          <a:cs typeface="Calibri"/>
                        </a:rPr>
                        <a:t>are</a:t>
                      </a:r>
                      <a:r>
                        <a:rPr lang="en-GB" sz="700" spc="-25" dirty="0">
                          <a:highlight>
                            <a:srgbClr val="FFFF00"/>
                          </a:highlight>
                          <a:latin typeface="Calibri"/>
                          <a:cs typeface="Calibri"/>
                        </a:rPr>
                        <a:t> </a:t>
                      </a:r>
                      <a:r>
                        <a:rPr lang="en-GB" sz="700" dirty="0">
                          <a:highlight>
                            <a:srgbClr val="FFFF00"/>
                          </a:highlight>
                          <a:latin typeface="Calibri"/>
                          <a:cs typeface="Calibri"/>
                        </a:rPr>
                        <a:t>highly</a:t>
                      </a:r>
                      <a:r>
                        <a:rPr lang="en-GB" sz="700" spc="-25" dirty="0">
                          <a:highlight>
                            <a:srgbClr val="FFFF00"/>
                          </a:highlight>
                          <a:latin typeface="Calibri"/>
                          <a:cs typeface="Calibri"/>
                        </a:rPr>
                        <a:t> </a:t>
                      </a:r>
                      <a:r>
                        <a:rPr lang="en-GB" sz="700" dirty="0">
                          <a:highlight>
                            <a:srgbClr val="FFFF00"/>
                          </a:highlight>
                          <a:latin typeface="Calibri"/>
                          <a:cs typeface="Calibri"/>
                        </a:rPr>
                        <a:t>skilled</a:t>
                      </a:r>
                      <a:r>
                        <a:rPr lang="en-GB" sz="700" spc="-15" dirty="0">
                          <a:highlight>
                            <a:srgbClr val="FFFF00"/>
                          </a:highlight>
                          <a:latin typeface="Calibri"/>
                          <a:cs typeface="Calibri"/>
                        </a:rPr>
                        <a:t> </a:t>
                      </a:r>
                      <a:r>
                        <a:rPr lang="en-GB" sz="700" dirty="0">
                          <a:highlight>
                            <a:srgbClr val="FFFF00"/>
                          </a:highlight>
                          <a:latin typeface="Calibri"/>
                          <a:cs typeface="Calibri"/>
                        </a:rPr>
                        <a:t>at</a:t>
                      </a:r>
                      <a:r>
                        <a:rPr lang="en-GB" sz="700" spc="-15" dirty="0">
                          <a:highlight>
                            <a:srgbClr val="FFFF00"/>
                          </a:highlight>
                          <a:latin typeface="Calibri"/>
                          <a:cs typeface="Calibri"/>
                        </a:rPr>
                        <a:t> </a:t>
                      </a:r>
                      <a:r>
                        <a:rPr lang="en-GB" sz="700" dirty="0">
                          <a:highlight>
                            <a:srgbClr val="FFFF00"/>
                          </a:highlight>
                          <a:latin typeface="Calibri"/>
                          <a:cs typeface="Calibri"/>
                        </a:rPr>
                        <a:t>identifying</a:t>
                      </a:r>
                      <a:r>
                        <a:rPr lang="en-GB" sz="700" spc="-20" dirty="0">
                          <a:highlight>
                            <a:srgbClr val="FFFF00"/>
                          </a:highlight>
                          <a:latin typeface="Calibri"/>
                          <a:cs typeface="Calibri"/>
                        </a:rPr>
                        <a:t> what </a:t>
                      </a:r>
                      <a:r>
                        <a:rPr lang="en-GB" sz="700" spc="-10" dirty="0">
                          <a:highlight>
                            <a:srgbClr val="FFFF00"/>
                          </a:highlight>
                          <a:latin typeface="Calibri"/>
                          <a:cs typeface="Calibri"/>
                        </a:rPr>
                        <a:t>excites,</a:t>
                      </a:r>
                      <a:r>
                        <a:rPr lang="en-GB" sz="700" spc="-20" dirty="0">
                          <a:highlight>
                            <a:srgbClr val="FFFF00"/>
                          </a:highlight>
                          <a:latin typeface="Calibri"/>
                          <a:cs typeface="Calibri"/>
                        </a:rPr>
                        <a:t> </a:t>
                      </a:r>
                      <a:r>
                        <a:rPr lang="en-GB" sz="700" dirty="0">
                          <a:highlight>
                            <a:srgbClr val="FFFF00"/>
                          </a:highlight>
                          <a:latin typeface="Calibri"/>
                          <a:cs typeface="Calibri"/>
                        </a:rPr>
                        <a:t>motivates,</a:t>
                      </a:r>
                      <a:r>
                        <a:rPr lang="en-GB" sz="700" spc="-10" dirty="0">
                          <a:highlight>
                            <a:srgbClr val="FFFF00"/>
                          </a:highlight>
                          <a:latin typeface="Calibri"/>
                          <a:cs typeface="Calibri"/>
                        </a:rPr>
                        <a:t> </a:t>
                      </a:r>
                      <a:r>
                        <a:rPr lang="en-GB" sz="700" dirty="0">
                          <a:highlight>
                            <a:srgbClr val="FFFF00"/>
                          </a:highlight>
                          <a:latin typeface="Calibri"/>
                          <a:cs typeface="Calibri"/>
                        </a:rPr>
                        <a:t>or</a:t>
                      </a:r>
                      <a:r>
                        <a:rPr lang="en-GB" sz="700" spc="-15" dirty="0">
                          <a:highlight>
                            <a:srgbClr val="FFFF00"/>
                          </a:highlight>
                          <a:latin typeface="Calibri"/>
                          <a:cs typeface="Calibri"/>
                        </a:rPr>
                        <a:t> </a:t>
                      </a:r>
                      <a:r>
                        <a:rPr lang="en-GB" sz="700" dirty="0">
                          <a:highlight>
                            <a:srgbClr val="FFFF00"/>
                          </a:highlight>
                          <a:latin typeface="Calibri"/>
                          <a:cs typeface="Calibri"/>
                        </a:rPr>
                        <a:t>worries</a:t>
                      </a:r>
                      <a:r>
                        <a:rPr lang="en-GB" sz="700" spc="-20" dirty="0">
                          <a:highlight>
                            <a:srgbClr val="FFFF00"/>
                          </a:highlight>
                          <a:latin typeface="Calibri"/>
                          <a:cs typeface="Calibri"/>
                        </a:rPr>
                        <a:t> </a:t>
                      </a:r>
                      <a:r>
                        <a:rPr lang="en-GB" sz="700" dirty="0">
                          <a:highlight>
                            <a:srgbClr val="FFFF00"/>
                          </a:highlight>
                          <a:latin typeface="Calibri"/>
                          <a:cs typeface="Calibri"/>
                        </a:rPr>
                        <a:t>a</a:t>
                      </a:r>
                      <a:r>
                        <a:rPr lang="en-GB" sz="700" spc="-15" dirty="0">
                          <a:highlight>
                            <a:srgbClr val="FFFF00"/>
                          </a:highlight>
                          <a:latin typeface="Calibri"/>
                          <a:cs typeface="Calibri"/>
                        </a:rPr>
                        <a:t> </a:t>
                      </a:r>
                      <a:r>
                        <a:rPr lang="en-GB" sz="700" spc="-10" dirty="0">
                          <a:highlight>
                            <a:srgbClr val="FFFF00"/>
                          </a:highlight>
                          <a:latin typeface="Calibri"/>
                          <a:cs typeface="Calibri"/>
                        </a:rPr>
                        <a:t>particular </a:t>
                      </a:r>
                      <a:r>
                        <a:rPr lang="en-GB" sz="700" dirty="0">
                          <a:highlight>
                            <a:srgbClr val="FFFF00"/>
                          </a:highlight>
                          <a:latin typeface="Calibri"/>
                          <a:cs typeface="Calibri"/>
                        </a:rPr>
                        <a:t>audience,</a:t>
                      </a:r>
                      <a:r>
                        <a:rPr lang="en-GB" sz="700" spc="-25" dirty="0">
                          <a:highlight>
                            <a:srgbClr val="FFFF00"/>
                          </a:highlight>
                          <a:latin typeface="Calibri"/>
                          <a:cs typeface="Calibri"/>
                        </a:rPr>
                        <a:t> </a:t>
                      </a:r>
                      <a:r>
                        <a:rPr lang="en-GB" sz="700" dirty="0">
                          <a:highlight>
                            <a:srgbClr val="FFFF00"/>
                          </a:highlight>
                          <a:latin typeface="Calibri"/>
                          <a:cs typeface="Calibri"/>
                        </a:rPr>
                        <a:t>so</a:t>
                      </a:r>
                      <a:r>
                        <a:rPr lang="en-GB" sz="700" spc="-10" dirty="0">
                          <a:highlight>
                            <a:srgbClr val="FFFF00"/>
                          </a:highlight>
                          <a:latin typeface="Calibri"/>
                          <a:cs typeface="Calibri"/>
                        </a:rPr>
                        <a:t> </a:t>
                      </a:r>
                      <a:r>
                        <a:rPr lang="en-GB" sz="700" dirty="0">
                          <a:highlight>
                            <a:srgbClr val="FFFF00"/>
                          </a:highlight>
                          <a:latin typeface="Calibri"/>
                          <a:cs typeface="Calibri"/>
                        </a:rPr>
                        <a:t>that</a:t>
                      </a:r>
                      <a:r>
                        <a:rPr lang="en-GB" sz="700" spc="-10" dirty="0">
                          <a:highlight>
                            <a:srgbClr val="FFFF00"/>
                          </a:highlight>
                          <a:latin typeface="Calibri"/>
                          <a:cs typeface="Calibri"/>
                        </a:rPr>
                        <a:t> </a:t>
                      </a:r>
                      <a:r>
                        <a:rPr lang="en-GB" sz="700" dirty="0">
                          <a:highlight>
                            <a:srgbClr val="FFFF00"/>
                          </a:highlight>
                          <a:latin typeface="Calibri"/>
                          <a:cs typeface="Calibri"/>
                        </a:rPr>
                        <a:t>they</a:t>
                      </a:r>
                      <a:r>
                        <a:rPr lang="en-GB" sz="700" spc="-20" dirty="0">
                          <a:highlight>
                            <a:srgbClr val="FFFF00"/>
                          </a:highlight>
                          <a:latin typeface="Calibri"/>
                          <a:cs typeface="Calibri"/>
                        </a:rPr>
                        <a:t> </a:t>
                      </a:r>
                      <a:r>
                        <a:rPr lang="en-GB" sz="700" dirty="0">
                          <a:highlight>
                            <a:srgbClr val="FFFF00"/>
                          </a:highlight>
                          <a:latin typeface="Calibri"/>
                          <a:cs typeface="Calibri"/>
                        </a:rPr>
                        <a:t>can</a:t>
                      </a:r>
                      <a:r>
                        <a:rPr lang="en-GB" sz="700" spc="-10" dirty="0">
                          <a:highlight>
                            <a:srgbClr val="FFFF00"/>
                          </a:highlight>
                          <a:latin typeface="Calibri"/>
                          <a:cs typeface="Calibri"/>
                        </a:rPr>
                        <a:t> </a:t>
                      </a:r>
                      <a:r>
                        <a:rPr lang="en-GB" sz="700" dirty="0">
                          <a:highlight>
                            <a:srgbClr val="FFFF00"/>
                          </a:highlight>
                          <a:latin typeface="Calibri"/>
                          <a:cs typeface="Calibri"/>
                        </a:rPr>
                        <a:t>make</a:t>
                      </a:r>
                      <a:r>
                        <a:rPr lang="en-GB" sz="700" spc="-10" dirty="0">
                          <a:highlight>
                            <a:srgbClr val="FFFF00"/>
                          </a:highlight>
                          <a:latin typeface="Calibri"/>
                          <a:cs typeface="Calibri"/>
                        </a:rPr>
                        <a:t> </a:t>
                      </a:r>
                      <a:r>
                        <a:rPr lang="en-GB" sz="700" dirty="0">
                          <a:highlight>
                            <a:srgbClr val="FFFF00"/>
                          </a:highlight>
                          <a:latin typeface="Calibri"/>
                          <a:cs typeface="Calibri"/>
                        </a:rPr>
                        <a:t>the</a:t>
                      </a:r>
                      <a:r>
                        <a:rPr lang="en-GB" sz="700" spc="-20" dirty="0">
                          <a:highlight>
                            <a:srgbClr val="FFFF00"/>
                          </a:highlight>
                          <a:latin typeface="Calibri"/>
                          <a:cs typeface="Calibri"/>
                        </a:rPr>
                        <a:t> </a:t>
                      </a:r>
                      <a:r>
                        <a:rPr lang="en-GB" sz="700" spc="-10" dirty="0">
                          <a:highlight>
                            <a:srgbClr val="FFFF00"/>
                          </a:highlight>
                          <a:latin typeface="Calibri"/>
                          <a:cs typeface="Calibri"/>
                        </a:rPr>
                        <a:t>audience </a:t>
                      </a:r>
                      <a:r>
                        <a:rPr lang="en-GB" sz="700" dirty="0">
                          <a:highlight>
                            <a:srgbClr val="FFFF00"/>
                          </a:highlight>
                          <a:latin typeface="Calibri"/>
                          <a:cs typeface="Calibri"/>
                        </a:rPr>
                        <a:t>care</a:t>
                      </a:r>
                      <a:r>
                        <a:rPr lang="en-GB" sz="700" spc="-15" dirty="0">
                          <a:highlight>
                            <a:srgbClr val="FFFF00"/>
                          </a:highlight>
                          <a:latin typeface="Calibri"/>
                          <a:cs typeface="Calibri"/>
                        </a:rPr>
                        <a:t> </a:t>
                      </a:r>
                      <a:r>
                        <a:rPr lang="en-GB" sz="700" dirty="0">
                          <a:highlight>
                            <a:srgbClr val="FFFF00"/>
                          </a:highlight>
                          <a:latin typeface="Calibri"/>
                          <a:cs typeface="Calibri"/>
                        </a:rPr>
                        <a:t>about</a:t>
                      </a:r>
                      <a:r>
                        <a:rPr lang="en-GB" sz="700" spc="-20" dirty="0">
                          <a:highlight>
                            <a:srgbClr val="FFFF00"/>
                          </a:highlight>
                          <a:latin typeface="Calibri"/>
                          <a:cs typeface="Calibri"/>
                        </a:rPr>
                        <a:t> </a:t>
                      </a:r>
                      <a:r>
                        <a:rPr lang="en-GB" sz="700" dirty="0">
                          <a:highlight>
                            <a:srgbClr val="FFFF00"/>
                          </a:highlight>
                          <a:latin typeface="Calibri"/>
                          <a:cs typeface="Calibri"/>
                        </a:rPr>
                        <a:t>the</a:t>
                      </a:r>
                      <a:r>
                        <a:rPr lang="en-GB" sz="700" spc="-25" dirty="0">
                          <a:highlight>
                            <a:srgbClr val="FFFF00"/>
                          </a:highlight>
                          <a:latin typeface="Calibri"/>
                          <a:cs typeface="Calibri"/>
                        </a:rPr>
                        <a:t> </a:t>
                      </a:r>
                      <a:r>
                        <a:rPr lang="en-GB" sz="700" dirty="0">
                          <a:highlight>
                            <a:srgbClr val="FFFF00"/>
                          </a:highlight>
                          <a:latin typeface="Calibri"/>
                          <a:cs typeface="Calibri"/>
                        </a:rPr>
                        <a:t>message.</a:t>
                      </a:r>
                      <a:r>
                        <a:rPr lang="en-GB" sz="700" spc="-20" dirty="0">
                          <a:highlight>
                            <a:srgbClr val="FFFF00"/>
                          </a:highlight>
                          <a:latin typeface="Calibri"/>
                          <a:cs typeface="Calibri"/>
                        </a:rPr>
                        <a:t> </a:t>
                      </a:r>
                      <a:r>
                        <a:rPr lang="en-GB" sz="700" dirty="0">
                          <a:highlight>
                            <a:srgbClr val="FFFF00"/>
                          </a:highlight>
                          <a:latin typeface="Calibri"/>
                          <a:cs typeface="Calibri"/>
                        </a:rPr>
                        <a:t>At</a:t>
                      </a:r>
                      <a:r>
                        <a:rPr lang="en-GB" sz="700" spc="-15" dirty="0">
                          <a:highlight>
                            <a:srgbClr val="FFFF00"/>
                          </a:highlight>
                          <a:latin typeface="Calibri"/>
                          <a:cs typeface="Calibri"/>
                        </a:rPr>
                        <a:t> </a:t>
                      </a:r>
                      <a:r>
                        <a:rPr lang="en-GB" sz="700" dirty="0">
                          <a:highlight>
                            <a:srgbClr val="FFFF00"/>
                          </a:highlight>
                          <a:latin typeface="Calibri"/>
                          <a:cs typeface="Calibri"/>
                        </a:rPr>
                        <a:t>this</a:t>
                      </a:r>
                      <a:r>
                        <a:rPr lang="en-GB" sz="700" spc="-15" dirty="0">
                          <a:highlight>
                            <a:srgbClr val="FFFF00"/>
                          </a:highlight>
                          <a:latin typeface="Calibri"/>
                          <a:cs typeface="Calibri"/>
                        </a:rPr>
                        <a:t> </a:t>
                      </a:r>
                      <a:r>
                        <a:rPr lang="en-GB" sz="700" dirty="0">
                          <a:highlight>
                            <a:srgbClr val="FFFF00"/>
                          </a:highlight>
                          <a:latin typeface="Calibri"/>
                          <a:cs typeface="Calibri"/>
                        </a:rPr>
                        <a:t>level,</a:t>
                      </a:r>
                      <a:r>
                        <a:rPr lang="en-GB" sz="700" spc="-10" dirty="0">
                          <a:highlight>
                            <a:srgbClr val="FFFF00"/>
                          </a:highlight>
                          <a:latin typeface="Calibri"/>
                          <a:cs typeface="Calibri"/>
                        </a:rPr>
                        <a:t> </a:t>
                      </a:r>
                      <a:r>
                        <a:rPr lang="en-GB" sz="700" spc="-20" dirty="0">
                          <a:highlight>
                            <a:srgbClr val="FFFF00"/>
                          </a:highlight>
                          <a:latin typeface="Calibri"/>
                          <a:cs typeface="Calibri"/>
                        </a:rPr>
                        <a:t>they</a:t>
                      </a:r>
                      <a:r>
                        <a:rPr lang="en-GB" sz="700" spc="500" dirty="0">
                          <a:highlight>
                            <a:srgbClr val="FFFF00"/>
                          </a:highlight>
                          <a:latin typeface="Calibri"/>
                          <a:cs typeface="Calibri"/>
                        </a:rPr>
                        <a:t> </a:t>
                      </a:r>
                      <a:r>
                        <a:rPr lang="en-GB" sz="700" dirty="0">
                          <a:highlight>
                            <a:srgbClr val="FFFF00"/>
                          </a:highlight>
                          <a:latin typeface="Calibri"/>
                          <a:cs typeface="Calibri"/>
                        </a:rPr>
                        <a:t>use</a:t>
                      </a:r>
                      <a:r>
                        <a:rPr lang="en-GB" sz="700" spc="-15" dirty="0">
                          <a:highlight>
                            <a:srgbClr val="FFFF00"/>
                          </a:highlight>
                          <a:latin typeface="Calibri"/>
                          <a:cs typeface="Calibri"/>
                        </a:rPr>
                        <a:t> </a:t>
                      </a:r>
                      <a:r>
                        <a:rPr lang="en-GB" sz="700" dirty="0">
                          <a:highlight>
                            <a:srgbClr val="FFFF00"/>
                          </a:highlight>
                          <a:latin typeface="Calibri"/>
                          <a:cs typeface="Calibri"/>
                        </a:rPr>
                        <a:t>their</a:t>
                      </a:r>
                      <a:r>
                        <a:rPr lang="en-GB" sz="700" spc="-20" dirty="0">
                          <a:highlight>
                            <a:srgbClr val="FFFF00"/>
                          </a:highlight>
                          <a:latin typeface="Calibri"/>
                          <a:cs typeface="Calibri"/>
                        </a:rPr>
                        <a:t> </a:t>
                      </a:r>
                      <a:r>
                        <a:rPr lang="en-GB" sz="700" dirty="0">
                          <a:highlight>
                            <a:srgbClr val="FFFF00"/>
                          </a:highlight>
                          <a:latin typeface="Calibri"/>
                          <a:cs typeface="Calibri"/>
                        </a:rPr>
                        <a:t>knowledge</a:t>
                      </a:r>
                      <a:r>
                        <a:rPr lang="en-GB" sz="700" spc="-15" dirty="0">
                          <a:highlight>
                            <a:srgbClr val="FFFF00"/>
                          </a:highlight>
                          <a:latin typeface="Calibri"/>
                          <a:cs typeface="Calibri"/>
                        </a:rPr>
                        <a:t> </a:t>
                      </a:r>
                      <a:r>
                        <a:rPr lang="en-GB" sz="700" dirty="0">
                          <a:highlight>
                            <a:srgbClr val="FFFF00"/>
                          </a:highlight>
                          <a:latin typeface="Calibri"/>
                          <a:cs typeface="Calibri"/>
                        </a:rPr>
                        <a:t>and</a:t>
                      </a:r>
                      <a:r>
                        <a:rPr lang="en-GB" sz="700" spc="-20" dirty="0">
                          <a:highlight>
                            <a:srgbClr val="FFFF00"/>
                          </a:highlight>
                          <a:latin typeface="Calibri"/>
                          <a:cs typeface="Calibri"/>
                        </a:rPr>
                        <a:t> </a:t>
                      </a:r>
                      <a:r>
                        <a:rPr lang="en-GB" sz="700" dirty="0">
                          <a:highlight>
                            <a:srgbClr val="FFFF00"/>
                          </a:highlight>
                          <a:latin typeface="Calibri"/>
                          <a:cs typeface="Calibri"/>
                        </a:rPr>
                        <a:t>intuition</a:t>
                      </a:r>
                      <a:r>
                        <a:rPr lang="en-GB" sz="700" spc="-5" dirty="0">
                          <a:highlight>
                            <a:srgbClr val="FFFF00"/>
                          </a:highlight>
                          <a:latin typeface="Calibri"/>
                          <a:cs typeface="Calibri"/>
                        </a:rPr>
                        <a:t> </a:t>
                      </a:r>
                      <a:r>
                        <a:rPr lang="en-GB" sz="700" dirty="0">
                          <a:highlight>
                            <a:srgbClr val="FFFF00"/>
                          </a:highlight>
                          <a:latin typeface="Calibri"/>
                          <a:cs typeface="Calibri"/>
                        </a:rPr>
                        <a:t>to</a:t>
                      </a:r>
                      <a:r>
                        <a:rPr lang="en-GB" sz="700" spc="-10" dirty="0">
                          <a:highlight>
                            <a:srgbClr val="FFFF00"/>
                          </a:highlight>
                          <a:latin typeface="Calibri"/>
                          <a:cs typeface="Calibri"/>
                        </a:rPr>
                        <a:t> </a:t>
                      </a:r>
                      <a:r>
                        <a:rPr lang="en-GB" sz="700" dirty="0">
                          <a:highlight>
                            <a:srgbClr val="FFFF00"/>
                          </a:highlight>
                          <a:latin typeface="Calibri"/>
                          <a:cs typeface="Calibri"/>
                        </a:rPr>
                        <a:t>work</a:t>
                      </a:r>
                      <a:r>
                        <a:rPr lang="en-GB" sz="700" spc="-10" dirty="0">
                          <a:highlight>
                            <a:srgbClr val="FFFF00"/>
                          </a:highlight>
                          <a:latin typeface="Calibri"/>
                          <a:cs typeface="Calibri"/>
                        </a:rPr>
                        <a:t> </a:t>
                      </a:r>
                      <a:r>
                        <a:rPr lang="en-GB" sz="700" spc="-25" dirty="0">
                          <a:highlight>
                            <a:srgbClr val="FFFF00"/>
                          </a:highlight>
                          <a:latin typeface="Calibri"/>
                          <a:cs typeface="Calibri"/>
                        </a:rPr>
                        <a:t>out</a:t>
                      </a:r>
                      <a:r>
                        <a:rPr lang="en-GB" sz="700" dirty="0">
                          <a:highlight>
                            <a:srgbClr val="FFFF00"/>
                          </a:highlight>
                          <a:latin typeface="Calibri"/>
                          <a:cs typeface="Calibri"/>
                        </a:rPr>
                        <a:t> when</a:t>
                      </a:r>
                      <a:r>
                        <a:rPr lang="en-GB" sz="700" spc="-15" dirty="0">
                          <a:highlight>
                            <a:srgbClr val="FFFF00"/>
                          </a:highlight>
                          <a:latin typeface="Calibri"/>
                          <a:cs typeface="Calibri"/>
                        </a:rPr>
                        <a:t> </a:t>
                      </a:r>
                      <a:r>
                        <a:rPr lang="en-GB" sz="700" dirty="0">
                          <a:highlight>
                            <a:srgbClr val="FFFF00"/>
                          </a:highlight>
                          <a:latin typeface="Calibri"/>
                          <a:cs typeface="Calibri"/>
                        </a:rPr>
                        <a:t>and</a:t>
                      </a:r>
                      <a:r>
                        <a:rPr lang="en-GB" sz="700" spc="-25" dirty="0">
                          <a:highlight>
                            <a:srgbClr val="FFFF00"/>
                          </a:highlight>
                          <a:latin typeface="Calibri"/>
                          <a:cs typeface="Calibri"/>
                        </a:rPr>
                        <a:t> </a:t>
                      </a:r>
                      <a:r>
                        <a:rPr lang="en-GB" sz="700" dirty="0">
                          <a:highlight>
                            <a:srgbClr val="FFFF00"/>
                          </a:highlight>
                          <a:latin typeface="Calibri"/>
                          <a:cs typeface="Calibri"/>
                        </a:rPr>
                        <a:t>how</a:t>
                      </a:r>
                      <a:r>
                        <a:rPr lang="en-GB" sz="700" spc="-25" dirty="0">
                          <a:highlight>
                            <a:srgbClr val="FFFF00"/>
                          </a:highlight>
                          <a:latin typeface="Calibri"/>
                          <a:cs typeface="Calibri"/>
                        </a:rPr>
                        <a:t> </a:t>
                      </a:r>
                      <a:r>
                        <a:rPr lang="en-GB" sz="700" dirty="0">
                          <a:highlight>
                            <a:srgbClr val="FFFF00"/>
                          </a:highlight>
                          <a:latin typeface="Calibri"/>
                          <a:cs typeface="Calibri"/>
                        </a:rPr>
                        <a:t>to</a:t>
                      </a:r>
                      <a:r>
                        <a:rPr lang="en-GB" sz="700" spc="-20" dirty="0">
                          <a:highlight>
                            <a:srgbClr val="FFFF00"/>
                          </a:highlight>
                          <a:latin typeface="Calibri"/>
                          <a:cs typeface="Calibri"/>
                        </a:rPr>
                        <a:t> </a:t>
                      </a:r>
                      <a:r>
                        <a:rPr lang="en-GB" sz="700" dirty="0">
                          <a:highlight>
                            <a:srgbClr val="FFFF00"/>
                          </a:highlight>
                          <a:latin typeface="Calibri"/>
                          <a:cs typeface="Calibri"/>
                        </a:rPr>
                        <a:t>challenge</a:t>
                      </a:r>
                      <a:r>
                        <a:rPr lang="en-GB" sz="700" spc="-20" dirty="0">
                          <a:highlight>
                            <a:srgbClr val="FFFF00"/>
                          </a:highlight>
                          <a:latin typeface="Calibri"/>
                          <a:cs typeface="Calibri"/>
                        </a:rPr>
                        <a:t> </a:t>
                      </a:r>
                      <a:r>
                        <a:rPr lang="en-GB" sz="700" dirty="0">
                          <a:highlight>
                            <a:srgbClr val="FFFF00"/>
                          </a:highlight>
                          <a:latin typeface="Calibri"/>
                          <a:cs typeface="Calibri"/>
                        </a:rPr>
                        <a:t>the</a:t>
                      </a:r>
                      <a:r>
                        <a:rPr lang="en-GB" sz="700" spc="-20" dirty="0">
                          <a:highlight>
                            <a:srgbClr val="FFFF00"/>
                          </a:highlight>
                          <a:latin typeface="Calibri"/>
                          <a:cs typeface="Calibri"/>
                        </a:rPr>
                        <a:t> </a:t>
                      </a:r>
                      <a:r>
                        <a:rPr lang="en-GB" sz="700" dirty="0">
                          <a:highlight>
                            <a:srgbClr val="FFFF00"/>
                          </a:highlight>
                          <a:latin typeface="Calibri"/>
                          <a:cs typeface="Calibri"/>
                        </a:rPr>
                        <a:t>audience</a:t>
                      </a:r>
                      <a:r>
                        <a:rPr lang="en-GB" sz="700" spc="-20" dirty="0">
                          <a:highlight>
                            <a:srgbClr val="FFFF00"/>
                          </a:highlight>
                          <a:latin typeface="Calibri"/>
                          <a:cs typeface="Calibri"/>
                        </a:rPr>
                        <a:t> </a:t>
                      </a:r>
                      <a:r>
                        <a:rPr lang="en-GB" sz="700" spc="-25" dirty="0">
                          <a:highlight>
                            <a:srgbClr val="FFFF00"/>
                          </a:highlight>
                          <a:latin typeface="Calibri"/>
                          <a:cs typeface="Calibri"/>
                        </a:rPr>
                        <a:t>to</a:t>
                      </a:r>
                      <a:r>
                        <a:rPr lang="en-GB" sz="700" dirty="0">
                          <a:highlight>
                            <a:srgbClr val="FFFF00"/>
                          </a:highlight>
                          <a:latin typeface="Calibri"/>
                          <a:cs typeface="Calibri"/>
                        </a:rPr>
                        <a:t> think</a:t>
                      </a:r>
                      <a:r>
                        <a:rPr lang="en-GB" sz="700" spc="-25" dirty="0">
                          <a:highlight>
                            <a:srgbClr val="FFFF00"/>
                          </a:highlight>
                          <a:latin typeface="Calibri"/>
                          <a:cs typeface="Calibri"/>
                        </a:rPr>
                        <a:t> </a:t>
                      </a:r>
                      <a:r>
                        <a:rPr lang="en-GB" sz="700" dirty="0">
                          <a:highlight>
                            <a:srgbClr val="FFFF00"/>
                          </a:highlight>
                          <a:latin typeface="Calibri"/>
                          <a:cs typeface="Calibri"/>
                        </a:rPr>
                        <a:t>beyond</a:t>
                      </a:r>
                      <a:r>
                        <a:rPr lang="en-GB" sz="700" spc="-20" dirty="0">
                          <a:highlight>
                            <a:srgbClr val="FFFF00"/>
                          </a:highlight>
                          <a:latin typeface="Calibri"/>
                          <a:cs typeface="Calibri"/>
                        </a:rPr>
                        <a:t> </a:t>
                      </a:r>
                      <a:r>
                        <a:rPr lang="en-GB" sz="700" dirty="0">
                          <a:highlight>
                            <a:srgbClr val="FFFF00"/>
                          </a:highlight>
                          <a:latin typeface="Calibri"/>
                          <a:cs typeface="Calibri"/>
                        </a:rPr>
                        <a:t>the</a:t>
                      </a:r>
                      <a:r>
                        <a:rPr lang="en-GB" sz="700" spc="-20" dirty="0">
                          <a:highlight>
                            <a:srgbClr val="FFFF00"/>
                          </a:highlight>
                          <a:latin typeface="Calibri"/>
                          <a:cs typeface="Calibri"/>
                        </a:rPr>
                        <a:t> </a:t>
                      </a:r>
                      <a:r>
                        <a:rPr lang="en-GB" sz="700" dirty="0">
                          <a:highlight>
                            <a:srgbClr val="FFFF00"/>
                          </a:highlight>
                          <a:latin typeface="Calibri"/>
                          <a:cs typeface="Calibri"/>
                        </a:rPr>
                        <a:t>status</a:t>
                      </a:r>
                      <a:r>
                        <a:rPr lang="en-GB" sz="700" spc="-20" dirty="0">
                          <a:highlight>
                            <a:srgbClr val="FFFF00"/>
                          </a:highlight>
                          <a:latin typeface="Calibri"/>
                          <a:cs typeface="Calibri"/>
                        </a:rPr>
                        <a:t> </a:t>
                      </a:r>
                      <a:r>
                        <a:rPr lang="en-GB" sz="700" dirty="0">
                          <a:highlight>
                            <a:srgbClr val="FFFF00"/>
                          </a:highlight>
                          <a:latin typeface="Calibri"/>
                          <a:cs typeface="Calibri"/>
                        </a:rPr>
                        <a:t>quo.</a:t>
                      </a:r>
                      <a:r>
                        <a:rPr lang="en-GB" sz="700" spc="-20" dirty="0">
                          <a:highlight>
                            <a:srgbClr val="FFFF00"/>
                          </a:highlight>
                          <a:latin typeface="Calibri"/>
                          <a:cs typeface="Calibri"/>
                        </a:rPr>
                        <a:t> </a:t>
                      </a:r>
                      <a:r>
                        <a:rPr lang="en-GB" sz="700" dirty="0">
                          <a:highlight>
                            <a:srgbClr val="FFFF00"/>
                          </a:highlight>
                          <a:latin typeface="Calibri"/>
                          <a:cs typeface="Calibri"/>
                        </a:rPr>
                        <a:t>Learners</a:t>
                      </a:r>
                      <a:r>
                        <a:rPr lang="en-GB" sz="700" spc="-20" dirty="0">
                          <a:highlight>
                            <a:srgbClr val="FFFF00"/>
                          </a:highlight>
                          <a:latin typeface="Calibri"/>
                          <a:cs typeface="Calibri"/>
                        </a:rPr>
                        <a:t> </a:t>
                      </a:r>
                      <a:r>
                        <a:rPr lang="en-GB" sz="700" dirty="0">
                          <a:highlight>
                            <a:srgbClr val="FFFF00"/>
                          </a:highlight>
                          <a:latin typeface="Calibri"/>
                          <a:cs typeface="Calibri"/>
                        </a:rPr>
                        <a:t>have</a:t>
                      </a:r>
                      <a:r>
                        <a:rPr lang="en-GB" sz="700" spc="-20" dirty="0">
                          <a:highlight>
                            <a:srgbClr val="FFFF00"/>
                          </a:highlight>
                          <a:latin typeface="Calibri"/>
                          <a:cs typeface="Calibri"/>
                        </a:rPr>
                        <a:t> </a:t>
                      </a:r>
                      <a:r>
                        <a:rPr lang="en-GB" sz="700" spc="-50" dirty="0">
                          <a:highlight>
                            <a:srgbClr val="FFFF00"/>
                          </a:highlight>
                          <a:latin typeface="Calibri"/>
                          <a:cs typeface="Calibri"/>
                        </a:rPr>
                        <a:t>a</a:t>
                      </a:r>
                      <a:r>
                        <a:rPr lang="en-GB" sz="700" dirty="0">
                          <a:highlight>
                            <a:srgbClr val="FFFF00"/>
                          </a:highlight>
                          <a:latin typeface="Calibri"/>
                          <a:cs typeface="Calibri"/>
                        </a:rPr>
                        <a:t> range</a:t>
                      </a:r>
                      <a:r>
                        <a:rPr lang="en-GB" sz="700" spc="-25" dirty="0">
                          <a:highlight>
                            <a:srgbClr val="FFFF00"/>
                          </a:highlight>
                          <a:latin typeface="Calibri"/>
                          <a:cs typeface="Calibri"/>
                        </a:rPr>
                        <a:t> </a:t>
                      </a:r>
                      <a:r>
                        <a:rPr lang="en-GB" sz="700" dirty="0">
                          <a:highlight>
                            <a:srgbClr val="FFFF00"/>
                          </a:highlight>
                          <a:latin typeface="Calibri"/>
                          <a:cs typeface="Calibri"/>
                        </a:rPr>
                        <a:t>of</a:t>
                      </a:r>
                      <a:r>
                        <a:rPr lang="en-GB" sz="700" spc="-15" dirty="0">
                          <a:highlight>
                            <a:srgbClr val="FFFF00"/>
                          </a:highlight>
                          <a:latin typeface="Calibri"/>
                          <a:cs typeface="Calibri"/>
                        </a:rPr>
                        <a:t> </a:t>
                      </a:r>
                      <a:r>
                        <a:rPr lang="en-GB" sz="700" dirty="0">
                          <a:highlight>
                            <a:srgbClr val="FFFF00"/>
                          </a:highlight>
                          <a:latin typeface="Calibri"/>
                          <a:cs typeface="Calibri"/>
                        </a:rPr>
                        <a:t>strategies</a:t>
                      </a:r>
                      <a:r>
                        <a:rPr lang="en-GB" sz="700" spc="-15" dirty="0">
                          <a:highlight>
                            <a:srgbClr val="FFFF00"/>
                          </a:highlight>
                          <a:latin typeface="Calibri"/>
                          <a:cs typeface="Calibri"/>
                        </a:rPr>
                        <a:t> </a:t>
                      </a:r>
                      <a:r>
                        <a:rPr lang="en-GB" sz="700" dirty="0">
                          <a:highlight>
                            <a:srgbClr val="FFFF00"/>
                          </a:highlight>
                          <a:latin typeface="Calibri"/>
                          <a:cs typeface="Calibri"/>
                        </a:rPr>
                        <a:t>to</a:t>
                      </a:r>
                      <a:r>
                        <a:rPr lang="en-GB" sz="700" spc="-15" dirty="0">
                          <a:highlight>
                            <a:srgbClr val="FFFF00"/>
                          </a:highlight>
                          <a:latin typeface="Calibri"/>
                          <a:cs typeface="Calibri"/>
                        </a:rPr>
                        <a:t> </a:t>
                      </a:r>
                      <a:r>
                        <a:rPr lang="en-GB" sz="700" dirty="0">
                          <a:highlight>
                            <a:srgbClr val="FFFF00"/>
                          </a:highlight>
                          <a:latin typeface="Calibri"/>
                          <a:cs typeface="Calibri"/>
                        </a:rPr>
                        <a:t>create</a:t>
                      </a:r>
                      <a:r>
                        <a:rPr lang="en-GB" sz="700" spc="-25" dirty="0">
                          <a:highlight>
                            <a:srgbClr val="FFFF00"/>
                          </a:highlight>
                          <a:latin typeface="Calibri"/>
                          <a:cs typeface="Calibri"/>
                        </a:rPr>
                        <a:t> </a:t>
                      </a:r>
                      <a:r>
                        <a:rPr lang="en-GB" sz="700" spc="-10" dirty="0">
                          <a:highlight>
                            <a:srgbClr val="FFFF00"/>
                          </a:highlight>
                          <a:latin typeface="Calibri"/>
                          <a:cs typeface="Calibri"/>
                        </a:rPr>
                        <a:t>memorable </a:t>
                      </a:r>
                      <a:r>
                        <a:rPr lang="en-GB" sz="700" dirty="0">
                          <a:highlight>
                            <a:srgbClr val="FFFF00"/>
                          </a:highlight>
                          <a:latin typeface="Calibri"/>
                          <a:cs typeface="Calibri"/>
                        </a:rPr>
                        <a:t>messages</a:t>
                      </a:r>
                      <a:r>
                        <a:rPr lang="en-GB" sz="700" spc="-10" dirty="0">
                          <a:highlight>
                            <a:srgbClr val="FFFF00"/>
                          </a:highlight>
                          <a:latin typeface="Calibri"/>
                          <a:cs typeface="Calibri"/>
                        </a:rPr>
                        <a:t> </a:t>
                      </a:r>
                      <a:r>
                        <a:rPr lang="en-GB" sz="700" dirty="0">
                          <a:highlight>
                            <a:srgbClr val="FFFF00"/>
                          </a:highlight>
                          <a:latin typeface="Calibri"/>
                          <a:cs typeface="Calibri"/>
                        </a:rPr>
                        <a:t>that</a:t>
                      </a:r>
                      <a:r>
                        <a:rPr lang="en-GB" sz="700" spc="-20" dirty="0">
                          <a:highlight>
                            <a:srgbClr val="FFFF00"/>
                          </a:highlight>
                          <a:latin typeface="Calibri"/>
                          <a:cs typeface="Calibri"/>
                        </a:rPr>
                        <a:t> </a:t>
                      </a:r>
                      <a:r>
                        <a:rPr lang="en-GB" sz="700" dirty="0">
                          <a:highlight>
                            <a:srgbClr val="FFFF00"/>
                          </a:highlight>
                          <a:latin typeface="Calibri"/>
                          <a:cs typeface="Calibri"/>
                        </a:rPr>
                        <a:t>will</a:t>
                      </a:r>
                      <a:r>
                        <a:rPr lang="en-GB" sz="700" spc="-5" dirty="0">
                          <a:highlight>
                            <a:srgbClr val="FFFF00"/>
                          </a:highlight>
                          <a:latin typeface="Calibri"/>
                          <a:cs typeface="Calibri"/>
                        </a:rPr>
                        <a:t> </a:t>
                      </a:r>
                      <a:r>
                        <a:rPr lang="en-GB" sz="700" dirty="0">
                          <a:highlight>
                            <a:srgbClr val="FFFF00"/>
                          </a:highlight>
                          <a:latin typeface="Calibri"/>
                          <a:cs typeface="Calibri"/>
                        </a:rPr>
                        <a:t>‘stick’</a:t>
                      </a:r>
                      <a:r>
                        <a:rPr lang="en-GB" sz="700" spc="-10" dirty="0">
                          <a:highlight>
                            <a:srgbClr val="FFFF00"/>
                          </a:highlight>
                          <a:latin typeface="Calibri"/>
                          <a:cs typeface="Calibri"/>
                        </a:rPr>
                        <a:t> </a:t>
                      </a:r>
                      <a:r>
                        <a:rPr lang="en-GB" sz="700" dirty="0">
                          <a:highlight>
                            <a:srgbClr val="FFFF00"/>
                          </a:highlight>
                          <a:latin typeface="Calibri"/>
                          <a:cs typeface="Calibri"/>
                        </a:rPr>
                        <a:t>in</a:t>
                      </a:r>
                      <a:r>
                        <a:rPr lang="en-GB" sz="700" spc="-10" dirty="0">
                          <a:highlight>
                            <a:srgbClr val="FFFF00"/>
                          </a:highlight>
                          <a:latin typeface="Calibri"/>
                          <a:cs typeface="Calibri"/>
                        </a:rPr>
                        <a:t> </a:t>
                      </a:r>
                      <a:r>
                        <a:rPr lang="en-GB" sz="700" dirty="0">
                          <a:highlight>
                            <a:srgbClr val="FFFF00"/>
                          </a:highlight>
                          <a:latin typeface="Calibri"/>
                          <a:cs typeface="Calibri"/>
                        </a:rPr>
                        <a:t>the</a:t>
                      </a:r>
                      <a:r>
                        <a:rPr lang="en-GB" sz="700" spc="-10" dirty="0">
                          <a:highlight>
                            <a:srgbClr val="FFFF00"/>
                          </a:highlight>
                          <a:latin typeface="Calibri"/>
                          <a:cs typeface="Calibri"/>
                        </a:rPr>
                        <a:t> </a:t>
                      </a:r>
                      <a:r>
                        <a:rPr lang="en-GB" sz="700" dirty="0">
                          <a:highlight>
                            <a:srgbClr val="FFFF00"/>
                          </a:highlight>
                          <a:latin typeface="Calibri"/>
                          <a:cs typeface="Calibri"/>
                        </a:rPr>
                        <a:t>minds</a:t>
                      </a:r>
                      <a:r>
                        <a:rPr lang="en-GB" sz="700" spc="-10" dirty="0">
                          <a:highlight>
                            <a:srgbClr val="FFFF00"/>
                          </a:highlight>
                          <a:latin typeface="Calibri"/>
                          <a:cs typeface="Calibri"/>
                        </a:rPr>
                        <a:t> </a:t>
                      </a:r>
                      <a:r>
                        <a:rPr lang="en-GB" sz="700" dirty="0">
                          <a:highlight>
                            <a:srgbClr val="FFFF00"/>
                          </a:highlight>
                          <a:latin typeface="Calibri"/>
                          <a:cs typeface="Calibri"/>
                        </a:rPr>
                        <a:t>of</a:t>
                      </a:r>
                      <a:r>
                        <a:rPr lang="en-GB" sz="700" spc="-15" dirty="0">
                          <a:highlight>
                            <a:srgbClr val="FFFF00"/>
                          </a:highlight>
                          <a:latin typeface="Calibri"/>
                          <a:cs typeface="Calibri"/>
                        </a:rPr>
                        <a:t> </a:t>
                      </a:r>
                      <a:r>
                        <a:rPr lang="en-GB" sz="700" spc="-25" dirty="0">
                          <a:highlight>
                            <a:srgbClr val="FFFF00"/>
                          </a:highlight>
                          <a:latin typeface="Calibri"/>
                          <a:cs typeface="Calibri"/>
                        </a:rPr>
                        <a:t>the</a:t>
                      </a:r>
                      <a:r>
                        <a:rPr lang="en-GB" sz="700" dirty="0">
                          <a:highlight>
                            <a:srgbClr val="FFFF00"/>
                          </a:highlight>
                          <a:latin typeface="Calibri"/>
                          <a:cs typeface="Calibri"/>
                        </a:rPr>
                        <a:t> audience</a:t>
                      </a:r>
                      <a:r>
                        <a:rPr lang="en-GB" sz="700" spc="-25" dirty="0">
                          <a:highlight>
                            <a:srgbClr val="FFFF00"/>
                          </a:highlight>
                          <a:latin typeface="Calibri"/>
                          <a:cs typeface="Calibri"/>
                        </a:rPr>
                        <a:t> </a:t>
                      </a:r>
                      <a:r>
                        <a:rPr lang="en-GB" sz="700" dirty="0">
                          <a:highlight>
                            <a:srgbClr val="FFFF00"/>
                          </a:highlight>
                          <a:latin typeface="Calibri"/>
                          <a:cs typeface="Calibri"/>
                        </a:rPr>
                        <a:t>and</a:t>
                      </a:r>
                      <a:r>
                        <a:rPr lang="en-GB" sz="700" spc="-25" dirty="0">
                          <a:highlight>
                            <a:srgbClr val="FFFF00"/>
                          </a:highlight>
                          <a:latin typeface="Calibri"/>
                          <a:cs typeface="Calibri"/>
                        </a:rPr>
                        <a:t> </a:t>
                      </a:r>
                      <a:r>
                        <a:rPr lang="en-GB" sz="700" dirty="0">
                          <a:highlight>
                            <a:srgbClr val="FFFF00"/>
                          </a:highlight>
                          <a:latin typeface="Calibri"/>
                          <a:cs typeface="Calibri"/>
                        </a:rPr>
                        <a:t>change</a:t>
                      </a:r>
                      <a:r>
                        <a:rPr lang="en-GB" sz="700" spc="-15" dirty="0">
                          <a:highlight>
                            <a:srgbClr val="FFFF00"/>
                          </a:highlight>
                          <a:latin typeface="Calibri"/>
                          <a:cs typeface="Calibri"/>
                        </a:rPr>
                        <a:t> </a:t>
                      </a:r>
                      <a:r>
                        <a:rPr lang="en-GB" sz="700" dirty="0">
                          <a:highlight>
                            <a:srgbClr val="FFFF00"/>
                          </a:highlight>
                          <a:latin typeface="Calibri"/>
                          <a:cs typeface="Calibri"/>
                        </a:rPr>
                        <a:t>the</a:t>
                      </a:r>
                      <a:r>
                        <a:rPr lang="en-GB" sz="700" spc="-20" dirty="0">
                          <a:highlight>
                            <a:srgbClr val="FFFF00"/>
                          </a:highlight>
                          <a:latin typeface="Calibri"/>
                          <a:cs typeface="Calibri"/>
                        </a:rPr>
                        <a:t> </a:t>
                      </a:r>
                      <a:r>
                        <a:rPr lang="en-GB" sz="700" dirty="0">
                          <a:highlight>
                            <a:srgbClr val="FFFF00"/>
                          </a:highlight>
                          <a:latin typeface="Calibri"/>
                          <a:cs typeface="Calibri"/>
                        </a:rPr>
                        <a:t>way</a:t>
                      </a:r>
                      <a:r>
                        <a:rPr lang="en-GB" sz="700" spc="-20" dirty="0">
                          <a:highlight>
                            <a:srgbClr val="FFFF00"/>
                          </a:highlight>
                          <a:latin typeface="Calibri"/>
                          <a:cs typeface="Calibri"/>
                        </a:rPr>
                        <a:t> </a:t>
                      </a:r>
                      <a:r>
                        <a:rPr lang="en-GB" sz="700" dirty="0">
                          <a:highlight>
                            <a:srgbClr val="FFFF00"/>
                          </a:highlight>
                          <a:latin typeface="Calibri"/>
                          <a:cs typeface="Calibri"/>
                        </a:rPr>
                        <a:t>they</a:t>
                      </a:r>
                      <a:r>
                        <a:rPr lang="en-GB" sz="700" spc="-20" dirty="0">
                          <a:highlight>
                            <a:srgbClr val="FFFF00"/>
                          </a:highlight>
                          <a:latin typeface="Calibri"/>
                          <a:cs typeface="Calibri"/>
                        </a:rPr>
                        <a:t> think </a:t>
                      </a:r>
                      <a:r>
                        <a:rPr lang="en-GB" sz="700" dirty="0">
                          <a:highlight>
                            <a:srgbClr val="FFFF00"/>
                          </a:highlight>
                          <a:latin typeface="Calibri"/>
                          <a:cs typeface="Calibri"/>
                        </a:rPr>
                        <a:t>and/or</a:t>
                      </a:r>
                      <a:r>
                        <a:rPr lang="en-GB" sz="700" spc="-15" dirty="0">
                          <a:highlight>
                            <a:srgbClr val="FFFF00"/>
                          </a:highlight>
                          <a:latin typeface="Calibri"/>
                          <a:cs typeface="Calibri"/>
                        </a:rPr>
                        <a:t> </a:t>
                      </a:r>
                      <a:r>
                        <a:rPr lang="en-GB" sz="700" spc="-20" dirty="0">
                          <a:highlight>
                            <a:srgbClr val="FFFF00"/>
                          </a:highlight>
                          <a:latin typeface="Calibri"/>
                          <a:cs typeface="Calibri"/>
                        </a:rPr>
                        <a:t>act.</a:t>
                      </a:r>
                      <a:endParaRPr lang="en-GB" sz="700" dirty="0">
                        <a:highlight>
                          <a:srgbClr val="FFFF00"/>
                        </a:highlight>
                        <a:latin typeface="Calibri"/>
                        <a:cs typeface="Calibri"/>
                      </a:endParaRPr>
                    </a:p>
                  </a:txBody>
                  <a:tcPr marL="0" marR="0" marT="15523" marB="0">
                    <a:lnR w="6350">
                      <a:solidFill>
                        <a:srgbClr val="00AAE0"/>
                      </a:solidFill>
                      <a:prstDash val="solid"/>
                    </a:lnR>
                    <a:lnT w="6350">
                      <a:solidFill>
                        <a:srgbClr val="00AAE0"/>
                      </a:solidFill>
                      <a:prstDash val="solid"/>
                    </a:lnT>
                    <a:lnB w="6350">
                      <a:solidFill>
                        <a:srgbClr val="00AAE0"/>
                      </a:solidFill>
                      <a:prstDash val="solid"/>
                    </a:lnB>
                  </a:tcPr>
                </a:tc>
                <a:extLst>
                  <a:ext uri="{0D108BD9-81ED-4DB2-BD59-A6C34878D82A}">
                    <a16:rowId xmlns:a16="http://schemas.microsoft.com/office/drawing/2014/main" val="10002"/>
                  </a:ext>
                </a:extLst>
              </a:tr>
              <a:tr h="983218">
                <a:tc>
                  <a:txBody>
                    <a:bodyPr/>
                    <a:lstStyle/>
                    <a:p>
                      <a:pPr marL="67945" marR="316865">
                        <a:lnSpc>
                          <a:spcPct val="100000"/>
                        </a:lnSpc>
                        <a:spcBef>
                          <a:spcPts val="295"/>
                        </a:spcBef>
                      </a:pPr>
                      <a:r>
                        <a:rPr lang="en-GB" sz="700" b="1" spc="-10">
                          <a:latin typeface="Calibri"/>
                          <a:cs typeface="Calibri"/>
                        </a:rPr>
                        <a:t>Substantive,</a:t>
                      </a:r>
                      <a:r>
                        <a:rPr lang="en-GB" sz="700" b="1" spc="45">
                          <a:latin typeface="Calibri"/>
                          <a:cs typeface="Calibri"/>
                        </a:rPr>
                        <a:t> </a:t>
                      </a:r>
                      <a:r>
                        <a:rPr lang="en-GB" sz="700" b="1" spc="-10">
                          <a:latin typeface="Calibri"/>
                          <a:cs typeface="Calibri"/>
                        </a:rPr>
                        <a:t>multi-</a:t>
                      </a:r>
                      <a:r>
                        <a:rPr lang="en-GB" sz="700" b="1" spc="-20">
                          <a:latin typeface="Calibri"/>
                          <a:cs typeface="Calibri"/>
                        </a:rPr>
                        <a:t>modal </a:t>
                      </a:r>
                      <a:r>
                        <a:rPr lang="en-GB" sz="700" b="1" spc="-10">
                          <a:latin typeface="Calibri"/>
                          <a:cs typeface="Calibri"/>
                        </a:rPr>
                        <a:t>communication</a:t>
                      </a:r>
                      <a:endParaRPr lang="en-GB" sz="700">
                        <a:latin typeface="Calibri"/>
                        <a:cs typeface="Calibri"/>
                      </a:endParaRPr>
                    </a:p>
                  </a:txBody>
                  <a:tcPr marL="0" marR="0" marT="16067" marB="0">
                    <a:lnL w="6350">
                      <a:solidFill>
                        <a:srgbClr val="00AAE0"/>
                      </a:solidFill>
                      <a:prstDash val="solid"/>
                    </a:lnL>
                    <a:lnR w="19050">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8580" marR="78105">
                        <a:lnSpc>
                          <a:spcPct val="100000"/>
                        </a:lnSpc>
                        <a:spcBef>
                          <a:spcPts val="275"/>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25">
                          <a:latin typeface="Calibri"/>
                          <a:cs typeface="Calibri"/>
                        </a:rPr>
                        <a:t> </a:t>
                      </a:r>
                      <a:r>
                        <a:rPr lang="en-GB" sz="700">
                          <a:latin typeface="Calibri"/>
                          <a:cs typeface="Calibri"/>
                        </a:rPr>
                        <a:t>struggling</a:t>
                      </a:r>
                      <a:r>
                        <a:rPr lang="en-GB" sz="700" spc="-25">
                          <a:latin typeface="Calibri"/>
                          <a:cs typeface="Calibri"/>
                        </a:rPr>
                        <a:t> </a:t>
                      </a:r>
                      <a:r>
                        <a:rPr lang="en-GB" sz="700">
                          <a:latin typeface="Calibri"/>
                          <a:cs typeface="Calibri"/>
                        </a:rPr>
                        <a:t>to</a:t>
                      </a:r>
                      <a:r>
                        <a:rPr lang="en-GB" sz="700" spc="-25">
                          <a:latin typeface="Calibri"/>
                          <a:cs typeface="Calibri"/>
                        </a:rPr>
                        <a:t> </a:t>
                      </a:r>
                      <a:r>
                        <a:rPr lang="en-GB" sz="700" spc="-10">
                          <a:latin typeface="Calibri"/>
                          <a:cs typeface="Calibri"/>
                        </a:rPr>
                        <a:t>effectively </a:t>
                      </a:r>
                      <a:r>
                        <a:rPr lang="en-GB" sz="700">
                          <a:latin typeface="Calibri"/>
                          <a:cs typeface="Calibri"/>
                        </a:rPr>
                        <a:t>communicate</a:t>
                      </a:r>
                      <a:r>
                        <a:rPr lang="en-GB" sz="700" spc="-5">
                          <a:latin typeface="Calibri"/>
                          <a:cs typeface="Calibri"/>
                        </a:rPr>
                        <a:t> </a:t>
                      </a:r>
                      <a:r>
                        <a:rPr lang="en-GB" sz="700">
                          <a:latin typeface="Calibri"/>
                          <a:cs typeface="Calibri"/>
                        </a:rPr>
                        <a:t>the</a:t>
                      </a:r>
                      <a:r>
                        <a:rPr lang="en-GB" sz="700" spc="-5">
                          <a:latin typeface="Calibri"/>
                          <a:cs typeface="Calibri"/>
                        </a:rPr>
                        <a:t> </a:t>
                      </a:r>
                      <a:r>
                        <a:rPr lang="en-GB" sz="700">
                          <a:latin typeface="Calibri"/>
                          <a:cs typeface="Calibri"/>
                        </a:rPr>
                        <a:t>findings</a:t>
                      </a:r>
                      <a:r>
                        <a:rPr lang="en-GB" sz="700" spc="-10">
                          <a:latin typeface="Calibri"/>
                          <a:cs typeface="Calibri"/>
                        </a:rPr>
                        <a:t> </a:t>
                      </a:r>
                      <a:r>
                        <a:rPr lang="en-GB" sz="700">
                          <a:latin typeface="Calibri"/>
                          <a:cs typeface="Calibri"/>
                        </a:rPr>
                        <a:t>and</a:t>
                      </a:r>
                      <a:r>
                        <a:rPr lang="en-GB" sz="700" spc="-5">
                          <a:latin typeface="Calibri"/>
                          <a:cs typeface="Calibri"/>
                        </a:rPr>
                        <a:t> </a:t>
                      </a:r>
                      <a:r>
                        <a:rPr lang="en-GB" sz="700" spc="-10">
                          <a:latin typeface="Calibri"/>
                          <a:cs typeface="Calibri"/>
                        </a:rPr>
                        <a:t>implications </a:t>
                      </a:r>
                      <a:r>
                        <a:rPr lang="en-GB" sz="700" spc="-25">
                          <a:latin typeface="Calibri"/>
                          <a:cs typeface="Calibri"/>
                        </a:rPr>
                        <a:t>of</a:t>
                      </a:r>
                      <a:r>
                        <a:rPr lang="en-GB" sz="700">
                          <a:latin typeface="Calibri"/>
                          <a:cs typeface="Calibri"/>
                        </a:rPr>
                        <a:t> their tasks.</a:t>
                      </a:r>
                      <a:r>
                        <a:rPr lang="en-GB" sz="700" spc="5">
                          <a:latin typeface="Calibri"/>
                          <a:cs typeface="Calibri"/>
                        </a:rPr>
                        <a:t> </a:t>
                      </a:r>
                      <a:r>
                        <a:rPr lang="en-GB" sz="700" spc="-10">
                          <a:latin typeface="Calibri"/>
                          <a:cs typeface="Calibri"/>
                        </a:rPr>
                        <a:t>Communications</a:t>
                      </a:r>
                      <a:r>
                        <a:rPr lang="en-GB" sz="700">
                          <a:latin typeface="Calibri"/>
                          <a:cs typeface="Calibri"/>
                        </a:rPr>
                        <a:t> are</a:t>
                      </a:r>
                      <a:r>
                        <a:rPr lang="en-GB" sz="700" spc="5">
                          <a:latin typeface="Calibri"/>
                          <a:cs typeface="Calibri"/>
                        </a:rPr>
                        <a:t> </a:t>
                      </a:r>
                      <a:r>
                        <a:rPr lang="en-GB" sz="700">
                          <a:latin typeface="Calibri"/>
                          <a:cs typeface="Calibri"/>
                        </a:rPr>
                        <a:t>likely</a:t>
                      </a:r>
                      <a:r>
                        <a:rPr lang="en-GB" sz="700" spc="5">
                          <a:latin typeface="Calibri"/>
                          <a:cs typeface="Calibri"/>
                        </a:rPr>
                        <a:t> </a:t>
                      </a:r>
                      <a:r>
                        <a:rPr lang="en-GB" sz="700">
                          <a:latin typeface="Calibri"/>
                          <a:cs typeface="Calibri"/>
                        </a:rPr>
                        <a:t>to </a:t>
                      </a:r>
                      <a:r>
                        <a:rPr lang="en-GB" sz="700" spc="-25">
                          <a:latin typeface="Calibri"/>
                          <a:cs typeface="Calibri"/>
                        </a:rPr>
                        <a:t>be</a:t>
                      </a:r>
                      <a:r>
                        <a:rPr lang="en-GB" sz="700">
                          <a:latin typeface="Calibri"/>
                          <a:cs typeface="Calibri"/>
                        </a:rPr>
                        <a:t> fragmented</a:t>
                      </a:r>
                      <a:r>
                        <a:rPr lang="en-GB" sz="700" spc="-20">
                          <a:latin typeface="Calibri"/>
                          <a:cs typeface="Calibri"/>
                        </a:rPr>
                        <a:t> </a:t>
                      </a:r>
                      <a:r>
                        <a:rPr lang="en-GB" sz="700">
                          <a:latin typeface="Calibri"/>
                          <a:cs typeface="Calibri"/>
                        </a:rPr>
                        <a:t>rather</a:t>
                      </a:r>
                      <a:r>
                        <a:rPr lang="en-GB" sz="700" spc="-20">
                          <a:latin typeface="Calibri"/>
                          <a:cs typeface="Calibri"/>
                        </a:rPr>
                        <a:t> </a:t>
                      </a:r>
                      <a:r>
                        <a:rPr lang="en-GB" sz="700">
                          <a:latin typeface="Calibri"/>
                          <a:cs typeface="Calibri"/>
                        </a:rPr>
                        <a:t>than</a:t>
                      </a:r>
                      <a:r>
                        <a:rPr lang="en-GB" sz="700" spc="-20">
                          <a:latin typeface="Calibri"/>
                          <a:cs typeface="Calibri"/>
                        </a:rPr>
                        <a:t> </a:t>
                      </a:r>
                      <a:r>
                        <a:rPr lang="en-GB" sz="700">
                          <a:latin typeface="Calibri"/>
                          <a:cs typeface="Calibri"/>
                        </a:rPr>
                        <a:t>woven,</a:t>
                      </a:r>
                      <a:r>
                        <a:rPr lang="en-GB" sz="700" spc="-20">
                          <a:latin typeface="Calibri"/>
                          <a:cs typeface="Calibri"/>
                        </a:rPr>
                        <a:t> </a:t>
                      </a:r>
                      <a:r>
                        <a:rPr lang="en-GB" sz="700" spc="-10">
                          <a:latin typeface="Calibri"/>
                          <a:cs typeface="Calibri"/>
                        </a:rPr>
                        <a:t>coherent,</a:t>
                      </a:r>
                      <a:r>
                        <a:rPr lang="en-GB" sz="700" spc="500">
                          <a:latin typeface="Calibri"/>
                          <a:cs typeface="Calibri"/>
                        </a:rPr>
                        <a:t> </a:t>
                      </a:r>
                      <a:r>
                        <a:rPr lang="en-GB" sz="700">
                          <a:latin typeface="Calibri"/>
                          <a:cs typeface="Calibri"/>
                        </a:rPr>
                        <a:t>and </a:t>
                      </a:r>
                      <a:r>
                        <a:rPr lang="en-GB" sz="700" spc="-10">
                          <a:latin typeface="Calibri"/>
                          <a:cs typeface="Calibri"/>
                        </a:rPr>
                        <a:t>substantive.</a:t>
                      </a:r>
                      <a:endParaRPr lang="en-GB" sz="700">
                        <a:latin typeface="Calibri"/>
                        <a:cs typeface="Calibri"/>
                      </a:endParaRPr>
                    </a:p>
                  </a:txBody>
                  <a:tcPr marL="0" marR="0" marT="14978" marB="0">
                    <a:lnL w="19050">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tcPr>
                </a:tc>
                <a:tc>
                  <a:txBody>
                    <a:bodyPr/>
                    <a:lstStyle/>
                    <a:p>
                      <a:pPr marL="68580" marR="90170">
                        <a:lnSpc>
                          <a:spcPct val="100000"/>
                        </a:lnSpc>
                        <a:spcBef>
                          <a:spcPts val="275"/>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30">
                          <a:latin typeface="Calibri"/>
                          <a:cs typeface="Calibri"/>
                        </a:rPr>
                        <a:t> </a:t>
                      </a:r>
                      <a:r>
                        <a:rPr lang="en-GB" sz="700">
                          <a:latin typeface="Calibri"/>
                          <a:cs typeface="Calibri"/>
                        </a:rPr>
                        <a:t>beginning</a:t>
                      </a:r>
                      <a:r>
                        <a:rPr lang="en-GB" sz="700" spc="-30">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weave</a:t>
                      </a:r>
                      <a:r>
                        <a:rPr lang="en-GB" sz="700" spc="-25">
                          <a:latin typeface="Calibri"/>
                          <a:cs typeface="Calibri"/>
                        </a:rPr>
                        <a:t> </a:t>
                      </a:r>
                      <a:r>
                        <a:rPr lang="en-GB" sz="700" spc="-10">
                          <a:latin typeface="Calibri"/>
                          <a:cs typeface="Calibri"/>
                        </a:rPr>
                        <a:t>different </a:t>
                      </a:r>
                      <a:r>
                        <a:rPr lang="en-GB" sz="700">
                          <a:latin typeface="Calibri"/>
                          <a:cs typeface="Calibri"/>
                        </a:rPr>
                        <a:t>elements</a:t>
                      </a:r>
                      <a:r>
                        <a:rPr lang="en-GB" sz="700" spc="-25">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their</a:t>
                      </a:r>
                      <a:r>
                        <a:rPr lang="en-GB" sz="700" spc="-25">
                          <a:latin typeface="Calibri"/>
                          <a:cs typeface="Calibri"/>
                        </a:rPr>
                        <a:t> </a:t>
                      </a:r>
                      <a:r>
                        <a:rPr lang="en-GB" sz="700">
                          <a:latin typeface="Calibri"/>
                          <a:cs typeface="Calibri"/>
                        </a:rPr>
                        <a:t>thinking</a:t>
                      </a:r>
                      <a:r>
                        <a:rPr lang="en-GB" sz="700" spc="-20">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turn</a:t>
                      </a:r>
                      <a:r>
                        <a:rPr lang="en-GB" sz="700" spc="-25">
                          <a:latin typeface="Calibri"/>
                          <a:cs typeface="Calibri"/>
                        </a:rPr>
                        <a:t> </a:t>
                      </a:r>
                      <a:r>
                        <a:rPr lang="en-GB" sz="700">
                          <a:latin typeface="Calibri"/>
                          <a:cs typeface="Calibri"/>
                        </a:rPr>
                        <a:t>them</a:t>
                      </a:r>
                      <a:r>
                        <a:rPr lang="en-GB" sz="700" spc="-30">
                          <a:latin typeface="Calibri"/>
                          <a:cs typeface="Calibri"/>
                        </a:rPr>
                        <a:t> </a:t>
                      </a:r>
                      <a:r>
                        <a:rPr lang="en-GB" sz="700" spc="-20">
                          <a:latin typeface="Calibri"/>
                          <a:cs typeface="Calibri"/>
                        </a:rPr>
                        <a:t>into </a:t>
                      </a:r>
                      <a:r>
                        <a:rPr lang="en-GB" sz="700">
                          <a:latin typeface="Calibri"/>
                          <a:cs typeface="Calibri"/>
                        </a:rPr>
                        <a:t>a</a:t>
                      </a:r>
                      <a:r>
                        <a:rPr lang="en-GB" sz="700" spc="-20">
                          <a:latin typeface="Calibri"/>
                          <a:cs typeface="Calibri"/>
                        </a:rPr>
                        <a:t> </a:t>
                      </a:r>
                      <a:r>
                        <a:rPr lang="en-GB" sz="700">
                          <a:latin typeface="Calibri"/>
                          <a:cs typeface="Calibri"/>
                        </a:rPr>
                        <a:t>more</a:t>
                      </a:r>
                      <a:r>
                        <a:rPr lang="en-GB" sz="700" spc="-25">
                          <a:latin typeface="Calibri"/>
                          <a:cs typeface="Calibri"/>
                        </a:rPr>
                        <a:t> </a:t>
                      </a:r>
                      <a:r>
                        <a:rPr lang="en-GB" sz="700">
                          <a:latin typeface="Calibri"/>
                          <a:cs typeface="Calibri"/>
                        </a:rPr>
                        <a:t>coherent</a:t>
                      </a:r>
                      <a:r>
                        <a:rPr lang="en-GB" sz="700" spc="-20">
                          <a:latin typeface="Calibri"/>
                          <a:cs typeface="Calibri"/>
                        </a:rPr>
                        <a:t> </a:t>
                      </a:r>
                      <a:r>
                        <a:rPr lang="en-GB" sz="700">
                          <a:latin typeface="Calibri"/>
                          <a:cs typeface="Calibri"/>
                        </a:rPr>
                        <a:t>message.</a:t>
                      </a:r>
                      <a:r>
                        <a:rPr lang="en-GB" sz="700" spc="-25">
                          <a:latin typeface="Calibri"/>
                          <a:cs typeface="Calibri"/>
                        </a:rPr>
                        <a:t> </a:t>
                      </a:r>
                      <a:r>
                        <a:rPr lang="en-GB" sz="700">
                          <a:latin typeface="Calibri"/>
                          <a:cs typeface="Calibri"/>
                        </a:rPr>
                        <a:t>They</a:t>
                      </a:r>
                      <a:r>
                        <a:rPr lang="en-GB" sz="700" spc="-20">
                          <a:latin typeface="Calibri"/>
                          <a:cs typeface="Calibri"/>
                        </a:rPr>
                        <a:t> </a:t>
                      </a:r>
                      <a:r>
                        <a:rPr lang="en-GB" sz="700">
                          <a:latin typeface="Calibri"/>
                          <a:cs typeface="Calibri"/>
                        </a:rPr>
                        <a:t>are</a:t>
                      </a:r>
                      <a:r>
                        <a:rPr lang="en-GB" sz="700" spc="-20">
                          <a:latin typeface="Calibri"/>
                          <a:cs typeface="Calibri"/>
                        </a:rPr>
                        <a:t> </a:t>
                      </a:r>
                      <a:r>
                        <a:rPr lang="en-GB" sz="700" spc="-10">
                          <a:latin typeface="Calibri"/>
                          <a:cs typeface="Calibri"/>
                        </a:rPr>
                        <a:t>starting </a:t>
                      </a:r>
                      <a:r>
                        <a:rPr lang="en-GB" sz="700">
                          <a:latin typeface="Calibri"/>
                          <a:cs typeface="Calibri"/>
                        </a:rPr>
                        <a:t>to</a:t>
                      </a:r>
                      <a:r>
                        <a:rPr lang="en-GB" sz="700" spc="-10">
                          <a:latin typeface="Calibri"/>
                          <a:cs typeface="Calibri"/>
                        </a:rPr>
                        <a:t> </a:t>
                      </a:r>
                      <a:r>
                        <a:rPr lang="en-GB" sz="700">
                          <a:latin typeface="Calibri"/>
                          <a:cs typeface="Calibri"/>
                        </a:rPr>
                        <a:t>use</a:t>
                      </a:r>
                      <a:r>
                        <a:rPr lang="en-GB" sz="700" spc="-5">
                          <a:latin typeface="Calibri"/>
                          <a:cs typeface="Calibri"/>
                        </a:rPr>
                        <a:t> </a:t>
                      </a:r>
                      <a:r>
                        <a:rPr lang="en-GB" sz="700">
                          <a:latin typeface="Calibri"/>
                          <a:cs typeface="Calibri"/>
                        </a:rPr>
                        <a:t>more</a:t>
                      </a:r>
                      <a:r>
                        <a:rPr lang="en-GB" sz="700" spc="-15">
                          <a:latin typeface="Calibri"/>
                          <a:cs typeface="Calibri"/>
                        </a:rPr>
                        <a:t> </a:t>
                      </a:r>
                      <a:r>
                        <a:rPr lang="en-GB" sz="700">
                          <a:latin typeface="Calibri"/>
                          <a:cs typeface="Calibri"/>
                        </a:rPr>
                        <a:t>than</a:t>
                      </a:r>
                      <a:r>
                        <a:rPr lang="en-GB" sz="700" spc="-10">
                          <a:latin typeface="Calibri"/>
                          <a:cs typeface="Calibri"/>
                        </a:rPr>
                        <a:t> </a:t>
                      </a:r>
                      <a:r>
                        <a:rPr lang="en-GB" sz="700">
                          <a:latin typeface="Calibri"/>
                          <a:cs typeface="Calibri"/>
                        </a:rPr>
                        <a:t>one</a:t>
                      </a:r>
                      <a:r>
                        <a:rPr lang="en-GB" sz="700" spc="-5">
                          <a:latin typeface="Calibri"/>
                          <a:cs typeface="Calibri"/>
                        </a:rPr>
                        <a:t> </a:t>
                      </a:r>
                      <a:r>
                        <a:rPr lang="en-GB" sz="700">
                          <a:latin typeface="Calibri"/>
                          <a:cs typeface="Calibri"/>
                        </a:rPr>
                        <a:t>mode</a:t>
                      </a:r>
                      <a:r>
                        <a:rPr lang="en-GB" sz="700" spc="-15">
                          <a:latin typeface="Calibri"/>
                          <a:cs typeface="Calibri"/>
                        </a:rPr>
                        <a:t> </a:t>
                      </a:r>
                      <a:r>
                        <a:rPr lang="en-GB" sz="700" spc="-25">
                          <a:latin typeface="Calibri"/>
                          <a:cs typeface="Calibri"/>
                        </a:rPr>
                        <a:t>of</a:t>
                      </a:r>
                      <a:r>
                        <a:rPr lang="en-GB" sz="700" spc="-10">
                          <a:latin typeface="Calibri"/>
                          <a:cs typeface="Calibri"/>
                        </a:rPr>
                        <a:t> communication,</a:t>
                      </a:r>
                      <a:r>
                        <a:rPr lang="en-GB" sz="700" spc="15">
                          <a:latin typeface="Calibri"/>
                          <a:cs typeface="Calibri"/>
                        </a:rPr>
                        <a:t> </a:t>
                      </a:r>
                      <a:r>
                        <a:rPr lang="en-GB" sz="700">
                          <a:latin typeface="Calibri"/>
                          <a:cs typeface="Calibri"/>
                        </a:rPr>
                        <a:t>such</a:t>
                      </a:r>
                      <a:r>
                        <a:rPr lang="en-GB" sz="700" spc="10">
                          <a:latin typeface="Calibri"/>
                          <a:cs typeface="Calibri"/>
                        </a:rPr>
                        <a:t> </a:t>
                      </a:r>
                      <a:r>
                        <a:rPr lang="en-GB" sz="700">
                          <a:latin typeface="Calibri"/>
                          <a:cs typeface="Calibri"/>
                        </a:rPr>
                        <a:t>as</a:t>
                      </a:r>
                      <a:r>
                        <a:rPr lang="en-GB" sz="700" spc="15">
                          <a:latin typeface="Calibri"/>
                          <a:cs typeface="Calibri"/>
                        </a:rPr>
                        <a:t> </a:t>
                      </a:r>
                      <a:r>
                        <a:rPr lang="en-GB" sz="700">
                          <a:latin typeface="Calibri"/>
                          <a:cs typeface="Calibri"/>
                        </a:rPr>
                        <a:t>visual</a:t>
                      </a:r>
                      <a:r>
                        <a:rPr lang="en-GB" sz="700" spc="15">
                          <a:latin typeface="Calibri"/>
                          <a:cs typeface="Calibri"/>
                        </a:rPr>
                        <a:t> </a:t>
                      </a:r>
                      <a:r>
                        <a:rPr lang="en-GB" sz="700" spc="-10">
                          <a:latin typeface="Calibri"/>
                          <a:cs typeface="Calibri"/>
                        </a:rPr>
                        <a:t>images, </a:t>
                      </a:r>
                      <a:r>
                        <a:rPr lang="en-GB" sz="700">
                          <a:latin typeface="Calibri"/>
                          <a:cs typeface="Calibri"/>
                        </a:rPr>
                        <a:t>soundtracks</a:t>
                      </a:r>
                      <a:r>
                        <a:rPr lang="en-GB" sz="700" spc="-20">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spoken</a:t>
                      </a:r>
                      <a:r>
                        <a:rPr lang="en-GB" sz="700" spc="-15">
                          <a:latin typeface="Calibri"/>
                          <a:cs typeface="Calibri"/>
                        </a:rPr>
                        <a:t> </a:t>
                      </a:r>
                      <a:r>
                        <a:rPr lang="en-GB" sz="700">
                          <a:latin typeface="Calibri"/>
                          <a:cs typeface="Calibri"/>
                        </a:rPr>
                        <a:t>word,</a:t>
                      </a:r>
                      <a:r>
                        <a:rPr lang="en-GB" sz="700" spc="-15">
                          <a:latin typeface="Calibri"/>
                          <a:cs typeface="Calibri"/>
                        </a:rPr>
                        <a:t> </a:t>
                      </a:r>
                      <a:r>
                        <a:rPr lang="en-GB" sz="700">
                          <a:latin typeface="Calibri"/>
                          <a:cs typeface="Calibri"/>
                        </a:rPr>
                        <a:t>for</a:t>
                      </a:r>
                      <a:r>
                        <a:rPr lang="en-GB" sz="700" spc="-20">
                          <a:latin typeface="Calibri"/>
                          <a:cs typeface="Calibri"/>
                        </a:rPr>
                        <a:t> </a:t>
                      </a:r>
                      <a:r>
                        <a:rPr lang="en-GB" sz="700" spc="-10">
                          <a:latin typeface="Calibri"/>
                          <a:cs typeface="Calibri"/>
                        </a:rPr>
                        <a:t>example,</a:t>
                      </a:r>
                      <a:r>
                        <a:rPr lang="en-GB" sz="700" spc="500">
                          <a:latin typeface="Calibri"/>
                          <a:cs typeface="Calibri"/>
                        </a:rPr>
                        <a:t> </a:t>
                      </a:r>
                      <a:r>
                        <a:rPr lang="en-GB" sz="700">
                          <a:latin typeface="Calibri"/>
                          <a:cs typeface="Calibri"/>
                        </a:rPr>
                        <a:t>in</a:t>
                      </a:r>
                      <a:r>
                        <a:rPr lang="en-GB" sz="700" spc="-5">
                          <a:latin typeface="Calibri"/>
                          <a:cs typeface="Calibri"/>
                        </a:rPr>
                        <a:t> </a:t>
                      </a:r>
                      <a:r>
                        <a:rPr lang="en-GB" sz="700">
                          <a:latin typeface="Calibri"/>
                          <a:cs typeface="Calibri"/>
                        </a:rPr>
                        <a:t>film</a:t>
                      </a:r>
                      <a:r>
                        <a:rPr lang="en-GB" sz="700" spc="-10">
                          <a:latin typeface="Calibri"/>
                          <a:cs typeface="Calibri"/>
                        </a:rPr>
                        <a:t> </a:t>
                      </a:r>
                      <a:r>
                        <a:rPr lang="en-GB" sz="700">
                          <a:latin typeface="Calibri"/>
                          <a:cs typeface="Calibri"/>
                        </a:rPr>
                        <a:t>or</a:t>
                      </a:r>
                      <a:r>
                        <a:rPr lang="en-GB" sz="700" spc="-5">
                          <a:latin typeface="Calibri"/>
                          <a:cs typeface="Calibri"/>
                        </a:rPr>
                        <a:t> </a:t>
                      </a:r>
                      <a:r>
                        <a:rPr lang="en-GB" sz="700">
                          <a:latin typeface="Calibri"/>
                          <a:cs typeface="Calibri"/>
                        </a:rPr>
                        <a:t>digital</a:t>
                      </a:r>
                      <a:r>
                        <a:rPr lang="en-GB" sz="700" spc="-5">
                          <a:latin typeface="Calibri"/>
                          <a:cs typeface="Calibri"/>
                        </a:rPr>
                        <a:t> </a:t>
                      </a:r>
                      <a:r>
                        <a:rPr lang="en-GB" sz="700" spc="-10">
                          <a:latin typeface="Calibri"/>
                          <a:cs typeface="Calibri"/>
                        </a:rPr>
                        <a:t>presentations.</a:t>
                      </a:r>
                      <a:endParaRPr lang="en-GB" sz="700">
                        <a:latin typeface="Calibri"/>
                        <a:cs typeface="Calibri"/>
                      </a:endParaRPr>
                    </a:p>
                  </a:txBody>
                  <a:tcPr marL="0" marR="0" marT="14978" marB="0">
                    <a:lnL w="19050">
                      <a:solidFill>
                        <a:srgbClr val="FFFFFF"/>
                      </a:solidFill>
                      <a:prstDash val="solid"/>
                    </a:lnL>
                    <a:lnR w="28575">
                      <a:solidFill>
                        <a:srgbClr val="FFFFFF"/>
                      </a:solidFill>
                      <a:prstDash val="solid"/>
                    </a:lnR>
                    <a:lnT w="6350">
                      <a:solidFill>
                        <a:srgbClr val="00AAE0"/>
                      </a:solidFill>
                      <a:prstDash val="solid"/>
                    </a:lnT>
                    <a:lnB w="6350">
                      <a:solidFill>
                        <a:srgbClr val="00AAE0"/>
                      </a:solidFill>
                      <a:prstDash val="solid"/>
                    </a:lnB>
                  </a:tcPr>
                </a:tc>
                <a:tc>
                  <a:txBody>
                    <a:bodyPr/>
                    <a:lstStyle/>
                    <a:p>
                      <a:pPr marL="67945" marR="106680">
                        <a:lnSpc>
                          <a:spcPct val="100000"/>
                        </a:lnSpc>
                        <a:spcBef>
                          <a:spcPts val="275"/>
                        </a:spcBef>
                      </a:pPr>
                      <a:r>
                        <a:rPr lang="en-GB" sz="700">
                          <a:latin typeface="Calibri"/>
                          <a:cs typeface="Calibri"/>
                        </a:rPr>
                        <a:t>Learners</a:t>
                      </a:r>
                      <a:r>
                        <a:rPr lang="en-GB" sz="700" spc="-30">
                          <a:latin typeface="Calibri"/>
                          <a:cs typeface="Calibri"/>
                        </a:rPr>
                        <a:t> </a:t>
                      </a:r>
                      <a:r>
                        <a:rPr lang="en-GB" sz="700">
                          <a:latin typeface="Calibri"/>
                          <a:cs typeface="Calibri"/>
                        </a:rPr>
                        <a:t>are</a:t>
                      </a:r>
                      <a:r>
                        <a:rPr lang="en-GB" sz="700" spc="-35">
                          <a:latin typeface="Calibri"/>
                          <a:cs typeface="Calibri"/>
                        </a:rPr>
                        <a:t> </a:t>
                      </a:r>
                      <a:r>
                        <a:rPr lang="en-GB" sz="700">
                          <a:latin typeface="Calibri"/>
                          <a:cs typeface="Calibri"/>
                        </a:rPr>
                        <a:t>considering</a:t>
                      </a:r>
                      <a:r>
                        <a:rPr lang="en-GB" sz="700" spc="-30">
                          <a:latin typeface="Calibri"/>
                          <a:cs typeface="Calibri"/>
                        </a:rPr>
                        <a:t> </a:t>
                      </a:r>
                      <a:r>
                        <a:rPr lang="en-GB" sz="700">
                          <a:latin typeface="Calibri"/>
                          <a:cs typeface="Calibri"/>
                        </a:rPr>
                        <a:t>and</a:t>
                      </a:r>
                      <a:r>
                        <a:rPr lang="en-GB" sz="700" spc="-30">
                          <a:latin typeface="Calibri"/>
                          <a:cs typeface="Calibri"/>
                        </a:rPr>
                        <a:t> </a:t>
                      </a:r>
                      <a:r>
                        <a:rPr lang="en-GB" sz="700" spc="-10">
                          <a:latin typeface="Calibri"/>
                          <a:cs typeface="Calibri"/>
                        </a:rPr>
                        <a:t>integrating </a:t>
                      </a:r>
                      <a:r>
                        <a:rPr lang="en-GB" sz="700">
                          <a:latin typeface="Calibri"/>
                          <a:cs typeface="Calibri"/>
                        </a:rPr>
                        <a:t>multiple</a:t>
                      </a:r>
                      <a:r>
                        <a:rPr lang="en-GB" sz="700" spc="-30">
                          <a:latin typeface="Calibri"/>
                          <a:cs typeface="Calibri"/>
                        </a:rPr>
                        <a:t> </a:t>
                      </a:r>
                      <a:r>
                        <a:rPr lang="en-GB" sz="700">
                          <a:latin typeface="Calibri"/>
                          <a:cs typeface="Calibri"/>
                        </a:rPr>
                        <a:t>issues,</a:t>
                      </a:r>
                      <a:r>
                        <a:rPr lang="en-GB" sz="700" spc="-20">
                          <a:latin typeface="Calibri"/>
                          <a:cs typeface="Calibri"/>
                        </a:rPr>
                        <a:t> </a:t>
                      </a:r>
                      <a:r>
                        <a:rPr lang="en-GB" sz="700">
                          <a:latin typeface="Calibri"/>
                          <a:cs typeface="Calibri"/>
                        </a:rPr>
                        <a:t>components</a:t>
                      </a:r>
                      <a:r>
                        <a:rPr lang="en-GB" sz="700" spc="-30">
                          <a:latin typeface="Calibri"/>
                          <a:cs typeface="Calibri"/>
                        </a:rPr>
                        <a:t> </a:t>
                      </a:r>
                      <a:r>
                        <a:rPr lang="en-GB" sz="700">
                          <a:latin typeface="Calibri"/>
                          <a:cs typeface="Calibri"/>
                        </a:rPr>
                        <a:t>or</a:t>
                      </a:r>
                      <a:r>
                        <a:rPr lang="en-GB" sz="700" spc="-20">
                          <a:latin typeface="Calibri"/>
                          <a:cs typeface="Calibri"/>
                        </a:rPr>
                        <a:t> </a:t>
                      </a:r>
                      <a:r>
                        <a:rPr lang="en-GB" sz="700" spc="-10">
                          <a:latin typeface="Calibri"/>
                          <a:cs typeface="Calibri"/>
                        </a:rPr>
                        <a:t>perspectives </a:t>
                      </a:r>
                      <a:r>
                        <a:rPr lang="en-GB" sz="700">
                          <a:latin typeface="Calibri"/>
                          <a:cs typeface="Calibri"/>
                        </a:rPr>
                        <a:t>into</a:t>
                      </a:r>
                      <a:r>
                        <a:rPr lang="en-GB" sz="700" spc="-20">
                          <a:latin typeface="Calibri"/>
                          <a:cs typeface="Calibri"/>
                        </a:rPr>
                        <a:t> </a:t>
                      </a:r>
                      <a:r>
                        <a:rPr lang="en-GB" sz="700">
                          <a:latin typeface="Calibri"/>
                          <a:cs typeface="Calibri"/>
                        </a:rPr>
                        <a:t>their</a:t>
                      </a:r>
                      <a:r>
                        <a:rPr lang="en-GB" sz="700" spc="-25">
                          <a:latin typeface="Calibri"/>
                          <a:cs typeface="Calibri"/>
                        </a:rPr>
                        <a:t> </a:t>
                      </a:r>
                      <a:r>
                        <a:rPr lang="en-GB" sz="700">
                          <a:latin typeface="Calibri"/>
                          <a:cs typeface="Calibri"/>
                        </a:rPr>
                        <a:t>content.</a:t>
                      </a:r>
                      <a:r>
                        <a:rPr lang="en-GB" sz="700" spc="-15">
                          <a:latin typeface="Calibri"/>
                          <a:cs typeface="Calibri"/>
                        </a:rPr>
                        <a:t> </a:t>
                      </a:r>
                      <a:r>
                        <a:rPr lang="en-GB" sz="700">
                          <a:latin typeface="Calibri"/>
                          <a:cs typeface="Calibri"/>
                        </a:rPr>
                        <a:t>Their</a:t>
                      </a:r>
                      <a:r>
                        <a:rPr lang="en-GB" sz="700" spc="-20">
                          <a:latin typeface="Calibri"/>
                          <a:cs typeface="Calibri"/>
                        </a:rPr>
                        <a:t> </a:t>
                      </a:r>
                      <a:r>
                        <a:rPr lang="en-GB" sz="700">
                          <a:latin typeface="Calibri"/>
                          <a:cs typeface="Calibri"/>
                        </a:rPr>
                        <a:t>thinking</a:t>
                      </a:r>
                      <a:r>
                        <a:rPr lang="en-GB" sz="700" spc="-10">
                          <a:latin typeface="Calibri"/>
                          <a:cs typeface="Calibri"/>
                        </a:rPr>
                        <a:t> </a:t>
                      </a:r>
                      <a:r>
                        <a:rPr lang="en-GB" sz="700">
                          <a:latin typeface="Calibri"/>
                          <a:cs typeface="Calibri"/>
                        </a:rPr>
                        <a:t>is</a:t>
                      </a:r>
                      <a:r>
                        <a:rPr lang="en-GB" sz="700" spc="-25">
                          <a:latin typeface="Calibri"/>
                          <a:cs typeface="Calibri"/>
                        </a:rPr>
                        <a:t> </a:t>
                      </a:r>
                      <a:r>
                        <a:rPr lang="en-GB" sz="700" spc="-10">
                          <a:latin typeface="Calibri"/>
                          <a:cs typeface="Calibri"/>
                        </a:rPr>
                        <a:t>becoming </a:t>
                      </a:r>
                      <a:r>
                        <a:rPr lang="en-GB" sz="700">
                          <a:latin typeface="Calibri"/>
                          <a:cs typeface="Calibri"/>
                        </a:rPr>
                        <a:t>more</a:t>
                      </a:r>
                      <a:r>
                        <a:rPr lang="en-GB" sz="700" spc="-30">
                          <a:latin typeface="Calibri"/>
                          <a:cs typeface="Calibri"/>
                        </a:rPr>
                        <a:t> </a:t>
                      </a:r>
                      <a:r>
                        <a:rPr lang="en-GB" sz="700">
                          <a:latin typeface="Calibri"/>
                          <a:cs typeface="Calibri"/>
                        </a:rPr>
                        <a:t>substantive</a:t>
                      </a:r>
                      <a:r>
                        <a:rPr lang="en-GB" sz="700" spc="-25">
                          <a:latin typeface="Calibri"/>
                          <a:cs typeface="Calibri"/>
                        </a:rPr>
                        <a:t> </a:t>
                      </a:r>
                      <a:r>
                        <a:rPr lang="en-GB" sz="700">
                          <a:latin typeface="Calibri"/>
                          <a:cs typeface="Calibri"/>
                        </a:rPr>
                        <a:t>because</a:t>
                      </a:r>
                      <a:r>
                        <a:rPr lang="en-GB" sz="700" spc="-25">
                          <a:latin typeface="Calibri"/>
                          <a:cs typeface="Calibri"/>
                        </a:rPr>
                        <a:t> </a:t>
                      </a:r>
                      <a:r>
                        <a:rPr lang="en-GB" sz="700">
                          <a:latin typeface="Calibri"/>
                          <a:cs typeface="Calibri"/>
                        </a:rPr>
                        <a:t>they</a:t>
                      </a:r>
                      <a:r>
                        <a:rPr lang="en-GB" sz="700" spc="-20">
                          <a:latin typeface="Calibri"/>
                          <a:cs typeface="Calibri"/>
                        </a:rPr>
                        <a:t> </a:t>
                      </a:r>
                      <a:r>
                        <a:rPr lang="en-GB" sz="700">
                          <a:latin typeface="Calibri"/>
                          <a:cs typeface="Calibri"/>
                        </a:rPr>
                        <a:t>have</a:t>
                      </a:r>
                      <a:r>
                        <a:rPr lang="en-GB" sz="700" spc="-25">
                          <a:latin typeface="Calibri"/>
                          <a:cs typeface="Calibri"/>
                        </a:rPr>
                        <a:t> to</a:t>
                      </a:r>
                      <a:r>
                        <a:rPr lang="en-GB" sz="700">
                          <a:latin typeface="Calibri"/>
                          <a:cs typeface="Calibri"/>
                        </a:rPr>
                        <a:t> analyze,</a:t>
                      </a:r>
                      <a:r>
                        <a:rPr lang="en-GB" sz="700" spc="-10">
                          <a:latin typeface="Calibri"/>
                          <a:cs typeface="Calibri"/>
                        </a:rPr>
                        <a:t> </a:t>
                      </a:r>
                      <a:r>
                        <a:rPr lang="en-GB" sz="700">
                          <a:latin typeface="Calibri"/>
                          <a:cs typeface="Calibri"/>
                        </a:rPr>
                        <a:t>synthesize</a:t>
                      </a:r>
                      <a:r>
                        <a:rPr lang="en-GB" sz="700" spc="-15">
                          <a:latin typeface="Calibri"/>
                          <a:cs typeface="Calibri"/>
                        </a:rPr>
                        <a:t> </a:t>
                      </a:r>
                      <a:r>
                        <a:rPr lang="en-GB" sz="700">
                          <a:latin typeface="Calibri"/>
                          <a:cs typeface="Calibri"/>
                        </a:rPr>
                        <a:t>and</a:t>
                      </a:r>
                      <a:r>
                        <a:rPr lang="en-GB" sz="700" spc="-10">
                          <a:latin typeface="Calibri"/>
                          <a:cs typeface="Calibri"/>
                        </a:rPr>
                        <a:t> integrate</a:t>
                      </a:r>
                      <a:r>
                        <a:rPr lang="en-GB" sz="700" spc="-15">
                          <a:latin typeface="Calibri"/>
                          <a:cs typeface="Calibri"/>
                        </a:rPr>
                        <a:t> </a:t>
                      </a:r>
                      <a:r>
                        <a:rPr lang="en-GB" sz="700" spc="-10">
                          <a:latin typeface="Calibri"/>
                          <a:cs typeface="Calibri"/>
                        </a:rPr>
                        <a:t>multiple </a:t>
                      </a:r>
                      <a:r>
                        <a:rPr lang="en-GB" sz="700">
                          <a:latin typeface="Calibri"/>
                          <a:cs typeface="Calibri"/>
                        </a:rPr>
                        <a:t>ideas</a:t>
                      </a:r>
                      <a:r>
                        <a:rPr lang="en-GB" sz="700" spc="-20">
                          <a:latin typeface="Calibri"/>
                          <a:cs typeface="Calibri"/>
                        </a:rPr>
                        <a:t> </a:t>
                      </a:r>
                      <a:r>
                        <a:rPr lang="en-GB" sz="700">
                          <a:latin typeface="Calibri"/>
                          <a:cs typeface="Calibri"/>
                        </a:rPr>
                        <a:t>into</a:t>
                      </a:r>
                      <a:r>
                        <a:rPr lang="en-GB" sz="700" spc="-20">
                          <a:latin typeface="Calibri"/>
                          <a:cs typeface="Calibri"/>
                        </a:rPr>
                        <a:t> </a:t>
                      </a:r>
                      <a:r>
                        <a:rPr lang="en-GB" sz="700">
                          <a:latin typeface="Calibri"/>
                          <a:cs typeface="Calibri"/>
                        </a:rPr>
                        <a:t>a</a:t>
                      </a:r>
                      <a:r>
                        <a:rPr lang="en-GB" sz="700" spc="-15">
                          <a:latin typeface="Calibri"/>
                          <a:cs typeface="Calibri"/>
                        </a:rPr>
                        <a:t> </a:t>
                      </a:r>
                      <a:r>
                        <a:rPr lang="en-GB" sz="700">
                          <a:latin typeface="Calibri"/>
                          <a:cs typeface="Calibri"/>
                        </a:rPr>
                        <a:t>coherent</a:t>
                      </a:r>
                      <a:r>
                        <a:rPr lang="en-GB" sz="700" spc="-15">
                          <a:latin typeface="Calibri"/>
                          <a:cs typeface="Calibri"/>
                        </a:rPr>
                        <a:t> </a:t>
                      </a:r>
                      <a:r>
                        <a:rPr lang="en-GB" sz="700">
                          <a:latin typeface="Calibri"/>
                          <a:cs typeface="Calibri"/>
                        </a:rPr>
                        <a:t>whole.</a:t>
                      </a:r>
                      <a:r>
                        <a:rPr lang="en-GB" sz="700" spc="-20">
                          <a:latin typeface="Calibri"/>
                          <a:cs typeface="Calibri"/>
                        </a:rPr>
                        <a:t> </a:t>
                      </a:r>
                      <a:r>
                        <a:rPr lang="en-GB" sz="700">
                          <a:latin typeface="Calibri"/>
                          <a:cs typeface="Calibri"/>
                        </a:rPr>
                        <a:t>They</a:t>
                      </a:r>
                      <a:r>
                        <a:rPr lang="en-GB" sz="700" spc="-20">
                          <a:latin typeface="Calibri"/>
                          <a:cs typeface="Calibri"/>
                        </a:rPr>
                        <a:t> </a:t>
                      </a:r>
                      <a:r>
                        <a:rPr lang="en-GB" sz="700" spc="-10">
                          <a:latin typeface="Calibri"/>
                          <a:cs typeface="Calibri"/>
                        </a:rPr>
                        <a:t>regularly </a:t>
                      </a:r>
                      <a:r>
                        <a:rPr lang="en-GB" sz="700">
                          <a:latin typeface="Calibri"/>
                          <a:cs typeface="Calibri"/>
                        </a:rPr>
                        <a:t>use several</a:t>
                      </a:r>
                      <a:r>
                        <a:rPr lang="en-GB" sz="700" spc="5">
                          <a:latin typeface="Calibri"/>
                          <a:cs typeface="Calibri"/>
                        </a:rPr>
                        <a:t> </a:t>
                      </a:r>
                      <a:r>
                        <a:rPr lang="en-GB" sz="700">
                          <a:latin typeface="Calibri"/>
                          <a:cs typeface="Calibri"/>
                        </a:rPr>
                        <a:t>modes</a:t>
                      </a:r>
                      <a:r>
                        <a:rPr lang="en-GB" sz="700" spc="5">
                          <a:latin typeface="Calibri"/>
                          <a:cs typeface="Calibri"/>
                        </a:rPr>
                        <a:t> </a:t>
                      </a:r>
                      <a:r>
                        <a:rPr lang="en-GB" sz="700">
                          <a:latin typeface="Calibri"/>
                          <a:cs typeface="Calibri"/>
                        </a:rPr>
                        <a:t>of </a:t>
                      </a:r>
                      <a:r>
                        <a:rPr lang="en-GB" sz="700" spc="-10">
                          <a:latin typeface="Calibri"/>
                          <a:cs typeface="Calibri"/>
                        </a:rPr>
                        <a:t>communication</a:t>
                      </a:r>
                      <a:r>
                        <a:rPr lang="en-GB" sz="700">
                          <a:latin typeface="Calibri"/>
                          <a:cs typeface="Calibri"/>
                        </a:rPr>
                        <a:t> to </a:t>
                      </a:r>
                      <a:r>
                        <a:rPr lang="en-GB" sz="700" spc="-25">
                          <a:latin typeface="Calibri"/>
                          <a:cs typeface="Calibri"/>
                        </a:rPr>
                        <a:t>get</a:t>
                      </a:r>
                      <a:r>
                        <a:rPr lang="en-GB" sz="700">
                          <a:latin typeface="Calibri"/>
                          <a:cs typeface="Calibri"/>
                        </a:rPr>
                        <a:t> the</a:t>
                      </a:r>
                      <a:r>
                        <a:rPr lang="en-GB" sz="700" spc="-20">
                          <a:latin typeface="Calibri"/>
                          <a:cs typeface="Calibri"/>
                        </a:rPr>
                        <a:t> </a:t>
                      </a:r>
                      <a:r>
                        <a:rPr lang="en-GB" sz="700">
                          <a:latin typeface="Calibri"/>
                          <a:cs typeface="Calibri"/>
                        </a:rPr>
                        <a:t>messages</a:t>
                      </a:r>
                      <a:r>
                        <a:rPr lang="en-GB" sz="700" spc="-35">
                          <a:latin typeface="Calibri"/>
                          <a:cs typeface="Calibri"/>
                        </a:rPr>
                        <a:t> </a:t>
                      </a:r>
                      <a:r>
                        <a:rPr lang="en-GB" sz="700">
                          <a:latin typeface="Calibri"/>
                          <a:cs typeface="Calibri"/>
                        </a:rPr>
                        <a:t>across</a:t>
                      </a:r>
                      <a:r>
                        <a:rPr lang="en-GB" sz="700" spc="-20">
                          <a:latin typeface="Calibri"/>
                          <a:cs typeface="Calibri"/>
                        </a:rPr>
                        <a:t> </a:t>
                      </a:r>
                      <a:r>
                        <a:rPr lang="en-GB" sz="700">
                          <a:latin typeface="Calibri"/>
                          <a:cs typeface="Calibri"/>
                        </a:rPr>
                        <a:t>in</a:t>
                      </a:r>
                      <a:r>
                        <a:rPr lang="en-GB" sz="700" spc="-20">
                          <a:latin typeface="Calibri"/>
                          <a:cs typeface="Calibri"/>
                        </a:rPr>
                        <a:t> </a:t>
                      </a:r>
                      <a:r>
                        <a:rPr lang="en-GB" sz="700">
                          <a:latin typeface="Calibri"/>
                          <a:cs typeface="Calibri"/>
                        </a:rPr>
                        <a:t>the</a:t>
                      </a:r>
                      <a:r>
                        <a:rPr lang="en-GB" sz="700" spc="-25">
                          <a:latin typeface="Calibri"/>
                          <a:cs typeface="Calibri"/>
                        </a:rPr>
                        <a:t> </a:t>
                      </a:r>
                      <a:r>
                        <a:rPr lang="en-GB" sz="700">
                          <a:latin typeface="Calibri"/>
                          <a:cs typeface="Calibri"/>
                        </a:rPr>
                        <a:t>best</a:t>
                      </a:r>
                      <a:r>
                        <a:rPr lang="en-GB" sz="700" spc="-20">
                          <a:latin typeface="Calibri"/>
                          <a:cs typeface="Calibri"/>
                        </a:rPr>
                        <a:t> way.</a:t>
                      </a:r>
                      <a:endParaRPr lang="en-GB" sz="700">
                        <a:latin typeface="Calibri"/>
                        <a:cs typeface="Calibri"/>
                      </a:endParaRPr>
                    </a:p>
                  </a:txBody>
                  <a:tcPr marL="0" marR="0" marT="14978" marB="0">
                    <a:lnL w="28575">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tcPr>
                </a:tc>
                <a:tc>
                  <a:txBody>
                    <a:bodyPr/>
                    <a:lstStyle/>
                    <a:p>
                      <a:pPr marL="67945" marR="88265">
                        <a:lnSpc>
                          <a:spcPct val="100000"/>
                        </a:lnSpc>
                        <a:spcBef>
                          <a:spcPts val="275"/>
                        </a:spcBef>
                      </a:pPr>
                      <a:r>
                        <a:rPr lang="en-GB" sz="700">
                          <a:latin typeface="Calibri"/>
                          <a:cs typeface="Calibri"/>
                        </a:rPr>
                        <a:t>Learners</a:t>
                      </a:r>
                      <a:r>
                        <a:rPr lang="en-GB" sz="700" spc="-20">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skilled</a:t>
                      </a:r>
                      <a:r>
                        <a:rPr lang="en-GB" sz="700" spc="-15">
                          <a:latin typeface="Calibri"/>
                          <a:cs typeface="Calibri"/>
                        </a:rPr>
                        <a:t> </a:t>
                      </a:r>
                      <a:r>
                        <a:rPr lang="en-GB" sz="700">
                          <a:latin typeface="Calibri"/>
                          <a:cs typeface="Calibri"/>
                        </a:rPr>
                        <a:t>at</a:t>
                      </a:r>
                      <a:r>
                        <a:rPr lang="en-GB" sz="700" spc="-20">
                          <a:latin typeface="Calibri"/>
                          <a:cs typeface="Calibri"/>
                        </a:rPr>
                        <a:t> </a:t>
                      </a:r>
                      <a:r>
                        <a:rPr lang="en-GB" sz="700">
                          <a:latin typeface="Calibri"/>
                          <a:cs typeface="Calibri"/>
                        </a:rPr>
                        <a:t>using</a:t>
                      </a:r>
                      <a:r>
                        <a:rPr lang="en-GB" sz="700" spc="-20">
                          <a:latin typeface="Calibri"/>
                          <a:cs typeface="Calibri"/>
                        </a:rPr>
                        <a:t> </a:t>
                      </a:r>
                      <a:r>
                        <a:rPr lang="en-GB" sz="700" spc="-10">
                          <a:latin typeface="Calibri"/>
                          <a:cs typeface="Calibri"/>
                        </a:rPr>
                        <a:t>multiple </a:t>
                      </a:r>
                      <a:r>
                        <a:rPr lang="en-GB" sz="700">
                          <a:latin typeface="Calibri"/>
                          <a:cs typeface="Calibri"/>
                        </a:rPr>
                        <a:t>strategies</a:t>
                      </a:r>
                      <a:r>
                        <a:rPr lang="en-GB" sz="700" spc="-25">
                          <a:latin typeface="Calibri"/>
                          <a:cs typeface="Calibri"/>
                        </a:rPr>
                        <a:t> </a:t>
                      </a:r>
                      <a:r>
                        <a:rPr lang="en-GB" sz="700">
                          <a:latin typeface="Calibri"/>
                          <a:cs typeface="Calibri"/>
                        </a:rPr>
                        <a:t>to</a:t>
                      </a:r>
                      <a:r>
                        <a:rPr lang="en-GB" sz="700" spc="-25">
                          <a:latin typeface="Calibri"/>
                          <a:cs typeface="Calibri"/>
                        </a:rPr>
                        <a:t> </a:t>
                      </a:r>
                      <a:r>
                        <a:rPr lang="en-GB" sz="700">
                          <a:latin typeface="Calibri"/>
                          <a:cs typeface="Calibri"/>
                        </a:rPr>
                        <a:t>weave</a:t>
                      </a:r>
                      <a:r>
                        <a:rPr lang="en-GB" sz="700" spc="-25">
                          <a:latin typeface="Calibri"/>
                          <a:cs typeface="Calibri"/>
                        </a:rPr>
                        <a:t> </a:t>
                      </a:r>
                      <a:r>
                        <a:rPr lang="en-GB" sz="700">
                          <a:latin typeface="Calibri"/>
                          <a:cs typeface="Calibri"/>
                        </a:rPr>
                        <a:t>diverse</a:t>
                      </a:r>
                      <a:r>
                        <a:rPr lang="en-GB" sz="700" spc="-30">
                          <a:latin typeface="Calibri"/>
                          <a:cs typeface="Calibri"/>
                        </a:rPr>
                        <a:t> </a:t>
                      </a:r>
                      <a:r>
                        <a:rPr lang="en-GB" sz="700">
                          <a:latin typeface="Calibri"/>
                          <a:cs typeface="Calibri"/>
                        </a:rPr>
                        <a:t>threads</a:t>
                      </a:r>
                      <a:r>
                        <a:rPr lang="en-GB" sz="700" spc="-25">
                          <a:latin typeface="Calibri"/>
                          <a:cs typeface="Calibri"/>
                        </a:rPr>
                        <a:t> of</a:t>
                      </a:r>
                      <a:r>
                        <a:rPr lang="en-GB" sz="700">
                          <a:latin typeface="Calibri"/>
                          <a:cs typeface="Calibri"/>
                        </a:rPr>
                        <a:t> information</a:t>
                      </a:r>
                      <a:r>
                        <a:rPr lang="en-GB" sz="700" spc="-25">
                          <a:latin typeface="Calibri"/>
                          <a:cs typeface="Calibri"/>
                        </a:rPr>
                        <a:t> </a:t>
                      </a:r>
                      <a:r>
                        <a:rPr lang="en-GB" sz="700">
                          <a:latin typeface="Calibri"/>
                          <a:cs typeface="Calibri"/>
                        </a:rPr>
                        <a:t>together</a:t>
                      </a:r>
                      <a:r>
                        <a:rPr lang="en-GB" sz="700" spc="-30">
                          <a:latin typeface="Calibri"/>
                          <a:cs typeface="Calibri"/>
                        </a:rPr>
                        <a:t> </a:t>
                      </a:r>
                      <a:r>
                        <a:rPr lang="en-GB" sz="700">
                          <a:latin typeface="Calibri"/>
                          <a:cs typeface="Calibri"/>
                        </a:rPr>
                        <a:t>to</a:t>
                      </a:r>
                      <a:r>
                        <a:rPr lang="en-GB" sz="700" spc="-30">
                          <a:latin typeface="Calibri"/>
                          <a:cs typeface="Calibri"/>
                        </a:rPr>
                        <a:t> </a:t>
                      </a:r>
                      <a:r>
                        <a:rPr lang="en-GB" sz="700">
                          <a:latin typeface="Calibri"/>
                          <a:cs typeface="Calibri"/>
                        </a:rPr>
                        <a:t>create</a:t>
                      </a:r>
                      <a:r>
                        <a:rPr lang="en-GB" sz="700" spc="-25">
                          <a:latin typeface="Calibri"/>
                          <a:cs typeface="Calibri"/>
                        </a:rPr>
                        <a:t> </a:t>
                      </a:r>
                      <a:r>
                        <a:rPr lang="en-GB" sz="700">
                          <a:latin typeface="Calibri"/>
                          <a:cs typeface="Calibri"/>
                        </a:rPr>
                        <a:t>an</a:t>
                      </a:r>
                      <a:r>
                        <a:rPr lang="en-GB" sz="700" spc="-25">
                          <a:latin typeface="Calibri"/>
                          <a:cs typeface="Calibri"/>
                        </a:rPr>
                        <a:t> </a:t>
                      </a:r>
                      <a:r>
                        <a:rPr lang="en-GB" sz="700" spc="-10">
                          <a:latin typeface="Calibri"/>
                          <a:cs typeface="Calibri"/>
                        </a:rPr>
                        <a:t>integrated </a:t>
                      </a:r>
                      <a:r>
                        <a:rPr lang="en-GB" sz="700">
                          <a:latin typeface="Calibri"/>
                          <a:cs typeface="Calibri"/>
                        </a:rPr>
                        <a:t>whole</a:t>
                      </a:r>
                      <a:r>
                        <a:rPr lang="en-GB" sz="700" spc="-20">
                          <a:latin typeface="Calibri"/>
                          <a:cs typeface="Calibri"/>
                        </a:rPr>
                        <a:t> </a:t>
                      </a:r>
                      <a:r>
                        <a:rPr lang="en-GB" sz="700">
                          <a:latin typeface="Calibri"/>
                          <a:cs typeface="Calibri"/>
                        </a:rPr>
                        <a:t>that</a:t>
                      </a:r>
                      <a:r>
                        <a:rPr lang="en-GB" sz="700" spc="-15">
                          <a:latin typeface="Calibri"/>
                          <a:cs typeface="Calibri"/>
                        </a:rPr>
                        <a:t> </a:t>
                      </a:r>
                      <a:r>
                        <a:rPr lang="en-GB" sz="700">
                          <a:latin typeface="Calibri"/>
                          <a:cs typeface="Calibri"/>
                        </a:rPr>
                        <a:t>makes</a:t>
                      </a:r>
                      <a:r>
                        <a:rPr lang="en-GB" sz="700" spc="-15">
                          <a:latin typeface="Calibri"/>
                          <a:cs typeface="Calibri"/>
                        </a:rPr>
                        <a:t> </a:t>
                      </a:r>
                      <a:r>
                        <a:rPr lang="en-GB" sz="700">
                          <a:latin typeface="Calibri"/>
                          <a:cs typeface="Calibri"/>
                        </a:rPr>
                        <a:t>sense</a:t>
                      </a:r>
                      <a:r>
                        <a:rPr lang="en-GB" sz="700" spc="-20">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their</a:t>
                      </a:r>
                      <a:r>
                        <a:rPr lang="en-GB" sz="700" spc="-20">
                          <a:latin typeface="Calibri"/>
                          <a:cs typeface="Calibri"/>
                        </a:rPr>
                        <a:t> </a:t>
                      </a:r>
                      <a:r>
                        <a:rPr lang="en-GB" sz="700" spc="-10">
                          <a:latin typeface="Calibri"/>
                          <a:cs typeface="Calibri"/>
                        </a:rPr>
                        <a:t>audiences. </a:t>
                      </a:r>
                      <a:r>
                        <a:rPr lang="en-GB" sz="700">
                          <a:latin typeface="Calibri"/>
                          <a:cs typeface="Calibri"/>
                        </a:rPr>
                        <a:t>They</a:t>
                      </a:r>
                      <a:r>
                        <a:rPr lang="en-GB" sz="700" spc="-20">
                          <a:latin typeface="Calibri"/>
                          <a:cs typeface="Calibri"/>
                        </a:rPr>
                        <a:t> </a:t>
                      </a:r>
                      <a:r>
                        <a:rPr lang="en-GB" sz="700">
                          <a:latin typeface="Calibri"/>
                          <a:cs typeface="Calibri"/>
                        </a:rPr>
                        <a:t>leverage</a:t>
                      </a:r>
                      <a:r>
                        <a:rPr lang="en-GB" sz="700" spc="-25">
                          <a:latin typeface="Calibri"/>
                          <a:cs typeface="Calibri"/>
                        </a:rPr>
                        <a:t> </a:t>
                      </a:r>
                      <a:r>
                        <a:rPr lang="en-GB" sz="700">
                          <a:latin typeface="Calibri"/>
                          <a:cs typeface="Calibri"/>
                        </a:rPr>
                        <a:t>the</a:t>
                      </a:r>
                      <a:r>
                        <a:rPr lang="en-GB" sz="700" spc="-15">
                          <a:latin typeface="Calibri"/>
                          <a:cs typeface="Calibri"/>
                        </a:rPr>
                        <a:t> </a:t>
                      </a:r>
                      <a:r>
                        <a:rPr lang="en-GB" sz="700">
                          <a:latin typeface="Calibri"/>
                          <a:cs typeface="Calibri"/>
                        </a:rPr>
                        <a:t>right</a:t>
                      </a:r>
                      <a:r>
                        <a:rPr lang="en-GB" sz="700" spc="-15">
                          <a:latin typeface="Calibri"/>
                          <a:cs typeface="Calibri"/>
                        </a:rPr>
                        <a:t> </a:t>
                      </a:r>
                      <a:r>
                        <a:rPr lang="en-GB" sz="700">
                          <a:latin typeface="Calibri"/>
                          <a:cs typeface="Calibri"/>
                        </a:rPr>
                        <a:t>mix</a:t>
                      </a:r>
                      <a:r>
                        <a:rPr lang="en-GB" sz="700" spc="-15">
                          <a:latin typeface="Calibri"/>
                          <a:cs typeface="Calibri"/>
                        </a:rPr>
                        <a:t> </a:t>
                      </a:r>
                      <a:r>
                        <a:rPr lang="en-GB" sz="700">
                          <a:latin typeface="Calibri"/>
                          <a:cs typeface="Calibri"/>
                        </a:rPr>
                        <a:t>of</a:t>
                      </a:r>
                      <a:r>
                        <a:rPr lang="en-GB" sz="700" spc="-20">
                          <a:latin typeface="Calibri"/>
                          <a:cs typeface="Calibri"/>
                        </a:rPr>
                        <a:t> </a:t>
                      </a:r>
                      <a:r>
                        <a:rPr lang="en-GB" sz="700" spc="-10">
                          <a:latin typeface="Calibri"/>
                          <a:cs typeface="Calibri"/>
                        </a:rPr>
                        <a:t>appropriate </a:t>
                      </a:r>
                      <a:r>
                        <a:rPr lang="en-GB" sz="700">
                          <a:latin typeface="Calibri"/>
                          <a:cs typeface="Calibri"/>
                        </a:rPr>
                        <a:t>tools</a:t>
                      </a:r>
                      <a:r>
                        <a:rPr lang="en-GB" sz="700" spc="-15">
                          <a:latin typeface="Calibri"/>
                          <a:cs typeface="Calibri"/>
                        </a:rPr>
                        <a:t> </a:t>
                      </a:r>
                      <a:r>
                        <a:rPr lang="en-GB" sz="700">
                          <a:latin typeface="Calibri"/>
                          <a:cs typeface="Calibri"/>
                        </a:rPr>
                        <a:t>that</a:t>
                      </a:r>
                      <a:r>
                        <a:rPr lang="en-GB" sz="700" spc="-20">
                          <a:latin typeface="Calibri"/>
                          <a:cs typeface="Calibri"/>
                        </a:rPr>
                        <a:t> </a:t>
                      </a:r>
                      <a:r>
                        <a:rPr lang="en-GB" sz="700">
                          <a:latin typeface="Calibri"/>
                          <a:cs typeface="Calibri"/>
                        </a:rPr>
                        <a:t>will</a:t>
                      </a:r>
                      <a:r>
                        <a:rPr lang="en-GB" sz="700" spc="-10">
                          <a:latin typeface="Calibri"/>
                          <a:cs typeface="Calibri"/>
                        </a:rPr>
                        <a:t> </a:t>
                      </a:r>
                      <a:r>
                        <a:rPr lang="en-GB" sz="700">
                          <a:latin typeface="Calibri"/>
                          <a:cs typeface="Calibri"/>
                        </a:rPr>
                        <a:t>best</a:t>
                      </a:r>
                      <a:r>
                        <a:rPr lang="en-GB" sz="700" spc="-15">
                          <a:latin typeface="Calibri"/>
                          <a:cs typeface="Calibri"/>
                        </a:rPr>
                        <a:t> </a:t>
                      </a:r>
                      <a:r>
                        <a:rPr lang="en-GB" sz="700">
                          <a:latin typeface="Calibri"/>
                          <a:cs typeface="Calibri"/>
                        </a:rPr>
                        <a:t>communicate</a:t>
                      </a:r>
                      <a:r>
                        <a:rPr lang="en-GB" sz="700" spc="-10">
                          <a:latin typeface="Calibri"/>
                          <a:cs typeface="Calibri"/>
                        </a:rPr>
                        <a:t> </a:t>
                      </a:r>
                      <a:r>
                        <a:rPr lang="en-GB" sz="700">
                          <a:latin typeface="Calibri"/>
                          <a:cs typeface="Calibri"/>
                        </a:rPr>
                        <a:t>each</a:t>
                      </a:r>
                      <a:r>
                        <a:rPr lang="en-GB" sz="700" spc="-20">
                          <a:latin typeface="Calibri"/>
                          <a:cs typeface="Calibri"/>
                        </a:rPr>
                        <a:t> </a:t>
                      </a:r>
                      <a:r>
                        <a:rPr lang="en-GB" sz="700">
                          <a:latin typeface="Calibri"/>
                          <a:cs typeface="Calibri"/>
                        </a:rPr>
                        <a:t>kind</a:t>
                      </a:r>
                      <a:r>
                        <a:rPr lang="en-GB" sz="700" spc="-15">
                          <a:latin typeface="Calibri"/>
                          <a:cs typeface="Calibri"/>
                        </a:rPr>
                        <a:t> </a:t>
                      </a:r>
                      <a:r>
                        <a:rPr lang="en-GB" sz="700" spc="-25">
                          <a:latin typeface="Calibri"/>
                          <a:cs typeface="Calibri"/>
                        </a:rPr>
                        <a:t>of</a:t>
                      </a:r>
                      <a:r>
                        <a:rPr lang="en-GB" sz="700">
                          <a:latin typeface="Calibri"/>
                          <a:cs typeface="Calibri"/>
                        </a:rPr>
                        <a:t> idea,</a:t>
                      </a:r>
                      <a:r>
                        <a:rPr lang="en-GB" sz="700" spc="-15">
                          <a:latin typeface="Calibri"/>
                          <a:cs typeface="Calibri"/>
                        </a:rPr>
                        <a:t> </a:t>
                      </a:r>
                      <a:r>
                        <a:rPr lang="en-GB" sz="700">
                          <a:latin typeface="Calibri"/>
                          <a:cs typeface="Calibri"/>
                        </a:rPr>
                        <a:t>designed</a:t>
                      </a:r>
                      <a:r>
                        <a:rPr lang="en-GB" sz="700" spc="-10">
                          <a:latin typeface="Calibri"/>
                          <a:cs typeface="Calibri"/>
                        </a:rPr>
                        <a:t> </a:t>
                      </a:r>
                      <a:r>
                        <a:rPr lang="en-GB" sz="700">
                          <a:latin typeface="Calibri"/>
                          <a:cs typeface="Calibri"/>
                        </a:rPr>
                        <a:t>in</a:t>
                      </a:r>
                      <a:r>
                        <a:rPr lang="en-GB" sz="700" spc="-10">
                          <a:latin typeface="Calibri"/>
                          <a:cs typeface="Calibri"/>
                        </a:rPr>
                        <a:t> </a:t>
                      </a:r>
                      <a:r>
                        <a:rPr lang="en-GB" sz="700">
                          <a:latin typeface="Calibri"/>
                          <a:cs typeface="Calibri"/>
                        </a:rPr>
                        <a:t>ways</a:t>
                      </a:r>
                      <a:r>
                        <a:rPr lang="en-GB" sz="700" spc="-10">
                          <a:latin typeface="Calibri"/>
                          <a:cs typeface="Calibri"/>
                        </a:rPr>
                        <a:t> </a:t>
                      </a:r>
                      <a:r>
                        <a:rPr lang="en-GB" sz="700">
                          <a:latin typeface="Calibri"/>
                          <a:cs typeface="Calibri"/>
                        </a:rPr>
                        <a:t>that</a:t>
                      </a:r>
                      <a:r>
                        <a:rPr lang="en-GB" sz="700" spc="-15">
                          <a:latin typeface="Calibri"/>
                          <a:cs typeface="Calibri"/>
                        </a:rPr>
                        <a:t> </a:t>
                      </a:r>
                      <a:r>
                        <a:rPr lang="en-GB" sz="700">
                          <a:latin typeface="Calibri"/>
                          <a:cs typeface="Calibri"/>
                        </a:rPr>
                        <a:t>will</a:t>
                      </a:r>
                      <a:r>
                        <a:rPr lang="en-GB" sz="700" spc="-5">
                          <a:latin typeface="Calibri"/>
                          <a:cs typeface="Calibri"/>
                        </a:rPr>
                        <a:t> </a:t>
                      </a:r>
                      <a:r>
                        <a:rPr lang="en-GB" sz="700">
                          <a:latin typeface="Calibri"/>
                          <a:cs typeface="Calibri"/>
                        </a:rPr>
                        <a:t>connect</a:t>
                      </a:r>
                      <a:r>
                        <a:rPr lang="en-GB" sz="700" spc="-10">
                          <a:latin typeface="Calibri"/>
                          <a:cs typeface="Calibri"/>
                        </a:rPr>
                        <a:t> </a:t>
                      </a:r>
                      <a:r>
                        <a:rPr lang="en-GB" sz="700" spc="-20">
                          <a:latin typeface="Calibri"/>
                          <a:cs typeface="Calibri"/>
                        </a:rPr>
                        <a:t>with </a:t>
                      </a:r>
                      <a:r>
                        <a:rPr lang="en-GB" sz="700">
                          <a:latin typeface="Calibri"/>
                          <a:cs typeface="Calibri"/>
                        </a:rPr>
                        <a:t>their</a:t>
                      </a:r>
                      <a:r>
                        <a:rPr lang="en-GB" sz="700" spc="-30">
                          <a:latin typeface="Calibri"/>
                          <a:cs typeface="Calibri"/>
                        </a:rPr>
                        <a:t> </a:t>
                      </a:r>
                      <a:r>
                        <a:rPr lang="en-GB" sz="700">
                          <a:latin typeface="Calibri"/>
                          <a:cs typeface="Calibri"/>
                        </a:rPr>
                        <a:t>audience,</a:t>
                      </a:r>
                      <a:r>
                        <a:rPr lang="en-GB" sz="700" spc="-30">
                          <a:latin typeface="Calibri"/>
                          <a:cs typeface="Calibri"/>
                        </a:rPr>
                        <a:t> </a:t>
                      </a:r>
                      <a:r>
                        <a:rPr lang="en-GB" sz="700">
                          <a:latin typeface="Calibri"/>
                          <a:cs typeface="Calibri"/>
                        </a:rPr>
                        <a:t>capture</a:t>
                      </a:r>
                      <a:r>
                        <a:rPr lang="en-GB" sz="700" spc="-25">
                          <a:latin typeface="Calibri"/>
                          <a:cs typeface="Calibri"/>
                        </a:rPr>
                        <a:t> </a:t>
                      </a:r>
                      <a:r>
                        <a:rPr lang="en-GB" sz="700">
                          <a:latin typeface="Calibri"/>
                          <a:cs typeface="Calibri"/>
                        </a:rPr>
                        <a:t>their</a:t>
                      </a:r>
                      <a:r>
                        <a:rPr lang="en-GB" sz="700" spc="-30">
                          <a:latin typeface="Calibri"/>
                          <a:cs typeface="Calibri"/>
                        </a:rPr>
                        <a:t> </a:t>
                      </a:r>
                      <a:r>
                        <a:rPr lang="en-GB" sz="700">
                          <a:latin typeface="Calibri"/>
                          <a:cs typeface="Calibri"/>
                        </a:rPr>
                        <a:t>attention,</a:t>
                      </a:r>
                      <a:r>
                        <a:rPr lang="en-GB" sz="700" spc="-20">
                          <a:latin typeface="Calibri"/>
                          <a:cs typeface="Calibri"/>
                        </a:rPr>
                        <a:t> </a:t>
                      </a:r>
                      <a:r>
                        <a:rPr lang="en-GB" sz="700" spc="-25">
                          <a:latin typeface="Calibri"/>
                          <a:cs typeface="Calibri"/>
                        </a:rPr>
                        <a:t>and</a:t>
                      </a:r>
                      <a:r>
                        <a:rPr lang="en-GB" sz="700">
                          <a:latin typeface="Calibri"/>
                          <a:cs typeface="Calibri"/>
                        </a:rPr>
                        <a:t> leave</a:t>
                      </a:r>
                      <a:r>
                        <a:rPr lang="en-GB" sz="700" spc="-30">
                          <a:latin typeface="Calibri"/>
                          <a:cs typeface="Calibri"/>
                        </a:rPr>
                        <a:t> </a:t>
                      </a:r>
                      <a:r>
                        <a:rPr lang="en-GB" sz="700">
                          <a:latin typeface="Calibri"/>
                          <a:cs typeface="Calibri"/>
                        </a:rPr>
                        <a:t>them</a:t>
                      </a:r>
                      <a:r>
                        <a:rPr lang="en-GB" sz="700" spc="-20">
                          <a:latin typeface="Calibri"/>
                          <a:cs typeface="Calibri"/>
                        </a:rPr>
                        <a:t> </a:t>
                      </a:r>
                      <a:r>
                        <a:rPr lang="en-GB" sz="700">
                          <a:latin typeface="Calibri"/>
                          <a:cs typeface="Calibri"/>
                        </a:rPr>
                        <a:t>with</a:t>
                      </a:r>
                      <a:r>
                        <a:rPr lang="en-GB" sz="700" spc="-20">
                          <a:latin typeface="Calibri"/>
                          <a:cs typeface="Calibri"/>
                        </a:rPr>
                        <a:t> </a:t>
                      </a:r>
                      <a:r>
                        <a:rPr lang="en-GB" sz="700">
                          <a:latin typeface="Calibri"/>
                          <a:cs typeface="Calibri"/>
                        </a:rPr>
                        <a:t>the</a:t>
                      </a:r>
                      <a:r>
                        <a:rPr lang="en-GB" sz="700" spc="-30">
                          <a:latin typeface="Calibri"/>
                          <a:cs typeface="Calibri"/>
                        </a:rPr>
                        <a:t> </a:t>
                      </a:r>
                      <a:r>
                        <a:rPr lang="en-GB" sz="700">
                          <a:latin typeface="Calibri"/>
                          <a:cs typeface="Calibri"/>
                        </a:rPr>
                        <a:t>important</a:t>
                      </a:r>
                      <a:r>
                        <a:rPr lang="en-GB" sz="700" spc="-25">
                          <a:latin typeface="Calibri"/>
                          <a:cs typeface="Calibri"/>
                        </a:rPr>
                        <a:t> </a:t>
                      </a:r>
                      <a:r>
                        <a:rPr lang="en-GB" sz="700" spc="-10">
                          <a:latin typeface="Calibri"/>
                          <a:cs typeface="Calibri"/>
                        </a:rPr>
                        <a:t>messages.</a:t>
                      </a:r>
                      <a:endParaRPr lang="en-GB" sz="700">
                        <a:latin typeface="Calibri"/>
                        <a:cs typeface="Calibri"/>
                      </a:endParaRPr>
                    </a:p>
                  </a:txBody>
                  <a:tcPr marL="0" marR="0" marT="14978" marB="0">
                    <a:lnL w="19050">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tcPr>
                </a:tc>
                <a:tc>
                  <a:txBody>
                    <a:bodyPr/>
                    <a:lstStyle/>
                    <a:p>
                      <a:pPr marL="67945" marR="90805" algn="just">
                        <a:lnSpc>
                          <a:spcPct val="100000"/>
                        </a:lnSpc>
                        <a:spcBef>
                          <a:spcPts val="295"/>
                        </a:spcBef>
                      </a:pPr>
                      <a:r>
                        <a:rPr lang="en-GB" sz="700">
                          <a:latin typeface="Calibri"/>
                          <a:cs typeface="Calibri"/>
                        </a:rPr>
                        <a:t>Learners</a:t>
                      </a:r>
                      <a:r>
                        <a:rPr lang="en-GB" sz="700" spc="-5">
                          <a:latin typeface="Calibri"/>
                          <a:cs typeface="Calibri"/>
                        </a:rPr>
                        <a:t> </a:t>
                      </a:r>
                      <a:r>
                        <a:rPr lang="en-GB" sz="700">
                          <a:latin typeface="Calibri"/>
                          <a:cs typeface="Calibri"/>
                        </a:rPr>
                        <a:t>understand</a:t>
                      </a:r>
                      <a:r>
                        <a:rPr lang="en-GB" sz="700" spc="-5">
                          <a:latin typeface="Calibri"/>
                          <a:cs typeface="Calibri"/>
                        </a:rPr>
                        <a:t> </a:t>
                      </a:r>
                      <a:r>
                        <a:rPr lang="en-GB" sz="700">
                          <a:latin typeface="Calibri"/>
                          <a:cs typeface="Calibri"/>
                        </a:rPr>
                        <a:t>the</a:t>
                      </a:r>
                      <a:r>
                        <a:rPr lang="en-GB" sz="700" spc="-10">
                          <a:latin typeface="Calibri"/>
                          <a:cs typeface="Calibri"/>
                        </a:rPr>
                        <a:t> communication</a:t>
                      </a:r>
                      <a:r>
                        <a:rPr lang="en-GB" sz="700">
                          <a:latin typeface="Calibri"/>
                          <a:cs typeface="Calibri"/>
                        </a:rPr>
                        <a:t> </a:t>
                      </a:r>
                      <a:r>
                        <a:rPr lang="en-GB" sz="700" spc="-20">
                          <a:latin typeface="Calibri"/>
                          <a:cs typeface="Calibri"/>
                        </a:rPr>
                        <a:t>task </a:t>
                      </a:r>
                      <a:r>
                        <a:rPr lang="en-GB" sz="700">
                          <a:latin typeface="Calibri"/>
                          <a:cs typeface="Calibri"/>
                        </a:rPr>
                        <a:t>as</a:t>
                      </a:r>
                      <a:r>
                        <a:rPr lang="en-GB" sz="700" spc="-15">
                          <a:latin typeface="Calibri"/>
                          <a:cs typeface="Calibri"/>
                        </a:rPr>
                        <a:t> </a:t>
                      </a:r>
                      <a:r>
                        <a:rPr lang="en-GB" sz="700">
                          <a:latin typeface="Calibri"/>
                          <a:cs typeface="Calibri"/>
                        </a:rPr>
                        <a:t>a</a:t>
                      </a:r>
                      <a:r>
                        <a:rPr lang="en-GB" sz="700" spc="-10">
                          <a:latin typeface="Calibri"/>
                          <a:cs typeface="Calibri"/>
                        </a:rPr>
                        <a:t> </a:t>
                      </a:r>
                      <a:r>
                        <a:rPr lang="en-GB" sz="700">
                          <a:latin typeface="Calibri"/>
                          <a:cs typeface="Calibri"/>
                        </a:rPr>
                        <a:t>synthesis</a:t>
                      </a:r>
                      <a:r>
                        <a:rPr lang="en-GB" sz="700" spc="-15">
                          <a:latin typeface="Calibri"/>
                          <a:cs typeface="Calibri"/>
                        </a:rPr>
                        <a:t> </a:t>
                      </a:r>
                      <a:r>
                        <a:rPr lang="en-GB" sz="700">
                          <a:latin typeface="Calibri"/>
                          <a:cs typeface="Calibri"/>
                        </a:rPr>
                        <a:t>and</a:t>
                      </a:r>
                      <a:r>
                        <a:rPr lang="en-GB" sz="700" spc="-10">
                          <a:latin typeface="Calibri"/>
                          <a:cs typeface="Calibri"/>
                        </a:rPr>
                        <a:t> </a:t>
                      </a:r>
                      <a:r>
                        <a:rPr lang="en-GB" sz="700">
                          <a:latin typeface="Calibri"/>
                          <a:cs typeface="Calibri"/>
                        </a:rPr>
                        <a:t>weaving</a:t>
                      </a:r>
                      <a:r>
                        <a:rPr lang="en-GB" sz="700" spc="-10">
                          <a:latin typeface="Calibri"/>
                          <a:cs typeface="Calibri"/>
                        </a:rPr>
                        <a:t> </a:t>
                      </a:r>
                      <a:r>
                        <a:rPr lang="en-GB" sz="700">
                          <a:latin typeface="Calibri"/>
                          <a:cs typeface="Calibri"/>
                        </a:rPr>
                        <a:t>of</a:t>
                      </a:r>
                      <a:r>
                        <a:rPr lang="en-GB" sz="700" spc="-10">
                          <a:latin typeface="Calibri"/>
                          <a:cs typeface="Calibri"/>
                        </a:rPr>
                        <a:t> interconnected </a:t>
                      </a:r>
                      <a:r>
                        <a:rPr lang="en-GB" sz="700">
                          <a:latin typeface="Calibri"/>
                          <a:cs typeface="Calibri"/>
                        </a:rPr>
                        <a:t>ideas</a:t>
                      </a:r>
                      <a:r>
                        <a:rPr lang="en-GB" sz="700" spc="-25">
                          <a:latin typeface="Calibri"/>
                          <a:cs typeface="Calibri"/>
                        </a:rPr>
                        <a:t> </a:t>
                      </a:r>
                      <a:r>
                        <a:rPr lang="en-GB" sz="700">
                          <a:latin typeface="Calibri"/>
                          <a:cs typeface="Calibri"/>
                        </a:rPr>
                        <a:t>into</a:t>
                      </a:r>
                      <a:r>
                        <a:rPr lang="en-GB" sz="700" spc="-25">
                          <a:latin typeface="Calibri"/>
                          <a:cs typeface="Calibri"/>
                        </a:rPr>
                        <a:t> </a:t>
                      </a:r>
                      <a:r>
                        <a:rPr lang="en-GB" sz="700">
                          <a:latin typeface="Calibri"/>
                          <a:cs typeface="Calibri"/>
                        </a:rPr>
                        <a:t>a</a:t>
                      </a:r>
                      <a:r>
                        <a:rPr lang="en-GB" sz="700" spc="-20">
                          <a:latin typeface="Calibri"/>
                          <a:cs typeface="Calibri"/>
                        </a:rPr>
                        <a:t> </a:t>
                      </a:r>
                      <a:r>
                        <a:rPr lang="en-GB" sz="700">
                          <a:latin typeface="Calibri"/>
                          <a:cs typeface="Calibri"/>
                        </a:rPr>
                        <a:t>coherent</a:t>
                      </a:r>
                      <a:r>
                        <a:rPr lang="en-GB" sz="700" spc="-25">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integrated</a:t>
                      </a:r>
                      <a:r>
                        <a:rPr lang="en-GB" sz="700" spc="-20">
                          <a:latin typeface="Calibri"/>
                          <a:cs typeface="Calibri"/>
                        </a:rPr>
                        <a:t> </a:t>
                      </a:r>
                      <a:r>
                        <a:rPr lang="en-GB" sz="700" spc="-10">
                          <a:latin typeface="Calibri"/>
                          <a:cs typeface="Calibri"/>
                        </a:rPr>
                        <a:t>whole.</a:t>
                      </a:r>
                      <a:endParaRPr lang="en-GB" sz="700">
                        <a:latin typeface="Calibri"/>
                        <a:cs typeface="Calibri"/>
                      </a:endParaRPr>
                    </a:p>
                    <a:p>
                      <a:pPr marL="67945" marR="94615">
                        <a:lnSpc>
                          <a:spcPct val="100000"/>
                        </a:lnSpc>
                        <a:spcBef>
                          <a:spcPts val="275"/>
                        </a:spcBef>
                      </a:pPr>
                      <a:r>
                        <a:rPr lang="en-GB" sz="700">
                          <a:latin typeface="Calibri"/>
                          <a:cs typeface="Calibri"/>
                        </a:rPr>
                        <a:t>They</a:t>
                      </a:r>
                      <a:r>
                        <a:rPr lang="en-GB" sz="700" spc="-15">
                          <a:latin typeface="Calibri"/>
                          <a:cs typeface="Calibri"/>
                        </a:rPr>
                        <a:t> </a:t>
                      </a:r>
                      <a:r>
                        <a:rPr lang="en-GB" sz="700">
                          <a:latin typeface="Calibri"/>
                          <a:cs typeface="Calibri"/>
                        </a:rPr>
                        <a:t>know</a:t>
                      </a:r>
                      <a:r>
                        <a:rPr lang="en-GB" sz="700" spc="-10">
                          <a:latin typeface="Calibri"/>
                          <a:cs typeface="Calibri"/>
                        </a:rPr>
                        <a:t> </a:t>
                      </a:r>
                      <a:r>
                        <a:rPr lang="en-GB" sz="700">
                          <a:latin typeface="Calibri"/>
                          <a:cs typeface="Calibri"/>
                        </a:rPr>
                        <a:t>what</a:t>
                      </a:r>
                      <a:r>
                        <a:rPr lang="en-GB" sz="700" spc="-10">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big</a:t>
                      </a:r>
                      <a:r>
                        <a:rPr lang="en-GB" sz="700" spc="-15">
                          <a:latin typeface="Calibri"/>
                          <a:cs typeface="Calibri"/>
                        </a:rPr>
                        <a:t> </a:t>
                      </a:r>
                      <a:r>
                        <a:rPr lang="en-GB" sz="700">
                          <a:latin typeface="Calibri"/>
                          <a:cs typeface="Calibri"/>
                        </a:rPr>
                        <a:t>idea</a:t>
                      </a:r>
                      <a:r>
                        <a:rPr lang="en-GB" sz="700" spc="-20">
                          <a:latin typeface="Calibri"/>
                          <a:cs typeface="Calibri"/>
                        </a:rPr>
                        <a:t> </a:t>
                      </a:r>
                      <a:r>
                        <a:rPr lang="en-GB" sz="700">
                          <a:latin typeface="Calibri"/>
                          <a:cs typeface="Calibri"/>
                        </a:rPr>
                        <a:t>is</a:t>
                      </a:r>
                      <a:r>
                        <a:rPr lang="en-GB" sz="700" spc="-10">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the</a:t>
                      </a:r>
                      <a:r>
                        <a:rPr lang="en-GB" sz="700" spc="-15">
                          <a:latin typeface="Calibri"/>
                          <a:cs typeface="Calibri"/>
                        </a:rPr>
                        <a:t> </a:t>
                      </a:r>
                      <a:r>
                        <a:rPr lang="en-GB" sz="700" spc="-20">
                          <a:latin typeface="Calibri"/>
                          <a:cs typeface="Calibri"/>
                        </a:rPr>
                        <a:t>best </a:t>
                      </a:r>
                      <a:r>
                        <a:rPr lang="en-GB" sz="700">
                          <a:latin typeface="Calibri"/>
                          <a:cs typeface="Calibri"/>
                        </a:rPr>
                        <a:t>way</a:t>
                      </a:r>
                      <a:r>
                        <a:rPr lang="en-GB" sz="700" spc="-10">
                          <a:latin typeface="Calibri"/>
                          <a:cs typeface="Calibri"/>
                        </a:rPr>
                        <a:t> </a:t>
                      </a:r>
                      <a:r>
                        <a:rPr lang="en-GB" sz="700">
                          <a:latin typeface="Calibri"/>
                          <a:cs typeface="Calibri"/>
                        </a:rPr>
                        <a:t>to</a:t>
                      </a:r>
                      <a:r>
                        <a:rPr lang="en-GB" sz="700" spc="-10">
                          <a:latin typeface="Calibri"/>
                          <a:cs typeface="Calibri"/>
                        </a:rPr>
                        <a:t> </a:t>
                      </a:r>
                      <a:r>
                        <a:rPr lang="en-GB" sz="700">
                          <a:latin typeface="Calibri"/>
                          <a:cs typeface="Calibri"/>
                        </a:rPr>
                        <a:t>convey</a:t>
                      </a:r>
                      <a:r>
                        <a:rPr lang="en-GB" sz="700" spc="-15">
                          <a:latin typeface="Calibri"/>
                          <a:cs typeface="Calibri"/>
                        </a:rPr>
                        <a:t> </a:t>
                      </a:r>
                      <a:r>
                        <a:rPr lang="en-GB" sz="700">
                          <a:latin typeface="Calibri"/>
                          <a:cs typeface="Calibri"/>
                        </a:rPr>
                        <a:t>it,</a:t>
                      </a:r>
                      <a:r>
                        <a:rPr lang="en-GB" sz="700" spc="-5">
                          <a:latin typeface="Calibri"/>
                          <a:cs typeface="Calibri"/>
                        </a:rPr>
                        <a:t> </a:t>
                      </a:r>
                      <a:r>
                        <a:rPr lang="en-GB" sz="700">
                          <a:latin typeface="Calibri"/>
                          <a:cs typeface="Calibri"/>
                        </a:rPr>
                        <a:t>utilizing</a:t>
                      </a:r>
                      <a:r>
                        <a:rPr lang="en-GB" sz="700" spc="-10">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right</a:t>
                      </a:r>
                      <a:r>
                        <a:rPr lang="en-GB" sz="700" spc="-10">
                          <a:latin typeface="Calibri"/>
                          <a:cs typeface="Calibri"/>
                        </a:rPr>
                        <a:t> </a:t>
                      </a:r>
                      <a:r>
                        <a:rPr lang="en-GB" sz="700">
                          <a:latin typeface="Calibri"/>
                          <a:cs typeface="Calibri"/>
                        </a:rPr>
                        <a:t>mix</a:t>
                      </a:r>
                      <a:r>
                        <a:rPr lang="en-GB" sz="700" spc="-5">
                          <a:latin typeface="Calibri"/>
                          <a:cs typeface="Calibri"/>
                        </a:rPr>
                        <a:t> </a:t>
                      </a:r>
                      <a:r>
                        <a:rPr lang="en-GB" sz="700" spc="-25">
                          <a:latin typeface="Calibri"/>
                          <a:cs typeface="Calibri"/>
                        </a:rPr>
                        <a:t>of</a:t>
                      </a:r>
                      <a:r>
                        <a:rPr lang="en-GB" sz="700">
                          <a:latin typeface="Calibri"/>
                          <a:cs typeface="Calibri"/>
                        </a:rPr>
                        <a:t> tools</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ways</a:t>
                      </a:r>
                      <a:r>
                        <a:rPr lang="en-GB" sz="700" spc="-20">
                          <a:latin typeface="Calibri"/>
                          <a:cs typeface="Calibri"/>
                        </a:rPr>
                        <a:t> </a:t>
                      </a:r>
                      <a:r>
                        <a:rPr lang="en-GB" sz="700">
                          <a:latin typeface="Calibri"/>
                          <a:cs typeface="Calibri"/>
                        </a:rPr>
                        <a:t>of</a:t>
                      </a:r>
                      <a:r>
                        <a:rPr lang="en-GB" sz="700" spc="-15">
                          <a:latin typeface="Calibri"/>
                          <a:cs typeface="Calibri"/>
                        </a:rPr>
                        <a:t> </a:t>
                      </a:r>
                      <a:r>
                        <a:rPr lang="en-GB" sz="700">
                          <a:latin typeface="Calibri"/>
                          <a:cs typeface="Calibri"/>
                        </a:rPr>
                        <a:t>communicating.</a:t>
                      </a:r>
                      <a:r>
                        <a:rPr lang="en-GB" sz="700" spc="-5">
                          <a:latin typeface="Calibri"/>
                          <a:cs typeface="Calibri"/>
                        </a:rPr>
                        <a:t> </a:t>
                      </a:r>
                      <a:r>
                        <a:rPr lang="en-GB" sz="700" spc="-20">
                          <a:latin typeface="Calibri"/>
                          <a:cs typeface="Calibri"/>
                        </a:rPr>
                        <a:t>They </a:t>
                      </a:r>
                      <a:r>
                        <a:rPr lang="en-GB" sz="700">
                          <a:latin typeface="Calibri"/>
                          <a:cs typeface="Calibri"/>
                        </a:rPr>
                        <a:t>skilfully</a:t>
                      </a:r>
                      <a:r>
                        <a:rPr lang="en-GB" sz="700" spc="-20">
                          <a:latin typeface="Calibri"/>
                          <a:cs typeface="Calibri"/>
                        </a:rPr>
                        <a:t> </a:t>
                      </a:r>
                      <a:r>
                        <a:rPr lang="en-GB" sz="700">
                          <a:latin typeface="Calibri"/>
                          <a:cs typeface="Calibri"/>
                        </a:rPr>
                        <a:t>blend</a:t>
                      </a:r>
                      <a:r>
                        <a:rPr lang="en-GB" sz="700" spc="-20">
                          <a:latin typeface="Calibri"/>
                          <a:cs typeface="Calibri"/>
                        </a:rPr>
                        <a:t> </a:t>
                      </a:r>
                      <a:r>
                        <a:rPr lang="en-GB" sz="700">
                          <a:latin typeface="Calibri"/>
                          <a:cs typeface="Calibri"/>
                        </a:rPr>
                        <a:t>a</a:t>
                      </a:r>
                      <a:r>
                        <a:rPr lang="en-GB" sz="700" spc="-15">
                          <a:latin typeface="Calibri"/>
                          <a:cs typeface="Calibri"/>
                        </a:rPr>
                        <a:t> </a:t>
                      </a:r>
                      <a:r>
                        <a:rPr lang="en-GB" sz="700">
                          <a:latin typeface="Calibri"/>
                          <a:cs typeface="Calibri"/>
                        </a:rPr>
                        <a:t>mix</a:t>
                      </a:r>
                      <a:r>
                        <a:rPr lang="en-GB" sz="700" spc="-20">
                          <a:latin typeface="Calibri"/>
                          <a:cs typeface="Calibri"/>
                        </a:rPr>
                        <a:t> </a:t>
                      </a:r>
                      <a:r>
                        <a:rPr lang="en-GB" sz="700">
                          <a:latin typeface="Calibri"/>
                          <a:cs typeface="Calibri"/>
                        </a:rPr>
                        <a:t>of</a:t>
                      </a:r>
                      <a:r>
                        <a:rPr lang="en-GB" sz="700" spc="-15">
                          <a:latin typeface="Calibri"/>
                          <a:cs typeface="Calibri"/>
                        </a:rPr>
                        <a:t> </a:t>
                      </a:r>
                      <a:r>
                        <a:rPr lang="en-GB" sz="700">
                          <a:latin typeface="Calibri"/>
                          <a:cs typeface="Calibri"/>
                        </a:rPr>
                        <a:t>surprise,</a:t>
                      </a:r>
                      <a:r>
                        <a:rPr lang="en-GB" sz="700" spc="-15">
                          <a:latin typeface="Calibri"/>
                          <a:cs typeface="Calibri"/>
                        </a:rPr>
                        <a:t> </a:t>
                      </a:r>
                      <a:r>
                        <a:rPr lang="en-GB" sz="700">
                          <a:latin typeface="Calibri"/>
                          <a:cs typeface="Calibri"/>
                        </a:rPr>
                        <a:t>intrigue,</a:t>
                      </a:r>
                      <a:r>
                        <a:rPr lang="en-GB" sz="700" spc="-25">
                          <a:latin typeface="Calibri"/>
                          <a:cs typeface="Calibri"/>
                        </a:rPr>
                        <a:t> </a:t>
                      </a:r>
                      <a:r>
                        <a:rPr lang="en-GB" sz="700" spc="-10">
                          <a:latin typeface="Calibri"/>
                          <a:cs typeface="Calibri"/>
                        </a:rPr>
                        <a:t>fact, </a:t>
                      </a:r>
                      <a:r>
                        <a:rPr lang="en-GB" sz="700">
                          <a:latin typeface="Calibri"/>
                          <a:cs typeface="Calibri"/>
                        </a:rPr>
                        <a:t>humor,</a:t>
                      </a:r>
                      <a:r>
                        <a:rPr lang="en-GB" sz="700" spc="-20">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practical</a:t>
                      </a:r>
                      <a:r>
                        <a:rPr lang="en-GB" sz="700" spc="-10">
                          <a:latin typeface="Calibri"/>
                          <a:cs typeface="Calibri"/>
                        </a:rPr>
                        <a:t> </a:t>
                      </a:r>
                      <a:r>
                        <a:rPr lang="en-GB" sz="700">
                          <a:latin typeface="Calibri"/>
                          <a:cs typeface="Calibri"/>
                        </a:rPr>
                        <a:t>elements</a:t>
                      </a:r>
                      <a:r>
                        <a:rPr lang="en-GB" sz="700" spc="-20">
                          <a:latin typeface="Calibri"/>
                          <a:cs typeface="Calibri"/>
                        </a:rPr>
                        <a:t> </a:t>
                      </a:r>
                      <a:r>
                        <a:rPr lang="en-GB" sz="700">
                          <a:latin typeface="Calibri"/>
                          <a:cs typeface="Calibri"/>
                        </a:rPr>
                        <a:t>to</a:t>
                      </a:r>
                      <a:r>
                        <a:rPr lang="en-GB" sz="700" spc="-10">
                          <a:latin typeface="Calibri"/>
                          <a:cs typeface="Calibri"/>
                        </a:rPr>
                        <a:t> connect </a:t>
                      </a:r>
                      <a:r>
                        <a:rPr lang="en-GB" sz="700">
                          <a:latin typeface="Calibri"/>
                          <a:cs typeface="Calibri"/>
                        </a:rPr>
                        <a:t>with,</a:t>
                      </a:r>
                      <a:r>
                        <a:rPr lang="en-GB" sz="700" spc="-20">
                          <a:latin typeface="Calibri"/>
                          <a:cs typeface="Calibri"/>
                        </a:rPr>
                        <a:t> </a:t>
                      </a:r>
                      <a:r>
                        <a:rPr lang="en-GB" sz="700">
                          <a:latin typeface="Calibri"/>
                          <a:cs typeface="Calibri"/>
                        </a:rPr>
                        <a:t>hook,</a:t>
                      </a:r>
                      <a:r>
                        <a:rPr lang="en-GB" sz="700" spc="-25">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retain</a:t>
                      </a:r>
                      <a:r>
                        <a:rPr lang="en-GB" sz="700" spc="-20">
                          <a:latin typeface="Calibri"/>
                          <a:cs typeface="Calibri"/>
                        </a:rPr>
                        <a:t> </a:t>
                      </a:r>
                      <a:r>
                        <a:rPr lang="en-GB" sz="700">
                          <a:latin typeface="Calibri"/>
                          <a:cs typeface="Calibri"/>
                        </a:rPr>
                        <a:t>the</a:t>
                      </a:r>
                      <a:r>
                        <a:rPr lang="en-GB" sz="700" spc="-25">
                          <a:latin typeface="Calibri"/>
                          <a:cs typeface="Calibri"/>
                        </a:rPr>
                        <a:t> </a:t>
                      </a:r>
                      <a:r>
                        <a:rPr lang="en-GB" sz="700" spc="-10">
                          <a:latin typeface="Calibri"/>
                          <a:cs typeface="Calibri"/>
                        </a:rPr>
                        <a:t>audience’s </a:t>
                      </a:r>
                      <a:r>
                        <a:rPr lang="en-GB" sz="700">
                          <a:latin typeface="Calibri"/>
                          <a:cs typeface="Calibri"/>
                        </a:rPr>
                        <a:t>attention,</a:t>
                      </a:r>
                      <a:r>
                        <a:rPr lang="en-GB" sz="700" spc="-10">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deliver</a:t>
                      </a:r>
                      <a:r>
                        <a:rPr lang="en-GB" sz="700" spc="-20">
                          <a:latin typeface="Calibri"/>
                          <a:cs typeface="Calibri"/>
                        </a:rPr>
                        <a:t> </a:t>
                      </a:r>
                      <a:r>
                        <a:rPr lang="en-GB" sz="700">
                          <a:latin typeface="Calibri"/>
                          <a:cs typeface="Calibri"/>
                        </a:rPr>
                        <a:t>a</a:t>
                      </a:r>
                      <a:r>
                        <a:rPr lang="en-GB" sz="700" spc="-10">
                          <a:latin typeface="Calibri"/>
                          <a:cs typeface="Calibri"/>
                        </a:rPr>
                        <a:t> </a:t>
                      </a:r>
                      <a:r>
                        <a:rPr lang="en-GB" sz="700">
                          <a:latin typeface="Calibri"/>
                          <a:cs typeface="Calibri"/>
                        </a:rPr>
                        <a:t>clear</a:t>
                      </a:r>
                      <a:r>
                        <a:rPr lang="en-GB" sz="700" spc="-25">
                          <a:latin typeface="Calibri"/>
                          <a:cs typeface="Calibri"/>
                        </a:rPr>
                        <a:t> </a:t>
                      </a:r>
                      <a:r>
                        <a:rPr lang="en-GB" sz="700">
                          <a:latin typeface="Calibri"/>
                          <a:cs typeface="Calibri"/>
                        </a:rPr>
                        <a:t>and</a:t>
                      </a:r>
                      <a:r>
                        <a:rPr lang="en-GB" sz="700" spc="-20">
                          <a:latin typeface="Calibri"/>
                          <a:cs typeface="Calibri"/>
                        </a:rPr>
                        <a:t> </a:t>
                      </a:r>
                      <a:r>
                        <a:rPr lang="en-GB" sz="700" spc="-10">
                          <a:latin typeface="Calibri"/>
                          <a:cs typeface="Calibri"/>
                        </a:rPr>
                        <a:t>compelling </a:t>
                      </a:r>
                      <a:r>
                        <a:rPr lang="en-GB" sz="700">
                          <a:latin typeface="Calibri"/>
                          <a:cs typeface="Calibri"/>
                        </a:rPr>
                        <a:t>call</a:t>
                      </a:r>
                      <a:r>
                        <a:rPr lang="en-GB" sz="700" spc="-5">
                          <a:latin typeface="Calibri"/>
                          <a:cs typeface="Calibri"/>
                        </a:rPr>
                        <a:t> </a:t>
                      </a:r>
                      <a:r>
                        <a:rPr lang="en-GB" sz="700">
                          <a:latin typeface="Calibri"/>
                          <a:cs typeface="Calibri"/>
                        </a:rPr>
                        <a:t>to </a:t>
                      </a:r>
                      <a:r>
                        <a:rPr lang="en-GB" sz="700" spc="-10">
                          <a:latin typeface="Calibri"/>
                          <a:cs typeface="Calibri"/>
                        </a:rPr>
                        <a:t>action.</a:t>
                      </a:r>
                      <a:endParaRPr lang="en-GB" sz="700">
                        <a:latin typeface="Calibri"/>
                        <a:cs typeface="Calibri"/>
                      </a:endParaRPr>
                    </a:p>
                  </a:txBody>
                  <a:tcPr marL="0" marR="0" marT="16067" marB="0">
                    <a:lnL w="19050">
                      <a:solidFill>
                        <a:srgbClr val="FFFFFF"/>
                      </a:solidFill>
                      <a:prstDash val="solid"/>
                    </a:lnL>
                    <a:lnR w="6350">
                      <a:solidFill>
                        <a:srgbClr val="00AAE0"/>
                      </a:solidFill>
                      <a:prstDash val="solid"/>
                    </a:lnR>
                    <a:lnT w="6350">
                      <a:solidFill>
                        <a:srgbClr val="00AAE0"/>
                      </a:solidFill>
                      <a:prstDash val="solid"/>
                    </a:lnT>
                    <a:lnB w="6350">
                      <a:solidFill>
                        <a:srgbClr val="00AAE0"/>
                      </a:solidFill>
                      <a:prstDash val="solid"/>
                    </a:lnB>
                    <a:solidFill>
                      <a:srgbClr val="D1EDF3"/>
                    </a:solidFill>
                  </a:tcPr>
                </a:tc>
                <a:extLst>
                  <a:ext uri="{0D108BD9-81ED-4DB2-BD59-A6C34878D82A}">
                    <a16:rowId xmlns:a16="http://schemas.microsoft.com/office/drawing/2014/main" val="10003"/>
                  </a:ext>
                </a:extLst>
              </a:tr>
              <a:tr h="957194">
                <a:tc>
                  <a:txBody>
                    <a:bodyPr/>
                    <a:lstStyle/>
                    <a:p>
                      <a:pPr marL="67945">
                        <a:lnSpc>
                          <a:spcPct val="100000"/>
                        </a:lnSpc>
                        <a:spcBef>
                          <a:spcPts val="180"/>
                        </a:spcBef>
                      </a:pPr>
                      <a:r>
                        <a:rPr lang="en-GB" sz="700" b="1">
                          <a:latin typeface="Calibri"/>
                          <a:cs typeface="Calibri"/>
                        </a:rPr>
                        <a:t>Leveraging</a:t>
                      </a:r>
                      <a:r>
                        <a:rPr lang="en-GB" sz="700" b="1" spc="-45">
                          <a:latin typeface="Calibri"/>
                          <a:cs typeface="Calibri"/>
                        </a:rPr>
                        <a:t> </a:t>
                      </a:r>
                      <a:r>
                        <a:rPr lang="en-GB" sz="700" b="1" spc="-10">
                          <a:latin typeface="Calibri"/>
                          <a:cs typeface="Calibri"/>
                        </a:rPr>
                        <a:t>Digital</a:t>
                      </a:r>
                      <a:endParaRPr lang="en-GB" sz="700">
                        <a:latin typeface="Calibri"/>
                        <a:cs typeface="Calibri"/>
                      </a:endParaRPr>
                    </a:p>
                  </a:txBody>
                  <a:tcPr marL="0" marR="0" marT="9804" marB="0">
                    <a:lnL w="6350">
                      <a:solidFill>
                        <a:srgbClr val="00AAE0"/>
                      </a:solidFill>
                      <a:prstDash val="solid"/>
                    </a:lnL>
                    <a:lnT w="6350">
                      <a:solidFill>
                        <a:srgbClr val="00AAE0"/>
                      </a:solidFill>
                      <a:prstDash val="solid"/>
                    </a:lnT>
                    <a:lnB w="6350">
                      <a:solidFill>
                        <a:srgbClr val="00AAE0"/>
                      </a:solidFill>
                      <a:prstDash val="solid"/>
                    </a:lnB>
                  </a:tcPr>
                </a:tc>
                <a:tc>
                  <a:txBody>
                    <a:bodyPr/>
                    <a:lstStyle/>
                    <a:p>
                      <a:pPr marL="69215" marR="71755" indent="-635">
                        <a:lnSpc>
                          <a:spcPct val="100000"/>
                        </a:lnSpc>
                        <a:spcBef>
                          <a:spcPts val="300"/>
                        </a:spcBef>
                      </a:pPr>
                      <a:r>
                        <a:rPr lang="en-GB" sz="700">
                          <a:latin typeface="Calibri"/>
                          <a:cs typeface="Calibri"/>
                        </a:rPr>
                        <a:t>Although</a:t>
                      </a:r>
                      <a:r>
                        <a:rPr lang="en-GB" sz="700" spc="-25">
                          <a:latin typeface="Calibri"/>
                          <a:cs typeface="Calibri"/>
                        </a:rPr>
                        <a:t> </a:t>
                      </a:r>
                      <a:r>
                        <a:rPr lang="en-GB" sz="700">
                          <a:latin typeface="Calibri"/>
                          <a:cs typeface="Calibri"/>
                        </a:rPr>
                        <a:t>learners</a:t>
                      </a:r>
                      <a:r>
                        <a:rPr lang="en-GB" sz="700" spc="-20">
                          <a:latin typeface="Calibri"/>
                          <a:cs typeface="Calibri"/>
                        </a:rPr>
                        <a:t> </a:t>
                      </a:r>
                      <a:r>
                        <a:rPr lang="en-GB" sz="700">
                          <a:latin typeface="Calibri"/>
                          <a:cs typeface="Calibri"/>
                        </a:rPr>
                        <a:t>used</a:t>
                      </a:r>
                      <a:r>
                        <a:rPr lang="en-GB" sz="700" spc="-20">
                          <a:latin typeface="Calibri"/>
                          <a:cs typeface="Calibri"/>
                        </a:rPr>
                        <a:t> </a:t>
                      </a:r>
                      <a:r>
                        <a:rPr lang="en-GB" sz="700">
                          <a:latin typeface="Calibri"/>
                          <a:cs typeface="Calibri"/>
                        </a:rPr>
                        <a:t>some</a:t>
                      </a:r>
                      <a:r>
                        <a:rPr lang="en-GB" sz="700" spc="-25">
                          <a:latin typeface="Calibri"/>
                          <a:cs typeface="Calibri"/>
                        </a:rPr>
                        <a:t> </a:t>
                      </a:r>
                      <a:r>
                        <a:rPr lang="en-GB" sz="700">
                          <a:latin typeface="Calibri"/>
                          <a:cs typeface="Calibri"/>
                        </a:rPr>
                        <a:t>digital</a:t>
                      </a:r>
                      <a:r>
                        <a:rPr lang="en-GB" sz="700" spc="-20">
                          <a:latin typeface="Calibri"/>
                          <a:cs typeface="Calibri"/>
                        </a:rPr>
                        <a:t> </a:t>
                      </a:r>
                      <a:r>
                        <a:rPr lang="en-GB" sz="700" spc="-10">
                          <a:latin typeface="Calibri"/>
                          <a:cs typeface="Calibri"/>
                        </a:rPr>
                        <a:t>elements </a:t>
                      </a:r>
                      <a:r>
                        <a:rPr lang="en-GB" sz="700">
                          <a:latin typeface="Calibri"/>
                          <a:cs typeface="Calibri"/>
                        </a:rPr>
                        <a:t>for</a:t>
                      </a:r>
                      <a:r>
                        <a:rPr lang="en-GB" sz="700" spc="5">
                          <a:latin typeface="Calibri"/>
                          <a:cs typeface="Calibri"/>
                        </a:rPr>
                        <a:t> </a:t>
                      </a:r>
                      <a:r>
                        <a:rPr lang="en-GB" sz="700" spc="-10">
                          <a:latin typeface="Calibri"/>
                          <a:cs typeface="Calibri"/>
                        </a:rPr>
                        <a:t>communication</a:t>
                      </a:r>
                      <a:r>
                        <a:rPr lang="en-GB" sz="700" spc="15">
                          <a:latin typeface="Calibri"/>
                          <a:cs typeface="Calibri"/>
                        </a:rPr>
                        <a:t> </a:t>
                      </a:r>
                      <a:r>
                        <a:rPr lang="en-GB" sz="700">
                          <a:latin typeface="Calibri"/>
                          <a:cs typeface="Calibri"/>
                        </a:rPr>
                        <a:t>during</a:t>
                      </a:r>
                      <a:r>
                        <a:rPr lang="en-GB" sz="700" spc="5">
                          <a:latin typeface="Calibri"/>
                          <a:cs typeface="Calibri"/>
                        </a:rPr>
                        <a:t> </a:t>
                      </a:r>
                      <a:r>
                        <a:rPr lang="en-GB" sz="700">
                          <a:latin typeface="Calibri"/>
                          <a:cs typeface="Calibri"/>
                        </a:rPr>
                        <a:t>the </a:t>
                      </a:r>
                      <a:r>
                        <a:rPr lang="en-GB" sz="700" spc="-10">
                          <a:latin typeface="Calibri"/>
                          <a:cs typeface="Calibri"/>
                        </a:rPr>
                        <a:t>learning </a:t>
                      </a:r>
                      <a:r>
                        <a:rPr lang="en-GB" sz="700">
                          <a:latin typeface="Calibri"/>
                          <a:cs typeface="Calibri"/>
                        </a:rPr>
                        <a:t>process</a:t>
                      </a:r>
                      <a:r>
                        <a:rPr lang="en-GB" sz="700" spc="-20">
                          <a:latin typeface="Calibri"/>
                          <a:cs typeface="Calibri"/>
                        </a:rPr>
                        <a:t> </a:t>
                      </a:r>
                      <a:r>
                        <a:rPr lang="en-GB" sz="700">
                          <a:latin typeface="Calibri"/>
                          <a:cs typeface="Calibri"/>
                        </a:rPr>
                        <a:t>or</a:t>
                      </a:r>
                      <a:r>
                        <a:rPr lang="en-GB" sz="700" spc="-25">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present</a:t>
                      </a:r>
                      <a:r>
                        <a:rPr lang="en-GB" sz="700" spc="-20">
                          <a:latin typeface="Calibri"/>
                          <a:cs typeface="Calibri"/>
                        </a:rPr>
                        <a:t> </a:t>
                      </a:r>
                      <a:r>
                        <a:rPr lang="en-GB" sz="700">
                          <a:latin typeface="Calibri"/>
                          <a:cs typeface="Calibri"/>
                        </a:rPr>
                        <a:t>findings,</a:t>
                      </a:r>
                      <a:r>
                        <a:rPr lang="en-GB" sz="700" spc="-15">
                          <a:latin typeface="Calibri"/>
                          <a:cs typeface="Calibri"/>
                        </a:rPr>
                        <a:t> </a:t>
                      </a:r>
                      <a:r>
                        <a:rPr lang="en-GB" sz="700">
                          <a:latin typeface="Calibri"/>
                          <a:cs typeface="Calibri"/>
                        </a:rPr>
                        <a:t>these</a:t>
                      </a:r>
                      <a:r>
                        <a:rPr lang="en-GB" sz="700" spc="-25">
                          <a:latin typeface="Calibri"/>
                          <a:cs typeface="Calibri"/>
                        </a:rPr>
                        <a:t> </a:t>
                      </a:r>
                      <a:r>
                        <a:rPr lang="en-GB" sz="700" spc="-20">
                          <a:latin typeface="Calibri"/>
                          <a:cs typeface="Calibri"/>
                        </a:rPr>
                        <a:t>were </a:t>
                      </a:r>
                      <a:r>
                        <a:rPr lang="en-GB" sz="700">
                          <a:latin typeface="Calibri"/>
                          <a:cs typeface="Calibri"/>
                        </a:rPr>
                        <a:t>very</a:t>
                      </a:r>
                      <a:r>
                        <a:rPr lang="en-GB" sz="700" spc="-15">
                          <a:latin typeface="Calibri"/>
                          <a:cs typeface="Calibri"/>
                        </a:rPr>
                        <a:t> </a:t>
                      </a:r>
                      <a:r>
                        <a:rPr lang="en-GB" sz="700">
                          <a:latin typeface="Calibri"/>
                          <a:cs typeface="Calibri"/>
                        </a:rPr>
                        <a:t>‘surface</a:t>
                      </a:r>
                      <a:r>
                        <a:rPr lang="en-GB" sz="700" spc="-15">
                          <a:latin typeface="Calibri"/>
                          <a:cs typeface="Calibri"/>
                        </a:rPr>
                        <a:t> </a:t>
                      </a:r>
                      <a:r>
                        <a:rPr lang="en-GB" sz="700">
                          <a:latin typeface="Calibri"/>
                          <a:cs typeface="Calibri"/>
                        </a:rPr>
                        <a:t>level’</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did</a:t>
                      </a:r>
                      <a:r>
                        <a:rPr lang="en-GB" sz="700" spc="-20">
                          <a:latin typeface="Calibri"/>
                          <a:cs typeface="Calibri"/>
                        </a:rPr>
                        <a:t> </a:t>
                      </a:r>
                      <a:r>
                        <a:rPr lang="en-GB" sz="700">
                          <a:latin typeface="Calibri"/>
                          <a:cs typeface="Calibri"/>
                        </a:rPr>
                        <a:t>not</a:t>
                      </a:r>
                      <a:r>
                        <a:rPr lang="en-GB" sz="700" spc="-10">
                          <a:latin typeface="Calibri"/>
                          <a:cs typeface="Calibri"/>
                        </a:rPr>
                        <a:t> substantially </a:t>
                      </a:r>
                      <a:r>
                        <a:rPr lang="en-GB" sz="700">
                          <a:latin typeface="Calibri"/>
                          <a:cs typeface="Calibri"/>
                        </a:rPr>
                        <a:t>contribute</a:t>
                      </a:r>
                      <a:r>
                        <a:rPr lang="en-GB" sz="700" spc="-30">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quality,</a:t>
                      </a:r>
                      <a:r>
                        <a:rPr lang="en-GB" sz="700" spc="-20">
                          <a:latin typeface="Calibri"/>
                          <a:cs typeface="Calibri"/>
                        </a:rPr>
                        <a:t> </a:t>
                      </a:r>
                      <a:r>
                        <a:rPr lang="en-GB" sz="700">
                          <a:latin typeface="Calibri"/>
                          <a:cs typeface="Calibri"/>
                        </a:rPr>
                        <a:t>reach</a:t>
                      </a:r>
                      <a:r>
                        <a:rPr lang="en-GB" sz="700" spc="-20">
                          <a:latin typeface="Calibri"/>
                          <a:cs typeface="Calibri"/>
                        </a:rPr>
                        <a:t> </a:t>
                      </a:r>
                      <a:r>
                        <a:rPr lang="en-GB" sz="700">
                          <a:latin typeface="Calibri"/>
                          <a:cs typeface="Calibri"/>
                        </a:rPr>
                        <a:t>or</a:t>
                      </a:r>
                      <a:r>
                        <a:rPr lang="en-GB" sz="700" spc="-30">
                          <a:latin typeface="Calibri"/>
                          <a:cs typeface="Calibri"/>
                        </a:rPr>
                        <a:t> </a:t>
                      </a:r>
                      <a:r>
                        <a:rPr lang="en-GB" sz="700">
                          <a:latin typeface="Calibri"/>
                          <a:cs typeface="Calibri"/>
                        </a:rPr>
                        <a:t>speed</a:t>
                      </a:r>
                      <a:r>
                        <a:rPr lang="en-GB" sz="700" spc="-25">
                          <a:latin typeface="Calibri"/>
                          <a:cs typeface="Calibri"/>
                        </a:rPr>
                        <a:t> of</a:t>
                      </a:r>
                      <a:r>
                        <a:rPr lang="en-GB" sz="700" spc="-10">
                          <a:latin typeface="Calibri"/>
                          <a:cs typeface="Calibri"/>
                        </a:rPr>
                        <a:t> communication</a:t>
                      </a:r>
                      <a:r>
                        <a:rPr lang="en-GB" sz="700" spc="5">
                          <a:latin typeface="Calibri"/>
                          <a:cs typeface="Calibri"/>
                        </a:rPr>
                        <a:t> </a:t>
                      </a:r>
                      <a:r>
                        <a:rPr lang="en-GB" sz="700">
                          <a:latin typeface="Calibri"/>
                          <a:cs typeface="Calibri"/>
                        </a:rPr>
                        <a:t>either</a:t>
                      </a:r>
                      <a:r>
                        <a:rPr lang="en-GB" sz="700" spc="-5">
                          <a:latin typeface="Calibri"/>
                          <a:cs typeface="Calibri"/>
                        </a:rPr>
                        <a:t> </a:t>
                      </a:r>
                      <a:r>
                        <a:rPr lang="en-GB" sz="700">
                          <a:latin typeface="Calibri"/>
                          <a:cs typeface="Calibri"/>
                        </a:rPr>
                        <a:t>within</a:t>
                      </a:r>
                      <a:r>
                        <a:rPr lang="en-GB" sz="700" spc="5">
                          <a:latin typeface="Calibri"/>
                          <a:cs typeface="Calibri"/>
                        </a:rPr>
                        <a:t> </a:t>
                      </a:r>
                      <a:r>
                        <a:rPr lang="en-GB" sz="700">
                          <a:latin typeface="Calibri"/>
                          <a:cs typeface="Calibri"/>
                        </a:rPr>
                        <a:t>the</a:t>
                      </a:r>
                      <a:r>
                        <a:rPr lang="en-GB" sz="700" spc="-5">
                          <a:latin typeface="Calibri"/>
                          <a:cs typeface="Calibri"/>
                        </a:rPr>
                        <a:t> </a:t>
                      </a:r>
                      <a:r>
                        <a:rPr lang="en-GB" sz="700">
                          <a:latin typeface="Calibri"/>
                          <a:cs typeface="Calibri"/>
                        </a:rPr>
                        <a:t>team </a:t>
                      </a:r>
                      <a:r>
                        <a:rPr lang="en-GB" sz="700" spc="-25">
                          <a:latin typeface="Calibri"/>
                          <a:cs typeface="Calibri"/>
                        </a:rPr>
                        <a:t>or</a:t>
                      </a:r>
                      <a:r>
                        <a:rPr lang="en-GB" sz="700" spc="500">
                          <a:latin typeface="Calibri"/>
                          <a:cs typeface="Calibri"/>
                        </a:rPr>
                        <a:t> </a:t>
                      </a:r>
                      <a:r>
                        <a:rPr lang="en-GB" sz="700">
                          <a:latin typeface="Calibri"/>
                          <a:cs typeface="Calibri"/>
                        </a:rPr>
                        <a:t>with</a:t>
                      </a:r>
                      <a:r>
                        <a:rPr lang="en-GB" sz="700" spc="-15">
                          <a:latin typeface="Calibri"/>
                          <a:cs typeface="Calibri"/>
                        </a:rPr>
                        <a:t> </a:t>
                      </a:r>
                      <a:r>
                        <a:rPr lang="en-GB" sz="700">
                          <a:latin typeface="Calibri"/>
                          <a:cs typeface="Calibri"/>
                        </a:rPr>
                        <a:t>the</a:t>
                      </a:r>
                      <a:r>
                        <a:rPr lang="en-GB" sz="700" spc="-25">
                          <a:latin typeface="Calibri"/>
                          <a:cs typeface="Calibri"/>
                        </a:rPr>
                        <a:t> </a:t>
                      </a:r>
                      <a:r>
                        <a:rPr lang="en-GB" sz="700" spc="-10">
                          <a:latin typeface="Calibri"/>
                          <a:cs typeface="Calibri"/>
                        </a:rPr>
                        <a:t>audience.</a:t>
                      </a:r>
                      <a:endParaRPr lang="en-GB" sz="700">
                        <a:latin typeface="Calibri"/>
                        <a:cs typeface="Calibri"/>
                      </a:endParaRPr>
                    </a:p>
                  </a:txBody>
                  <a:tcPr marL="0" marR="0" marT="16340" marB="0">
                    <a:lnT w="6350">
                      <a:solidFill>
                        <a:srgbClr val="00AAE0"/>
                      </a:solidFill>
                      <a:prstDash val="solid"/>
                    </a:lnT>
                    <a:lnB w="6350">
                      <a:solidFill>
                        <a:srgbClr val="00AAE0"/>
                      </a:solidFill>
                      <a:prstDash val="solid"/>
                    </a:lnB>
                  </a:tcPr>
                </a:tc>
                <a:tc>
                  <a:txBody>
                    <a:bodyPr/>
                    <a:lstStyle/>
                    <a:p>
                      <a:pPr marL="68580" marR="74295" indent="1905">
                        <a:lnSpc>
                          <a:spcPct val="100000"/>
                        </a:lnSpc>
                        <a:spcBef>
                          <a:spcPts val="284"/>
                        </a:spcBef>
                      </a:pPr>
                      <a:r>
                        <a:rPr lang="en-GB" sz="700">
                          <a:latin typeface="Calibri"/>
                          <a:cs typeface="Calibri"/>
                        </a:rPr>
                        <a:t>Learners</a:t>
                      </a:r>
                      <a:r>
                        <a:rPr lang="en-GB" sz="700" spc="-5">
                          <a:latin typeface="Calibri"/>
                          <a:cs typeface="Calibri"/>
                        </a:rPr>
                        <a:t> </a:t>
                      </a:r>
                      <a:r>
                        <a:rPr lang="en-GB" sz="700">
                          <a:latin typeface="Calibri"/>
                          <a:cs typeface="Calibri"/>
                        </a:rPr>
                        <a:t>used</a:t>
                      </a:r>
                      <a:r>
                        <a:rPr lang="en-GB" sz="700" spc="-10">
                          <a:latin typeface="Calibri"/>
                          <a:cs typeface="Calibri"/>
                        </a:rPr>
                        <a:t> </a:t>
                      </a:r>
                      <a:r>
                        <a:rPr lang="en-GB" sz="700">
                          <a:latin typeface="Calibri"/>
                          <a:cs typeface="Calibri"/>
                        </a:rPr>
                        <a:t>digital</a:t>
                      </a:r>
                      <a:r>
                        <a:rPr lang="en-GB" sz="700" spc="-5">
                          <a:latin typeface="Calibri"/>
                          <a:cs typeface="Calibri"/>
                        </a:rPr>
                        <a:t> </a:t>
                      </a:r>
                      <a:r>
                        <a:rPr lang="en-GB" sz="700" spc="-10">
                          <a:latin typeface="Calibri"/>
                          <a:cs typeface="Calibri"/>
                        </a:rPr>
                        <a:t>opportunities</a:t>
                      </a:r>
                      <a:r>
                        <a:rPr lang="en-GB" sz="700">
                          <a:latin typeface="Calibri"/>
                          <a:cs typeface="Calibri"/>
                        </a:rPr>
                        <a:t> </a:t>
                      </a:r>
                      <a:r>
                        <a:rPr lang="en-GB" sz="700" spc="-25">
                          <a:latin typeface="Calibri"/>
                          <a:cs typeface="Calibri"/>
                        </a:rPr>
                        <a:t>for</a:t>
                      </a:r>
                      <a:r>
                        <a:rPr lang="en-GB" sz="700" spc="-10">
                          <a:latin typeface="Calibri"/>
                          <a:cs typeface="Calibri"/>
                        </a:rPr>
                        <a:t> communication</a:t>
                      </a:r>
                      <a:r>
                        <a:rPr lang="en-GB" sz="700" spc="10">
                          <a:latin typeface="Calibri"/>
                          <a:cs typeface="Calibri"/>
                        </a:rPr>
                        <a:t> </a:t>
                      </a:r>
                      <a:r>
                        <a:rPr lang="en-GB" sz="700">
                          <a:latin typeface="Calibri"/>
                          <a:cs typeface="Calibri"/>
                        </a:rPr>
                        <a:t>during</a:t>
                      </a:r>
                      <a:r>
                        <a:rPr lang="en-GB" sz="700" spc="5">
                          <a:latin typeface="Calibri"/>
                          <a:cs typeface="Calibri"/>
                        </a:rPr>
                        <a:t> </a:t>
                      </a:r>
                      <a:r>
                        <a:rPr lang="en-GB" sz="700">
                          <a:latin typeface="Calibri"/>
                          <a:cs typeface="Calibri"/>
                        </a:rPr>
                        <a:t>the learning</a:t>
                      </a:r>
                      <a:r>
                        <a:rPr lang="en-GB" sz="700" spc="-5">
                          <a:latin typeface="Calibri"/>
                          <a:cs typeface="Calibri"/>
                        </a:rPr>
                        <a:t> </a:t>
                      </a:r>
                      <a:r>
                        <a:rPr lang="en-GB" sz="700" spc="-10">
                          <a:latin typeface="Calibri"/>
                          <a:cs typeface="Calibri"/>
                        </a:rPr>
                        <a:t>process </a:t>
                      </a:r>
                      <a:r>
                        <a:rPr lang="en-GB" sz="700">
                          <a:latin typeface="Calibri"/>
                          <a:cs typeface="Calibri"/>
                        </a:rPr>
                        <a:t>and/or</a:t>
                      </a:r>
                      <a:r>
                        <a:rPr lang="en-GB" sz="700" spc="-20">
                          <a:latin typeface="Calibri"/>
                          <a:cs typeface="Calibri"/>
                        </a:rPr>
                        <a:t> </a:t>
                      </a:r>
                      <a:r>
                        <a:rPr lang="en-GB" sz="700">
                          <a:latin typeface="Calibri"/>
                          <a:cs typeface="Calibri"/>
                        </a:rPr>
                        <a:t>to</a:t>
                      </a:r>
                      <a:r>
                        <a:rPr lang="en-GB" sz="700" spc="-20">
                          <a:latin typeface="Calibri"/>
                          <a:cs typeface="Calibri"/>
                        </a:rPr>
                        <a:t> </a:t>
                      </a:r>
                      <a:r>
                        <a:rPr lang="en-GB" sz="700">
                          <a:latin typeface="Calibri"/>
                          <a:cs typeface="Calibri"/>
                        </a:rPr>
                        <a:t>deliver</a:t>
                      </a:r>
                      <a:r>
                        <a:rPr lang="en-GB" sz="700" spc="-15">
                          <a:latin typeface="Calibri"/>
                          <a:cs typeface="Calibri"/>
                        </a:rPr>
                        <a:t> </a:t>
                      </a:r>
                      <a:r>
                        <a:rPr lang="en-GB" sz="700">
                          <a:latin typeface="Calibri"/>
                          <a:cs typeface="Calibri"/>
                        </a:rPr>
                        <a:t>the</a:t>
                      </a:r>
                      <a:r>
                        <a:rPr lang="en-GB" sz="700" spc="-25">
                          <a:latin typeface="Calibri"/>
                          <a:cs typeface="Calibri"/>
                        </a:rPr>
                        <a:t> </a:t>
                      </a:r>
                      <a:r>
                        <a:rPr lang="en-GB" sz="700">
                          <a:latin typeface="Calibri"/>
                          <a:cs typeface="Calibri"/>
                        </a:rPr>
                        <a:t>key</a:t>
                      </a:r>
                      <a:r>
                        <a:rPr lang="en-GB" sz="700" spc="-20">
                          <a:latin typeface="Calibri"/>
                          <a:cs typeface="Calibri"/>
                        </a:rPr>
                        <a:t> </a:t>
                      </a:r>
                      <a:r>
                        <a:rPr lang="en-GB" sz="700">
                          <a:latin typeface="Calibri"/>
                          <a:cs typeface="Calibri"/>
                        </a:rPr>
                        <a:t>messages</a:t>
                      </a:r>
                      <a:r>
                        <a:rPr lang="en-GB" sz="700" spc="-10">
                          <a:latin typeface="Calibri"/>
                          <a:cs typeface="Calibri"/>
                        </a:rPr>
                        <a:t> </a:t>
                      </a:r>
                      <a:r>
                        <a:rPr lang="en-GB" sz="700" spc="-25">
                          <a:latin typeface="Calibri"/>
                          <a:cs typeface="Calibri"/>
                        </a:rPr>
                        <a:t>to</a:t>
                      </a:r>
                      <a:r>
                        <a:rPr lang="en-GB" sz="700">
                          <a:latin typeface="Calibri"/>
                          <a:cs typeface="Calibri"/>
                        </a:rPr>
                        <a:t> intended</a:t>
                      </a:r>
                      <a:r>
                        <a:rPr lang="en-GB" sz="700" spc="-10">
                          <a:latin typeface="Calibri"/>
                          <a:cs typeface="Calibri"/>
                        </a:rPr>
                        <a:t> </a:t>
                      </a:r>
                      <a:r>
                        <a:rPr lang="en-GB" sz="700">
                          <a:latin typeface="Calibri"/>
                          <a:cs typeface="Calibri"/>
                        </a:rPr>
                        <a:t>audiences</a:t>
                      </a:r>
                      <a:r>
                        <a:rPr lang="en-GB" sz="700" spc="-10">
                          <a:latin typeface="Calibri"/>
                          <a:cs typeface="Calibri"/>
                        </a:rPr>
                        <a:t> </a:t>
                      </a:r>
                      <a:r>
                        <a:rPr lang="en-GB" sz="700">
                          <a:latin typeface="Calibri"/>
                          <a:cs typeface="Calibri"/>
                        </a:rPr>
                        <a:t>in</a:t>
                      </a:r>
                      <a:r>
                        <a:rPr lang="en-GB" sz="700" spc="-15">
                          <a:latin typeface="Calibri"/>
                          <a:cs typeface="Calibri"/>
                        </a:rPr>
                        <a:t> </a:t>
                      </a:r>
                      <a:r>
                        <a:rPr lang="en-GB" sz="700">
                          <a:latin typeface="Calibri"/>
                          <a:cs typeface="Calibri"/>
                        </a:rPr>
                        <a:t>ways</a:t>
                      </a:r>
                      <a:r>
                        <a:rPr lang="en-GB" sz="700" spc="-20">
                          <a:latin typeface="Calibri"/>
                          <a:cs typeface="Calibri"/>
                        </a:rPr>
                        <a:t> </a:t>
                      </a:r>
                      <a:r>
                        <a:rPr lang="en-GB" sz="700">
                          <a:latin typeface="Calibri"/>
                          <a:cs typeface="Calibri"/>
                        </a:rPr>
                        <a:t>that</a:t>
                      </a:r>
                      <a:r>
                        <a:rPr lang="en-GB" sz="700" spc="-15">
                          <a:latin typeface="Calibri"/>
                          <a:cs typeface="Calibri"/>
                        </a:rPr>
                        <a:t> </a:t>
                      </a:r>
                      <a:r>
                        <a:rPr lang="en-GB" sz="700">
                          <a:latin typeface="Calibri"/>
                          <a:cs typeface="Calibri"/>
                        </a:rPr>
                        <a:t>could</a:t>
                      </a:r>
                      <a:r>
                        <a:rPr lang="en-GB" sz="700" spc="-15">
                          <a:latin typeface="Calibri"/>
                          <a:cs typeface="Calibri"/>
                        </a:rPr>
                        <a:t> </a:t>
                      </a:r>
                      <a:r>
                        <a:rPr lang="en-GB" sz="700" spc="-25">
                          <a:latin typeface="Calibri"/>
                          <a:cs typeface="Calibri"/>
                        </a:rPr>
                        <a:t>not</a:t>
                      </a:r>
                      <a:r>
                        <a:rPr lang="en-GB" sz="700">
                          <a:latin typeface="Calibri"/>
                          <a:cs typeface="Calibri"/>
                        </a:rPr>
                        <a:t> have</a:t>
                      </a:r>
                      <a:r>
                        <a:rPr lang="en-GB" sz="700" spc="-25">
                          <a:latin typeface="Calibri"/>
                          <a:cs typeface="Calibri"/>
                        </a:rPr>
                        <a:t> </a:t>
                      </a:r>
                      <a:r>
                        <a:rPr lang="en-GB" sz="700">
                          <a:latin typeface="Calibri"/>
                          <a:cs typeface="Calibri"/>
                        </a:rPr>
                        <a:t>been</a:t>
                      </a:r>
                      <a:r>
                        <a:rPr lang="en-GB" sz="700" spc="-20">
                          <a:latin typeface="Calibri"/>
                          <a:cs typeface="Calibri"/>
                        </a:rPr>
                        <a:t> </a:t>
                      </a:r>
                      <a:r>
                        <a:rPr lang="en-GB" sz="700">
                          <a:latin typeface="Calibri"/>
                          <a:cs typeface="Calibri"/>
                        </a:rPr>
                        <a:t>done</a:t>
                      </a:r>
                      <a:r>
                        <a:rPr lang="en-GB" sz="700" spc="-20">
                          <a:latin typeface="Calibri"/>
                          <a:cs typeface="Calibri"/>
                        </a:rPr>
                        <a:t> </a:t>
                      </a:r>
                      <a:r>
                        <a:rPr lang="en-GB" sz="700">
                          <a:latin typeface="Calibri"/>
                          <a:cs typeface="Calibri"/>
                        </a:rPr>
                        <a:t>otherwise.</a:t>
                      </a:r>
                      <a:r>
                        <a:rPr lang="en-GB" sz="700" spc="-20">
                          <a:latin typeface="Calibri"/>
                          <a:cs typeface="Calibri"/>
                        </a:rPr>
                        <a:t> </a:t>
                      </a:r>
                      <a:r>
                        <a:rPr lang="en-GB" sz="700">
                          <a:latin typeface="Calibri"/>
                          <a:cs typeface="Calibri"/>
                        </a:rPr>
                        <a:t>They</a:t>
                      </a:r>
                      <a:r>
                        <a:rPr lang="en-GB" sz="700" spc="-20">
                          <a:latin typeface="Calibri"/>
                          <a:cs typeface="Calibri"/>
                        </a:rPr>
                        <a:t> </a:t>
                      </a:r>
                      <a:r>
                        <a:rPr lang="en-GB" sz="700">
                          <a:latin typeface="Calibri"/>
                          <a:cs typeface="Calibri"/>
                        </a:rPr>
                        <a:t>may</a:t>
                      </a:r>
                      <a:r>
                        <a:rPr lang="en-GB" sz="700" spc="-25">
                          <a:latin typeface="Calibri"/>
                          <a:cs typeface="Calibri"/>
                        </a:rPr>
                        <a:t> </a:t>
                      </a:r>
                      <a:r>
                        <a:rPr lang="en-GB" sz="700" spc="-20">
                          <a:latin typeface="Calibri"/>
                          <a:cs typeface="Calibri"/>
                        </a:rPr>
                        <a:t>have </a:t>
                      </a:r>
                      <a:r>
                        <a:rPr lang="en-GB" sz="700">
                          <a:latin typeface="Calibri"/>
                          <a:cs typeface="Calibri"/>
                        </a:rPr>
                        <a:t>made</a:t>
                      </a:r>
                      <a:r>
                        <a:rPr lang="en-GB" sz="700" spc="-35">
                          <a:latin typeface="Calibri"/>
                          <a:cs typeface="Calibri"/>
                        </a:rPr>
                        <a:t> </a:t>
                      </a:r>
                      <a:r>
                        <a:rPr lang="en-GB" sz="700">
                          <a:latin typeface="Calibri"/>
                          <a:cs typeface="Calibri"/>
                        </a:rPr>
                        <a:t>communication</a:t>
                      </a:r>
                      <a:r>
                        <a:rPr lang="en-GB" sz="700" spc="-25">
                          <a:latin typeface="Calibri"/>
                          <a:cs typeface="Calibri"/>
                        </a:rPr>
                        <a:t> </a:t>
                      </a:r>
                      <a:r>
                        <a:rPr lang="en-GB" sz="700">
                          <a:latin typeface="Calibri"/>
                          <a:cs typeface="Calibri"/>
                        </a:rPr>
                        <a:t>more</a:t>
                      </a:r>
                      <a:r>
                        <a:rPr lang="en-GB" sz="700" spc="-35">
                          <a:latin typeface="Calibri"/>
                          <a:cs typeface="Calibri"/>
                        </a:rPr>
                        <a:t> </a:t>
                      </a:r>
                      <a:r>
                        <a:rPr lang="en-GB" sz="700">
                          <a:latin typeface="Calibri"/>
                          <a:cs typeface="Calibri"/>
                        </a:rPr>
                        <a:t>efficient,</a:t>
                      </a:r>
                      <a:r>
                        <a:rPr lang="en-GB" sz="700" spc="-35">
                          <a:latin typeface="Calibri"/>
                          <a:cs typeface="Calibri"/>
                        </a:rPr>
                        <a:t> </a:t>
                      </a:r>
                      <a:r>
                        <a:rPr lang="en-GB" sz="700" spc="-10">
                          <a:latin typeface="Calibri"/>
                          <a:cs typeface="Calibri"/>
                        </a:rPr>
                        <a:t>broader </a:t>
                      </a:r>
                      <a:r>
                        <a:rPr lang="en-GB" sz="700">
                          <a:latin typeface="Calibri"/>
                          <a:cs typeface="Calibri"/>
                        </a:rPr>
                        <a:t>or</a:t>
                      </a:r>
                      <a:r>
                        <a:rPr lang="en-GB" sz="700" spc="-5">
                          <a:latin typeface="Calibri"/>
                          <a:cs typeface="Calibri"/>
                        </a:rPr>
                        <a:t> </a:t>
                      </a:r>
                      <a:r>
                        <a:rPr lang="en-GB" sz="700">
                          <a:latin typeface="Calibri"/>
                          <a:cs typeface="Calibri"/>
                        </a:rPr>
                        <a:t>faster,</a:t>
                      </a:r>
                      <a:r>
                        <a:rPr lang="en-GB" sz="700" spc="-10">
                          <a:latin typeface="Calibri"/>
                          <a:cs typeface="Calibri"/>
                        </a:rPr>
                        <a:t> </a:t>
                      </a:r>
                      <a:r>
                        <a:rPr lang="en-GB" sz="700">
                          <a:latin typeface="Calibri"/>
                          <a:cs typeface="Calibri"/>
                        </a:rPr>
                        <a:t>but</a:t>
                      </a:r>
                      <a:r>
                        <a:rPr lang="en-GB" sz="700" spc="-10">
                          <a:latin typeface="Calibri"/>
                          <a:cs typeface="Calibri"/>
                        </a:rPr>
                        <a:t> </a:t>
                      </a:r>
                      <a:r>
                        <a:rPr lang="en-GB" sz="700">
                          <a:latin typeface="Calibri"/>
                          <a:cs typeface="Calibri"/>
                        </a:rPr>
                        <a:t>are unlikely</a:t>
                      </a:r>
                      <a:r>
                        <a:rPr lang="en-GB" sz="700" spc="-10">
                          <a:latin typeface="Calibri"/>
                          <a:cs typeface="Calibri"/>
                        </a:rPr>
                        <a:t> </a:t>
                      </a:r>
                      <a:r>
                        <a:rPr lang="en-GB" sz="700">
                          <a:latin typeface="Calibri"/>
                          <a:cs typeface="Calibri"/>
                        </a:rPr>
                        <a:t>to</a:t>
                      </a:r>
                      <a:r>
                        <a:rPr lang="en-GB" sz="700" spc="-10">
                          <a:latin typeface="Calibri"/>
                          <a:cs typeface="Calibri"/>
                        </a:rPr>
                        <a:t> </a:t>
                      </a:r>
                      <a:r>
                        <a:rPr lang="en-GB" sz="700">
                          <a:latin typeface="Calibri"/>
                          <a:cs typeface="Calibri"/>
                        </a:rPr>
                        <a:t>have </a:t>
                      </a:r>
                      <a:r>
                        <a:rPr lang="en-GB" sz="700" spc="-10">
                          <a:latin typeface="Calibri"/>
                          <a:cs typeface="Calibri"/>
                        </a:rPr>
                        <a:t>significantly </a:t>
                      </a:r>
                      <a:r>
                        <a:rPr lang="en-GB" sz="700">
                          <a:latin typeface="Calibri"/>
                          <a:cs typeface="Calibri"/>
                        </a:rPr>
                        <a:t>enhanced</a:t>
                      </a:r>
                      <a:r>
                        <a:rPr lang="en-GB" sz="700" spc="-25">
                          <a:latin typeface="Calibri"/>
                          <a:cs typeface="Calibri"/>
                        </a:rPr>
                        <a:t> </a:t>
                      </a:r>
                      <a:r>
                        <a:rPr lang="en-GB" sz="700">
                          <a:latin typeface="Calibri"/>
                          <a:cs typeface="Calibri"/>
                        </a:rPr>
                        <a:t>the</a:t>
                      </a:r>
                      <a:r>
                        <a:rPr lang="en-GB" sz="700" spc="-25">
                          <a:latin typeface="Calibri"/>
                          <a:cs typeface="Calibri"/>
                        </a:rPr>
                        <a:t> </a:t>
                      </a:r>
                      <a:r>
                        <a:rPr lang="en-GB" sz="700" i="1">
                          <a:latin typeface="Calibri"/>
                          <a:cs typeface="Calibri"/>
                        </a:rPr>
                        <a:t>quality</a:t>
                      </a:r>
                      <a:r>
                        <a:rPr lang="en-GB" sz="700" i="1" spc="-25">
                          <a:latin typeface="Calibri"/>
                          <a:cs typeface="Calibri"/>
                        </a:rPr>
                        <a:t> </a:t>
                      </a:r>
                      <a:r>
                        <a:rPr lang="en-GB" sz="700">
                          <a:latin typeface="Calibri"/>
                          <a:cs typeface="Calibri"/>
                        </a:rPr>
                        <a:t>of</a:t>
                      </a:r>
                      <a:r>
                        <a:rPr lang="en-GB" sz="700" spc="-20">
                          <a:latin typeface="Calibri"/>
                          <a:cs typeface="Calibri"/>
                        </a:rPr>
                        <a:t> </a:t>
                      </a:r>
                      <a:r>
                        <a:rPr lang="en-GB" sz="700" spc="-10">
                          <a:latin typeface="Calibri"/>
                          <a:cs typeface="Calibri"/>
                        </a:rPr>
                        <a:t>communication.</a:t>
                      </a:r>
                      <a:endParaRPr lang="en-GB" sz="700">
                        <a:latin typeface="Calibri"/>
                        <a:cs typeface="Calibri"/>
                      </a:endParaRPr>
                    </a:p>
                  </a:txBody>
                  <a:tcPr marL="0" marR="0" marT="15522" marB="0">
                    <a:lnT w="6350">
                      <a:solidFill>
                        <a:srgbClr val="00AAE0"/>
                      </a:solidFill>
                      <a:prstDash val="solid"/>
                    </a:lnT>
                    <a:lnB w="6350">
                      <a:solidFill>
                        <a:srgbClr val="00AAE0"/>
                      </a:solidFill>
                      <a:prstDash val="solid"/>
                    </a:lnB>
                  </a:tcPr>
                </a:tc>
                <a:tc>
                  <a:txBody>
                    <a:bodyPr/>
                    <a:lstStyle/>
                    <a:p>
                      <a:pPr marL="68580" marR="83820" indent="635">
                        <a:lnSpc>
                          <a:spcPct val="100000"/>
                        </a:lnSpc>
                        <a:spcBef>
                          <a:spcPts val="300"/>
                        </a:spcBef>
                      </a:pPr>
                      <a:r>
                        <a:rPr lang="en-GB" sz="700">
                          <a:latin typeface="Calibri"/>
                          <a:cs typeface="Calibri"/>
                        </a:rPr>
                        <a:t>Learners</a:t>
                      </a:r>
                      <a:r>
                        <a:rPr lang="en-GB" sz="700" spc="-10">
                          <a:latin typeface="Calibri"/>
                          <a:cs typeface="Calibri"/>
                        </a:rPr>
                        <a:t> </a:t>
                      </a:r>
                      <a:r>
                        <a:rPr lang="en-GB" sz="700">
                          <a:latin typeface="Calibri"/>
                          <a:cs typeface="Calibri"/>
                        </a:rPr>
                        <a:t>used</a:t>
                      </a:r>
                      <a:r>
                        <a:rPr lang="en-GB" sz="700" spc="-15">
                          <a:latin typeface="Calibri"/>
                          <a:cs typeface="Calibri"/>
                        </a:rPr>
                        <a:t> </a:t>
                      </a:r>
                      <a:r>
                        <a:rPr lang="en-GB" sz="700">
                          <a:latin typeface="Calibri"/>
                          <a:cs typeface="Calibri"/>
                        </a:rPr>
                        <a:t>digital</a:t>
                      </a:r>
                      <a:r>
                        <a:rPr lang="en-GB" sz="700" spc="-5">
                          <a:latin typeface="Calibri"/>
                          <a:cs typeface="Calibri"/>
                        </a:rPr>
                        <a:t> </a:t>
                      </a:r>
                      <a:r>
                        <a:rPr lang="en-GB" sz="700">
                          <a:latin typeface="Calibri"/>
                          <a:cs typeface="Calibri"/>
                        </a:rPr>
                        <a:t>aspects</a:t>
                      </a:r>
                      <a:r>
                        <a:rPr lang="en-GB" sz="700" spc="-15">
                          <a:latin typeface="Calibri"/>
                          <a:cs typeface="Calibri"/>
                        </a:rPr>
                        <a:t> </a:t>
                      </a:r>
                      <a:r>
                        <a:rPr lang="en-GB" sz="700" spc="-10">
                          <a:latin typeface="Calibri"/>
                          <a:cs typeface="Calibri"/>
                        </a:rPr>
                        <a:t>effectively</a:t>
                      </a:r>
                      <a:r>
                        <a:rPr lang="en-GB" sz="700" spc="-15">
                          <a:latin typeface="Calibri"/>
                          <a:cs typeface="Calibri"/>
                        </a:rPr>
                        <a:t> </a:t>
                      </a:r>
                      <a:r>
                        <a:rPr lang="en-GB" sz="700" spc="-25">
                          <a:latin typeface="Calibri"/>
                          <a:cs typeface="Calibri"/>
                        </a:rPr>
                        <a:t>to</a:t>
                      </a:r>
                      <a:r>
                        <a:rPr lang="en-GB" sz="700">
                          <a:latin typeface="Calibri"/>
                          <a:cs typeface="Calibri"/>
                        </a:rPr>
                        <a:t> improve</a:t>
                      </a:r>
                      <a:r>
                        <a:rPr lang="en-GB" sz="700" spc="-30">
                          <a:latin typeface="Calibri"/>
                          <a:cs typeface="Calibri"/>
                        </a:rPr>
                        <a:t> </a:t>
                      </a:r>
                      <a:r>
                        <a:rPr lang="en-GB" sz="700">
                          <a:latin typeface="Calibri"/>
                          <a:cs typeface="Calibri"/>
                        </a:rPr>
                        <a:t>both</a:t>
                      </a:r>
                      <a:r>
                        <a:rPr lang="en-GB" sz="700" spc="-25">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efficiency</a:t>
                      </a:r>
                      <a:r>
                        <a:rPr lang="en-GB" sz="700" spc="-15">
                          <a:latin typeface="Calibri"/>
                          <a:cs typeface="Calibri"/>
                        </a:rPr>
                        <a:t> </a:t>
                      </a:r>
                      <a:r>
                        <a:rPr lang="en-GB" sz="700">
                          <a:latin typeface="Calibri"/>
                          <a:cs typeface="Calibri"/>
                        </a:rPr>
                        <a:t>and</a:t>
                      </a:r>
                      <a:r>
                        <a:rPr lang="en-GB" sz="700" spc="-25">
                          <a:latin typeface="Calibri"/>
                          <a:cs typeface="Calibri"/>
                        </a:rPr>
                        <a:t> </a:t>
                      </a:r>
                      <a:r>
                        <a:rPr lang="en-GB" sz="700">
                          <a:latin typeface="Calibri"/>
                          <a:cs typeface="Calibri"/>
                        </a:rPr>
                        <a:t>quality</a:t>
                      </a:r>
                      <a:r>
                        <a:rPr lang="en-GB" sz="700" spc="-25">
                          <a:latin typeface="Calibri"/>
                          <a:cs typeface="Calibri"/>
                        </a:rPr>
                        <a:t> of</a:t>
                      </a:r>
                      <a:r>
                        <a:rPr lang="en-GB" sz="700" spc="-10">
                          <a:latin typeface="Calibri"/>
                          <a:cs typeface="Calibri"/>
                        </a:rPr>
                        <a:t> communication</a:t>
                      </a:r>
                      <a:r>
                        <a:rPr lang="en-GB" sz="700" spc="10">
                          <a:latin typeface="Calibri"/>
                          <a:cs typeface="Calibri"/>
                        </a:rPr>
                        <a:t> </a:t>
                      </a:r>
                      <a:r>
                        <a:rPr lang="en-GB" sz="700">
                          <a:latin typeface="Calibri"/>
                          <a:cs typeface="Calibri"/>
                        </a:rPr>
                        <a:t>during</a:t>
                      </a:r>
                      <a:r>
                        <a:rPr lang="en-GB" sz="700" spc="5">
                          <a:latin typeface="Calibri"/>
                          <a:cs typeface="Calibri"/>
                        </a:rPr>
                        <a:t> </a:t>
                      </a:r>
                      <a:r>
                        <a:rPr lang="en-GB" sz="700">
                          <a:latin typeface="Calibri"/>
                          <a:cs typeface="Calibri"/>
                        </a:rPr>
                        <a:t>the learning</a:t>
                      </a:r>
                      <a:r>
                        <a:rPr lang="en-GB" sz="700" spc="-5">
                          <a:latin typeface="Calibri"/>
                          <a:cs typeface="Calibri"/>
                        </a:rPr>
                        <a:t> </a:t>
                      </a:r>
                      <a:r>
                        <a:rPr lang="en-GB" sz="700" spc="-10">
                          <a:latin typeface="Calibri"/>
                          <a:cs typeface="Calibri"/>
                        </a:rPr>
                        <a:t>process. </a:t>
                      </a:r>
                      <a:r>
                        <a:rPr lang="en-GB" sz="700">
                          <a:latin typeface="Calibri"/>
                          <a:cs typeface="Calibri"/>
                        </a:rPr>
                        <a:t>Digital </a:t>
                      </a:r>
                      <a:r>
                        <a:rPr lang="en-GB" sz="700" spc="-10">
                          <a:latin typeface="Calibri"/>
                          <a:cs typeface="Calibri"/>
                        </a:rPr>
                        <a:t>opportunities</a:t>
                      </a:r>
                      <a:r>
                        <a:rPr lang="en-GB" sz="700">
                          <a:latin typeface="Calibri"/>
                          <a:cs typeface="Calibri"/>
                        </a:rPr>
                        <a:t> were</a:t>
                      </a:r>
                      <a:r>
                        <a:rPr lang="en-GB" sz="700" spc="5">
                          <a:latin typeface="Calibri"/>
                          <a:cs typeface="Calibri"/>
                        </a:rPr>
                        <a:t> </a:t>
                      </a:r>
                      <a:r>
                        <a:rPr lang="en-GB" sz="700">
                          <a:latin typeface="Calibri"/>
                          <a:cs typeface="Calibri"/>
                        </a:rPr>
                        <a:t>also used</a:t>
                      </a:r>
                      <a:r>
                        <a:rPr lang="en-GB" sz="700" spc="-5">
                          <a:latin typeface="Calibri"/>
                          <a:cs typeface="Calibri"/>
                        </a:rPr>
                        <a:t> </a:t>
                      </a:r>
                      <a:r>
                        <a:rPr lang="en-GB" sz="700">
                          <a:latin typeface="Calibri"/>
                          <a:cs typeface="Calibri"/>
                        </a:rPr>
                        <a:t>to</a:t>
                      </a:r>
                      <a:r>
                        <a:rPr lang="en-GB" sz="700" spc="5">
                          <a:latin typeface="Calibri"/>
                          <a:cs typeface="Calibri"/>
                        </a:rPr>
                        <a:t> </a:t>
                      </a:r>
                      <a:r>
                        <a:rPr lang="en-GB" sz="700" spc="-10">
                          <a:latin typeface="Calibri"/>
                          <a:cs typeface="Calibri"/>
                        </a:rPr>
                        <a:t>tailor communication</a:t>
                      </a:r>
                      <a:r>
                        <a:rPr lang="en-GB" sz="700" spc="10">
                          <a:latin typeface="Calibri"/>
                          <a:cs typeface="Calibri"/>
                        </a:rPr>
                        <a:t> </a:t>
                      </a:r>
                      <a:r>
                        <a:rPr lang="en-GB" sz="700">
                          <a:latin typeface="Calibri"/>
                          <a:cs typeface="Calibri"/>
                        </a:rPr>
                        <a:t>of key concepts</a:t>
                      </a:r>
                      <a:r>
                        <a:rPr lang="en-GB" sz="700" spc="5">
                          <a:latin typeface="Calibri"/>
                          <a:cs typeface="Calibri"/>
                        </a:rPr>
                        <a:t> </a:t>
                      </a:r>
                      <a:r>
                        <a:rPr lang="en-GB" sz="700">
                          <a:latin typeface="Calibri"/>
                          <a:cs typeface="Calibri"/>
                        </a:rPr>
                        <a:t>to </a:t>
                      </a:r>
                      <a:r>
                        <a:rPr lang="en-GB" sz="700" spc="-10">
                          <a:latin typeface="Calibri"/>
                          <a:cs typeface="Calibri"/>
                        </a:rPr>
                        <a:t>different </a:t>
                      </a:r>
                      <a:r>
                        <a:rPr lang="en-GB" sz="700">
                          <a:latin typeface="Calibri"/>
                          <a:cs typeface="Calibri"/>
                        </a:rPr>
                        <a:t>audiences,</a:t>
                      </a:r>
                      <a:r>
                        <a:rPr lang="en-GB" sz="700" spc="-15">
                          <a:latin typeface="Calibri"/>
                          <a:cs typeface="Calibri"/>
                        </a:rPr>
                        <a:t> </a:t>
                      </a:r>
                      <a:r>
                        <a:rPr lang="en-GB" sz="700">
                          <a:latin typeface="Calibri"/>
                          <a:cs typeface="Calibri"/>
                        </a:rPr>
                        <a:t>in</a:t>
                      </a:r>
                      <a:r>
                        <a:rPr lang="en-GB" sz="700" spc="-25">
                          <a:latin typeface="Calibri"/>
                          <a:cs typeface="Calibri"/>
                        </a:rPr>
                        <a:t> </a:t>
                      </a:r>
                      <a:r>
                        <a:rPr lang="en-GB" sz="700">
                          <a:latin typeface="Calibri"/>
                          <a:cs typeface="Calibri"/>
                        </a:rPr>
                        <a:t>ways</a:t>
                      </a:r>
                      <a:r>
                        <a:rPr lang="en-GB" sz="700" spc="-20">
                          <a:latin typeface="Calibri"/>
                          <a:cs typeface="Calibri"/>
                        </a:rPr>
                        <a:t> </a:t>
                      </a:r>
                      <a:r>
                        <a:rPr lang="en-GB" sz="700">
                          <a:latin typeface="Calibri"/>
                          <a:cs typeface="Calibri"/>
                        </a:rPr>
                        <a:t>that</a:t>
                      </a:r>
                      <a:r>
                        <a:rPr lang="en-GB" sz="700" spc="-20">
                          <a:latin typeface="Calibri"/>
                          <a:cs typeface="Calibri"/>
                        </a:rPr>
                        <a:t> </a:t>
                      </a:r>
                      <a:r>
                        <a:rPr lang="en-GB" sz="700">
                          <a:latin typeface="Calibri"/>
                          <a:cs typeface="Calibri"/>
                        </a:rPr>
                        <a:t>enhanced</a:t>
                      </a:r>
                      <a:r>
                        <a:rPr lang="en-GB" sz="700" spc="-10">
                          <a:latin typeface="Calibri"/>
                          <a:cs typeface="Calibri"/>
                        </a:rPr>
                        <a:t> </a:t>
                      </a:r>
                      <a:r>
                        <a:rPr lang="en-GB" sz="700" spc="-20">
                          <a:latin typeface="Calibri"/>
                          <a:cs typeface="Calibri"/>
                        </a:rPr>
                        <a:t>their </a:t>
                      </a:r>
                      <a:r>
                        <a:rPr lang="en-GB" sz="700">
                          <a:latin typeface="Calibri"/>
                          <a:cs typeface="Calibri"/>
                        </a:rPr>
                        <a:t>understanding</a:t>
                      </a:r>
                      <a:r>
                        <a:rPr lang="en-GB" sz="700" spc="-10">
                          <a:latin typeface="Calibri"/>
                          <a:cs typeface="Calibri"/>
                        </a:rPr>
                        <a:t> </a:t>
                      </a:r>
                      <a:r>
                        <a:rPr lang="en-GB" sz="700">
                          <a:latin typeface="Calibri"/>
                          <a:cs typeface="Calibri"/>
                        </a:rPr>
                        <a:t>and</a:t>
                      </a:r>
                      <a:r>
                        <a:rPr lang="en-GB" sz="700" spc="-5">
                          <a:latin typeface="Calibri"/>
                          <a:cs typeface="Calibri"/>
                        </a:rPr>
                        <a:t> </a:t>
                      </a:r>
                      <a:r>
                        <a:rPr lang="en-GB" sz="700" spc="-10">
                          <a:latin typeface="Calibri"/>
                          <a:cs typeface="Calibri"/>
                        </a:rPr>
                        <a:t>retention</a:t>
                      </a:r>
                      <a:r>
                        <a:rPr lang="en-GB" sz="700">
                          <a:latin typeface="Calibri"/>
                          <a:cs typeface="Calibri"/>
                        </a:rPr>
                        <a:t> of</a:t>
                      </a:r>
                      <a:r>
                        <a:rPr lang="en-GB" sz="700" spc="-5">
                          <a:latin typeface="Calibri"/>
                          <a:cs typeface="Calibri"/>
                        </a:rPr>
                        <a:t> </a:t>
                      </a:r>
                      <a:r>
                        <a:rPr lang="en-GB" sz="700">
                          <a:latin typeface="Calibri"/>
                          <a:cs typeface="Calibri"/>
                        </a:rPr>
                        <a:t>key</a:t>
                      </a:r>
                      <a:r>
                        <a:rPr lang="en-GB" sz="700" spc="-5">
                          <a:latin typeface="Calibri"/>
                          <a:cs typeface="Calibri"/>
                        </a:rPr>
                        <a:t> </a:t>
                      </a:r>
                      <a:r>
                        <a:rPr lang="en-GB" sz="700">
                          <a:latin typeface="Calibri"/>
                          <a:cs typeface="Calibri"/>
                        </a:rPr>
                        <a:t>ideas</a:t>
                      </a:r>
                      <a:r>
                        <a:rPr lang="en-GB" sz="700" spc="-10">
                          <a:latin typeface="Calibri"/>
                          <a:cs typeface="Calibri"/>
                        </a:rPr>
                        <a:t> </a:t>
                      </a:r>
                      <a:r>
                        <a:rPr lang="en-GB" sz="700" spc="-25">
                          <a:latin typeface="Calibri"/>
                          <a:cs typeface="Calibri"/>
                        </a:rPr>
                        <a:t>and</a:t>
                      </a:r>
                      <a:r>
                        <a:rPr lang="en-GB" sz="700" spc="-10">
                          <a:latin typeface="Calibri"/>
                          <a:cs typeface="Calibri"/>
                        </a:rPr>
                        <a:t> concepts.</a:t>
                      </a:r>
                      <a:endParaRPr lang="en-GB" sz="700">
                        <a:latin typeface="Calibri"/>
                        <a:cs typeface="Calibri"/>
                      </a:endParaRPr>
                    </a:p>
                  </a:txBody>
                  <a:tcPr marL="0" marR="0" marT="16340" marB="0">
                    <a:lnT w="6350">
                      <a:solidFill>
                        <a:srgbClr val="00AAE0"/>
                      </a:solidFill>
                      <a:prstDash val="solid"/>
                    </a:lnT>
                    <a:lnB w="6350">
                      <a:solidFill>
                        <a:srgbClr val="00AAE0"/>
                      </a:solidFill>
                      <a:prstDash val="solid"/>
                    </a:lnB>
                  </a:tcPr>
                </a:tc>
                <a:tc>
                  <a:txBody>
                    <a:bodyPr/>
                    <a:lstStyle/>
                    <a:p>
                      <a:pPr marL="67945" marR="85090" indent="1270">
                        <a:lnSpc>
                          <a:spcPct val="100000"/>
                        </a:lnSpc>
                        <a:spcBef>
                          <a:spcPts val="280"/>
                        </a:spcBef>
                      </a:pPr>
                      <a:r>
                        <a:rPr lang="en-GB" sz="700">
                          <a:latin typeface="Calibri"/>
                          <a:cs typeface="Calibri"/>
                        </a:rPr>
                        <a:t>Learners</a:t>
                      </a:r>
                      <a:r>
                        <a:rPr lang="en-GB" sz="700" spc="-30">
                          <a:latin typeface="Calibri"/>
                          <a:cs typeface="Calibri"/>
                        </a:rPr>
                        <a:t> </a:t>
                      </a:r>
                      <a:r>
                        <a:rPr lang="en-GB" sz="700">
                          <a:latin typeface="Calibri"/>
                          <a:cs typeface="Calibri"/>
                        </a:rPr>
                        <a:t>can</a:t>
                      </a:r>
                      <a:r>
                        <a:rPr lang="en-GB" sz="700" spc="-30">
                          <a:latin typeface="Calibri"/>
                          <a:cs typeface="Calibri"/>
                        </a:rPr>
                        <a:t> </a:t>
                      </a:r>
                      <a:r>
                        <a:rPr lang="en-GB" sz="700">
                          <a:latin typeface="Calibri"/>
                          <a:cs typeface="Calibri"/>
                        </a:rPr>
                        <a:t>clearly</a:t>
                      </a:r>
                      <a:r>
                        <a:rPr lang="en-GB" sz="700" spc="-25">
                          <a:latin typeface="Calibri"/>
                          <a:cs typeface="Calibri"/>
                        </a:rPr>
                        <a:t> </a:t>
                      </a:r>
                      <a:r>
                        <a:rPr lang="en-GB" sz="700">
                          <a:latin typeface="Calibri"/>
                          <a:cs typeface="Calibri"/>
                        </a:rPr>
                        <a:t>articulate</a:t>
                      </a:r>
                      <a:r>
                        <a:rPr lang="en-GB" sz="700" spc="-35">
                          <a:latin typeface="Calibri"/>
                          <a:cs typeface="Calibri"/>
                        </a:rPr>
                        <a:t> </a:t>
                      </a:r>
                      <a:r>
                        <a:rPr lang="en-GB" sz="700">
                          <a:latin typeface="Calibri"/>
                          <a:cs typeface="Calibri"/>
                        </a:rPr>
                        <a:t>how</a:t>
                      </a:r>
                      <a:r>
                        <a:rPr lang="en-GB" sz="700" spc="-30">
                          <a:latin typeface="Calibri"/>
                          <a:cs typeface="Calibri"/>
                        </a:rPr>
                        <a:t> </a:t>
                      </a:r>
                      <a:r>
                        <a:rPr lang="en-GB" sz="700">
                          <a:latin typeface="Calibri"/>
                          <a:cs typeface="Calibri"/>
                        </a:rPr>
                        <a:t>infusing</a:t>
                      </a:r>
                      <a:r>
                        <a:rPr lang="en-GB" sz="700" spc="-30">
                          <a:latin typeface="Calibri"/>
                          <a:cs typeface="Calibri"/>
                        </a:rPr>
                        <a:t> </a:t>
                      </a:r>
                      <a:r>
                        <a:rPr lang="en-GB" sz="700" spc="-50">
                          <a:latin typeface="Calibri"/>
                          <a:cs typeface="Calibri"/>
                        </a:rPr>
                        <a:t>a</a:t>
                      </a:r>
                      <a:r>
                        <a:rPr lang="en-GB" sz="700">
                          <a:latin typeface="Calibri"/>
                          <a:cs typeface="Calibri"/>
                        </a:rPr>
                        <a:t> digital</a:t>
                      </a:r>
                      <a:r>
                        <a:rPr lang="en-GB" sz="700" spc="-25">
                          <a:latin typeface="Calibri"/>
                          <a:cs typeface="Calibri"/>
                        </a:rPr>
                        <a:t> </a:t>
                      </a:r>
                      <a:r>
                        <a:rPr lang="en-GB" sz="700">
                          <a:latin typeface="Calibri"/>
                          <a:cs typeface="Calibri"/>
                        </a:rPr>
                        <a:t>element</a:t>
                      </a:r>
                      <a:r>
                        <a:rPr lang="en-GB" sz="700" spc="-30">
                          <a:latin typeface="Calibri"/>
                          <a:cs typeface="Calibri"/>
                        </a:rPr>
                        <a:t> </a:t>
                      </a:r>
                      <a:r>
                        <a:rPr lang="en-GB" sz="700">
                          <a:latin typeface="Calibri"/>
                          <a:cs typeface="Calibri"/>
                        </a:rPr>
                        <a:t>has</a:t>
                      </a:r>
                      <a:r>
                        <a:rPr lang="en-GB" sz="700" spc="-25">
                          <a:latin typeface="Calibri"/>
                          <a:cs typeface="Calibri"/>
                        </a:rPr>
                        <a:t> </a:t>
                      </a:r>
                      <a:r>
                        <a:rPr lang="en-GB" sz="700">
                          <a:latin typeface="Calibri"/>
                          <a:cs typeface="Calibri"/>
                        </a:rPr>
                        <a:t>enhanced</a:t>
                      </a:r>
                      <a:r>
                        <a:rPr lang="en-GB" sz="700" spc="-25">
                          <a:latin typeface="Calibri"/>
                          <a:cs typeface="Calibri"/>
                        </a:rPr>
                        <a:t> the</a:t>
                      </a:r>
                      <a:r>
                        <a:rPr lang="en-GB" sz="700" spc="-10">
                          <a:latin typeface="Calibri"/>
                          <a:cs typeface="Calibri"/>
                        </a:rPr>
                        <a:t> communication</a:t>
                      </a:r>
                      <a:r>
                        <a:rPr lang="en-GB" sz="700" spc="10">
                          <a:latin typeface="Calibri"/>
                          <a:cs typeface="Calibri"/>
                        </a:rPr>
                        <a:t> </a:t>
                      </a:r>
                      <a:r>
                        <a:rPr lang="en-GB" sz="700">
                          <a:latin typeface="Calibri"/>
                          <a:cs typeface="Calibri"/>
                        </a:rPr>
                        <a:t>aspects of</a:t>
                      </a:r>
                      <a:r>
                        <a:rPr lang="en-GB" sz="700" spc="5">
                          <a:latin typeface="Calibri"/>
                          <a:cs typeface="Calibri"/>
                        </a:rPr>
                        <a:t> </a:t>
                      </a:r>
                      <a:r>
                        <a:rPr lang="en-GB" sz="700">
                          <a:latin typeface="Calibri"/>
                          <a:cs typeface="Calibri"/>
                        </a:rPr>
                        <a:t>the</a:t>
                      </a:r>
                      <a:r>
                        <a:rPr lang="en-GB" sz="700" spc="5">
                          <a:latin typeface="Calibri"/>
                          <a:cs typeface="Calibri"/>
                        </a:rPr>
                        <a:t> </a:t>
                      </a:r>
                      <a:r>
                        <a:rPr lang="en-GB" sz="700" spc="-10">
                          <a:latin typeface="Calibri"/>
                          <a:cs typeface="Calibri"/>
                        </a:rPr>
                        <a:t>learning </a:t>
                      </a:r>
                      <a:r>
                        <a:rPr lang="en-GB" sz="700">
                          <a:latin typeface="Calibri"/>
                          <a:cs typeface="Calibri"/>
                        </a:rPr>
                        <a:t>process</a:t>
                      </a:r>
                      <a:r>
                        <a:rPr lang="en-GB" sz="700" spc="-15">
                          <a:latin typeface="Calibri"/>
                          <a:cs typeface="Calibri"/>
                        </a:rPr>
                        <a:t> </a:t>
                      </a:r>
                      <a:r>
                        <a:rPr lang="en-GB" sz="700">
                          <a:latin typeface="Calibri"/>
                          <a:cs typeface="Calibri"/>
                        </a:rPr>
                        <a:t>as</a:t>
                      </a:r>
                      <a:r>
                        <a:rPr lang="en-GB" sz="700" spc="-15">
                          <a:latin typeface="Calibri"/>
                          <a:cs typeface="Calibri"/>
                        </a:rPr>
                        <a:t> </a:t>
                      </a:r>
                      <a:r>
                        <a:rPr lang="en-GB" sz="700">
                          <a:latin typeface="Calibri"/>
                          <a:cs typeface="Calibri"/>
                        </a:rPr>
                        <a:t>well</a:t>
                      </a:r>
                      <a:r>
                        <a:rPr lang="en-GB" sz="700" spc="-15">
                          <a:latin typeface="Calibri"/>
                          <a:cs typeface="Calibri"/>
                        </a:rPr>
                        <a:t> </a:t>
                      </a:r>
                      <a:r>
                        <a:rPr lang="en-GB" sz="700">
                          <a:latin typeface="Calibri"/>
                          <a:cs typeface="Calibri"/>
                        </a:rPr>
                        <a:t>as</a:t>
                      </a:r>
                      <a:r>
                        <a:rPr lang="en-GB" sz="700" spc="-15">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quality</a:t>
                      </a:r>
                      <a:r>
                        <a:rPr lang="en-GB" sz="700" spc="-20">
                          <a:latin typeface="Calibri"/>
                          <a:cs typeface="Calibri"/>
                        </a:rPr>
                        <a:t> </a:t>
                      </a:r>
                      <a:r>
                        <a:rPr lang="en-GB" sz="700">
                          <a:latin typeface="Calibri"/>
                          <a:cs typeface="Calibri"/>
                        </a:rPr>
                        <a:t>and</a:t>
                      </a:r>
                      <a:r>
                        <a:rPr lang="en-GB" sz="700" spc="-10">
                          <a:latin typeface="Calibri"/>
                          <a:cs typeface="Calibri"/>
                        </a:rPr>
                        <a:t> </a:t>
                      </a:r>
                      <a:r>
                        <a:rPr lang="en-GB" sz="700">
                          <a:latin typeface="Calibri"/>
                          <a:cs typeface="Calibri"/>
                        </a:rPr>
                        <a:t>value</a:t>
                      </a:r>
                      <a:r>
                        <a:rPr lang="en-GB" sz="700" spc="-15">
                          <a:latin typeface="Calibri"/>
                          <a:cs typeface="Calibri"/>
                        </a:rPr>
                        <a:t> </a:t>
                      </a:r>
                      <a:r>
                        <a:rPr lang="en-GB" sz="700" spc="-25">
                          <a:latin typeface="Calibri"/>
                          <a:cs typeface="Calibri"/>
                        </a:rPr>
                        <a:t>of</a:t>
                      </a:r>
                      <a:r>
                        <a:rPr lang="en-GB" sz="700">
                          <a:latin typeface="Calibri"/>
                          <a:cs typeface="Calibri"/>
                        </a:rPr>
                        <a:t> how</a:t>
                      </a:r>
                      <a:r>
                        <a:rPr lang="en-GB" sz="700" spc="-30">
                          <a:latin typeface="Calibri"/>
                          <a:cs typeface="Calibri"/>
                        </a:rPr>
                        <a:t> </a:t>
                      </a:r>
                      <a:r>
                        <a:rPr lang="en-GB" sz="700">
                          <a:latin typeface="Calibri"/>
                          <a:cs typeface="Calibri"/>
                        </a:rPr>
                        <a:t>key</a:t>
                      </a:r>
                      <a:r>
                        <a:rPr lang="en-GB" sz="700" spc="-20">
                          <a:latin typeface="Calibri"/>
                          <a:cs typeface="Calibri"/>
                        </a:rPr>
                        <a:t> </a:t>
                      </a:r>
                      <a:r>
                        <a:rPr lang="en-GB" sz="700">
                          <a:latin typeface="Calibri"/>
                          <a:cs typeface="Calibri"/>
                        </a:rPr>
                        <a:t>learnings</a:t>
                      </a:r>
                      <a:r>
                        <a:rPr lang="en-GB" sz="700" spc="-20">
                          <a:latin typeface="Calibri"/>
                          <a:cs typeface="Calibri"/>
                        </a:rPr>
                        <a:t> </a:t>
                      </a:r>
                      <a:r>
                        <a:rPr lang="en-GB" sz="700">
                          <a:latin typeface="Calibri"/>
                          <a:cs typeface="Calibri"/>
                        </a:rPr>
                        <a:t>were</a:t>
                      </a:r>
                      <a:r>
                        <a:rPr lang="en-GB" sz="700" spc="-30">
                          <a:latin typeface="Calibri"/>
                          <a:cs typeface="Calibri"/>
                        </a:rPr>
                        <a:t> </a:t>
                      </a:r>
                      <a:r>
                        <a:rPr lang="en-GB" sz="700">
                          <a:latin typeface="Calibri"/>
                          <a:cs typeface="Calibri"/>
                        </a:rPr>
                        <a:t>communicated</a:t>
                      </a:r>
                      <a:r>
                        <a:rPr lang="en-GB" sz="700" spc="-20">
                          <a:latin typeface="Calibri"/>
                          <a:cs typeface="Calibri"/>
                        </a:rPr>
                        <a:t> </a:t>
                      </a:r>
                      <a:r>
                        <a:rPr lang="en-GB" sz="700" spc="-25">
                          <a:latin typeface="Calibri"/>
                          <a:cs typeface="Calibri"/>
                        </a:rPr>
                        <a:t>to</a:t>
                      </a:r>
                      <a:r>
                        <a:rPr lang="en-GB" sz="700">
                          <a:latin typeface="Calibri"/>
                          <a:cs typeface="Calibri"/>
                        </a:rPr>
                        <a:t> specific</a:t>
                      </a:r>
                      <a:r>
                        <a:rPr lang="en-GB" sz="700" spc="-25">
                          <a:latin typeface="Calibri"/>
                          <a:cs typeface="Calibri"/>
                        </a:rPr>
                        <a:t> </a:t>
                      </a:r>
                      <a:r>
                        <a:rPr lang="en-GB" sz="700">
                          <a:latin typeface="Calibri"/>
                          <a:cs typeface="Calibri"/>
                        </a:rPr>
                        <a:t>audiences.</a:t>
                      </a:r>
                      <a:r>
                        <a:rPr lang="en-GB" sz="700" spc="-20">
                          <a:latin typeface="Calibri"/>
                          <a:cs typeface="Calibri"/>
                        </a:rPr>
                        <a:t> </a:t>
                      </a:r>
                      <a:r>
                        <a:rPr lang="en-GB" sz="700">
                          <a:latin typeface="Calibri"/>
                          <a:cs typeface="Calibri"/>
                        </a:rPr>
                        <a:t>Digital</a:t>
                      </a:r>
                      <a:r>
                        <a:rPr lang="en-GB" sz="700" spc="-15">
                          <a:latin typeface="Calibri"/>
                          <a:cs typeface="Calibri"/>
                        </a:rPr>
                        <a:t> </a:t>
                      </a:r>
                      <a:r>
                        <a:rPr lang="en-GB" sz="700">
                          <a:latin typeface="Calibri"/>
                          <a:cs typeface="Calibri"/>
                        </a:rPr>
                        <a:t>was</a:t>
                      </a:r>
                      <a:r>
                        <a:rPr lang="en-GB" sz="700" spc="-20">
                          <a:latin typeface="Calibri"/>
                          <a:cs typeface="Calibri"/>
                        </a:rPr>
                        <a:t> </a:t>
                      </a:r>
                      <a:r>
                        <a:rPr lang="en-GB" sz="700">
                          <a:latin typeface="Calibri"/>
                          <a:cs typeface="Calibri"/>
                        </a:rPr>
                        <a:t>used</a:t>
                      </a:r>
                      <a:r>
                        <a:rPr lang="en-GB" sz="700" spc="-10">
                          <a:latin typeface="Calibri"/>
                          <a:cs typeface="Calibri"/>
                        </a:rPr>
                        <a:t> </a:t>
                      </a:r>
                      <a:r>
                        <a:rPr lang="en-GB" sz="700">
                          <a:latin typeface="Calibri"/>
                          <a:cs typeface="Calibri"/>
                        </a:rPr>
                        <a:t>to</a:t>
                      </a:r>
                      <a:r>
                        <a:rPr lang="en-GB" sz="700" spc="-20">
                          <a:latin typeface="Calibri"/>
                          <a:cs typeface="Calibri"/>
                        </a:rPr>
                        <a:t> </a:t>
                      </a:r>
                      <a:r>
                        <a:rPr lang="en-GB" sz="700" spc="-10">
                          <a:latin typeface="Calibri"/>
                          <a:cs typeface="Calibri"/>
                        </a:rPr>
                        <a:t>create </a:t>
                      </a:r>
                      <a:r>
                        <a:rPr lang="en-GB" sz="700">
                          <a:latin typeface="Calibri"/>
                          <a:cs typeface="Calibri"/>
                        </a:rPr>
                        <a:t>a</a:t>
                      </a:r>
                      <a:r>
                        <a:rPr lang="en-GB" sz="700" spc="-15">
                          <a:latin typeface="Calibri"/>
                          <a:cs typeface="Calibri"/>
                        </a:rPr>
                        <a:t> </a:t>
                      </a:r>
                      <a:r>
                        <a:rPr lang="en-GB" sz="700">
                          <a:latin typeface="Calibri"/>
                          <a:cs typeface="Calibri"/>
                        </a:rPr>
                        <a:t>more</a:t>
                      </a:r>
                      <a:r>
                        <a:rPr lang="en-GB" sz="700" spc="-15">
                          <a:latin typeface="Calibri"/>
                          <a:cs typeface="Calibri"/>
                        </a:rPr>
                        <a:t> </a:t>
                      </a:r>
                      <a:r>
                        <a:rPr lang="en-GB" sz="700">
                          <a:latin typeface="Calibri"/>
                          <a:cs typeface="Calibri"/>
                        </a:rPr>
                        <a:t>memorable</a:t>
                      </a:r>
                      <a:r>
                        <a:rPr lang="en-GB" sz="700" spc="-15">
                          <a:latin typeface="Calibri"/>
                          <a:cs typeface="Calibri"/>
                        </a:rPr>
                        <a:t> </a:t>
                      </a:r>
                      <a:r>
                        <a:rPr lang="en-GB" sz="700">
                          <a:latin typeface="Calibri"/>
                          <a:cs typeface="Calibri"/>
                        </a:rPr>
                        <a:t>message</a:t>
                      </a:r>
                      <a:r>
                        <a:rPr lang="en-GB" sz="700" spc="-15">
                          <a:latin typeface="Calibri"/>
                          <a:cs typeface="Calibri"/>
                        </a:rPr>
                        <a:t> </a:t>
                      </a:r>
                      <a:r>
                        <a:rPr lang="en-GB" sz="700">
                          <a:latin typeface="Calibri"/>
                          <a:cs typeface="Calibri"/>
                        </a:rPr>
                        <a:t>likely</a:t>
                      </a:r>
                      <a:r>
                        <a:rPr lang="en-GB" sz="700" spc="-5">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‘stick’</a:t>
                      </a:r>
                      <a:r>
                        <a:rPr lang="en-GB" sz="700" spc="-15">
                          <a:latin typeface="Calibri"/>
                          <a:cs typeface="Calibri"/>
                        </a:rPr>
                        <a:t> </a:t>
                      </a:r>
                      <a:r>
                        <a:rPr lang="en-GB" sz="700" spc="-25">
                          <a:latin typeface="Calibri"/>
                          <a:cs typeface="Calibri"/>
                        </a:rPr>
                        <a:t>in</a:t>
                      </a:r>
                      <a:r>
                        <a:rPr lang="en-GB" sz="700">
                          <a:latin typeface="Calibri"/>
                          <a:cs typeface="Calibri"/>
                        </a:rPr>
                        <a:t> the</a:t>
                      </a:r>
                      <a:r>
                        <a:rPr lang="en-GB" sz="700" spc="-20">
                          <a:latin typeface="Calibri"/>
                          <a:cs typeface="Calibri"/>
                        </a:rPr>
                        <a:t> </a:t>
                      </a:r>
                      <a:r>
                        <a:rPr lang="en-GB" sz="700">
                          <a:latin typeface="Calibri"/>
                          <a:cs typeface="Calibri"/>
                        </a:rPr>
                        <a:t>minds</a:t>
                      </a:r>
                      <a:r>
                        <a:rPr lang="en-GB" sz="700" spc="-20">
                          <a:latin typeface="Calibri"/>
                          <a:cs typeface="Calibri"/>
                        </a:rPr>
                        <a:t> </a:t>
                      </a:r>
                      <a:r>
                        <a:rPr lang="en-GB" sz="700">
                          <a:latin typeface="Calibri"/>
                          <a:cs typeface="Calibri"/>
                        </a:rPr>
                        <a:t>of</a:t>
                      </a:r>
                      <a:r>
                        <a:rPr lang="en-GB" sz="700" spc="-15">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audience</a:t>
                      </a:r>
                      <a:r>
                        <a:rPr lang="en-GB" sz="700" spc="-25">
                          <a:latin typeface="Calibri"/>
                          <a:cs typeface="Calibri"/>
                        </a:rPr>
                        <a:t> </a:t>
                      </a:r>
                      <a:r>
                        <a:rPr lang="en-GB" sz="700">
                          <a:latin typeface="Calibri"/>
                          <a:cs typeface="Calibri"/>
                        </a:rPr>
                        <a:t>and</a:t>
                      </a:r>
                      <a:r>
                        <a:rPr lang="en-GB" sz="700" spc="-15">
                          <a:latin typeface="Calibri"/>
                          <a:cs typeface="Calibri"/>
                        </a:rPr>
                        <a:t> </a:t>
                      </a:r>
                      <a:r>
                        <a:rPr lang="en-GB" sz="700">
                          <a:latin typeface="Calibri"/>
                          <a:cs typeface="Calibri"/>
                        </a:rPr>
                        <a:t>lead</a:t>
                      </a:r>
                      <a:r>
                        <a:rPr lang="en-GB" sz="700" spc="-15">
                          <a:latin typeface="Calibri"/>
                          <a:cs typeface="Calibri"/>
                        </a:rPr>
                        <a:t> </a:t>
                      </a:r>
                      <a:r>
                        <a:rPr lang="en-GB" sz="700">
                          <a:latin typeface="Calibri"/>
                          <a:cs typeface="Calibri"/>
                        </a:rPr>
                        <a:t>them</a:t>
                      </a:r>
                      <a:r>
                        <a:rPr lang="en-GB" sz="700" spc="-25">
                          <a:latin typeface="Calibri"/>
                          <a:cs typeface="Calibri"/>
                        </a:rPr>
                        <a:t> to</a:t>
                      </a:r>
                      <a:r>
                        <a:rPr lang="en-GB" sz="700">
                          <a:latin typeface="Calibri"/>
                          <a:cs typeface="Calibri"/>
                        </a:rPr>
                        <a:t> take</a:t>
                      </a:r>
                      <a:r>
                        <a:rPr lang="en-GB" sz="700" spc="-15">
                          <a:latin typeface="Calibri"/>
                          <a:cs typeface="Calibri"/>
                        </a:rPr>
                        <a:t> </a:t>
                      </a:r>
                      <a:r>
                        <a:rPr lang="en-GB" sz="700" spc="-10">
                          <a:latin typeface="Calibri"/>
                          <a:cs typeface="Calibri"/>
                        </a:rPr>
                        <a:t>action.</a:t>
                      </a:r>
                      <a:endParaRPr lang="en-GB" sz="700">
                        <a:latin typeface="Calibri"/>
                        <a:cs typeface="Calibri"/>
                      </a:endParaRPr>
                    </a:p>
                  </a:txBody>
                  <a:tcPr marL="0" marR="0" marT="15251" marB="0">
                    <a:lnT w="6350">
                      <a:solidFill>
                        <a:srgbClr val="00AAE0"/>
                      </a:solidFill>
                      <a:prstDash val="solid"/>
                    </a:lnT>
                    <a:lnB w="6350">
                      <a:solidFill>
                        <a:srgbClr val="00AAE0"/>
                      </a:solidFill>
                      <a:prstDash val="solid"/>
                    </a:lnB>
                  </a:tcPr>
                </a:tc>
                <a:tc>
                  <a:txBody>
                    <a:bodyPr/>
                    <a:lstStyle/>
                    <a:p>
                      <a:pPr marL="67945" marR="88900" indent="1270">
                        <a:lnSpc>
                          <a:spcPct val="100000"/>
                        </a:lnSpc>
                        <a:spcBef>
                          <a:spcPts val="284"/>
                        </a:spcBef>
                      </a:pPr>
                      <a:r>
                        <a:rPr lang="en-GB" sz="700">
                          <a:latin typeface="Calibri"/>
                          <a:cs typeface="Calibri"/>
                        </a:rPr>
                        <a:t>Learners</a:t>
                      </a:r>
                      <a:r>
                        <a:rPr lang="en-GB" sz="700" spc="-30">
                          <a:latin typeface="Calibri"/>
                          <a:cs typeface="Calibri"/>
                        </a:rPr>
                        <a:t> </a:t>
                      </a:r>
                      <a:r>
                        <a:rPr lang="en-GB" sz="700">
                          <a:latin typeface="Calibri"/>
                          <a:cs typeface="Calibri"/>
                        </a:rPr>
                        <a:t>used</a:t>
                      </a:r>
                      <a:r>
                        <a:rPr lang="en-GB" sz="700" spc="-40">
                          <a:latin typeface="Calibri"/>
                          <a:cs typeface="Calibri"/>
                        </a:rPr>
                        <a:t> </a:t>
                      </a:r>
                      <a:r>
                        <a:rPr lang="en-GB" sz="700">
                          <a:latin typeface="Calibri"/>
                          <a:cs typeface="Calibri"/>
                        </a:rPr>
                        <a:t>digital</a:t>
                      </a:r>
                      <a:r>
                        <a:rPr lang="en-GB" sz="700" spc="-30">
                          <a:latin typeface="Calibri"/>
                          <a:cs typeface="Calibri"/>
                        </a:rPr>
                        <a:t> </a:t>
                      </a:r>
                      <a:r>
                        <a:rPr lang="en-GB" sz="700">
                          <a:latin typeface="Calibri"/>
                          <a:cs typeface="Calibri"/>
                        </a:rPr>
                        <a:t>elements</a:t>
                      </a:r>
                      <a:r>
                        <a:rPr lang="en-GB" sz="700" spc="-30">
                          <a:latin typeface="Calibri"/>
                          <a:cs typeface="Calibri"/>
                        </a:rPr>
                        <a:t> </a:t>
                      </a:r>
                      <a:r>
                        <a:rPr lang="en-GB" sz="700" spc="-10">
                          <a:latin typeface="Calibri"/>
                          <a:cs typeface="Calibri"/>
                        </a:rPr>
                        <a:t>ubiquitously </a:t>
                      </a:r>
                      <a:r>
                        <a:rPr lang="en-GB" sz="700">
                          <a:latin typeface="Calibri"/>
                          <a:cs typeface="Calibri"/>
                        </a:rPr>
                        <a:t>throughout</a:t>
                      </a:r>
                      <a:r>
                        <a:rPr lang="en-GB" sz="700" spc="-20">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task</a:t>
                      </a:r>
                      <a:r>
                        <a:rPr lang="en-GB" sz="700" spc="-20">
                          <a:latin typeface="Calibri"/>
                          <a:cs typeface="Calibri"/>
                        </a:rPr>
                        <a:t> </a:t>
                      </a:r>
                      <a:r>
                        <a:rPr lang="en-GB" sz="700">
                          <a:latin typeface="Calibri"/>
                          <a:cs typeface="Calibri"/>
                        </a:rPr>
                        <a:t>in</a:t>
                      </a:r>
                      <a:r>
                        <a:rPr lang="en-GB" sz="700" spc="-20">
                          <a:latin typeface="Calibri"/>
                          <a:cs typeface="Calibri"/>
                        </a:rPr>
                        <a:t> </a:t>
                      </a:r>
                      <a:r>
                        <a:rPr lang="en-GB" sz="700">
                          <a:latin typeface="Calibri"/>
                          <a:cs typeface="Calibri"/>
                        </a:rPr>
                        <a:t>powerful</a:t>
                      </a:r>
                      <a:r>
                        <a:rPr lang="en-GB" sz="700" spc="-20">
                          <a:latin typeface="Calibri"/>
                          <a:cs typeface="Calibri"/>
                        </a:rPr>
                        <a:t> </a:t>
                      </a:r>
                      <a:r>
                        <a:rPr lang="en-GB" sz="700">
                          <a:latin typeface="Calibri"/>
                          <a:cs typeface="Calibri"/>
                        </a:rPr>
                        <a:t>ways</a:t>
                      </a:r>
                      <a:r>
                        <a:rPr lang="en-GB" sz="700" spc="-25">
                          <a:latin typeface="Calibri"/>
                          <a:cs typeface="Calibri"/>
                        </a:rPr>
                        <a:t> to</a:t>
                      </a:r>
                      <a:r>
                        <a:rPr lang="en-GB" sz="700">
                          <a:latin typeface="Calibri"/>
                          <a:cs typeface="Calibri"/>
                        </a:rPr>
                        <a:t> deepen</a:t>
                      </a:r>
                      <a:r>
                        <a:rPr lang="en-GB" sz="700" spc="-25">
                          <a:latin typeface="Calibri"/>
                          <a:cs typeface="Calibri"/>
                        </a:rPr>
                        <a:t> </a:t>
                      </a:r>
                      <a:r>
                        <a:rPr lang="en-GB" sz="700">
                          <a:latin typeface="Calibri"/>
                          <a:cs typeface="Calibri"/>
                        </a:rPr>
                        <a:t>the</a:t>
                      </a:r>
                      <a:r>
                        <a:rPr lang="en-GB" sz="700" spc="-25">
                          <a:latin typeface="Calibri"/>
                          <a:cs typeface="Calibri"/>
                        </a:rPr>
                        <a:t> </a:t>
                      </a:r>
                      <a:r>
                        <a:rPr lang="en-GB" sz="700">
                          <a:latin typeface="Calibri"/>
                          <a:cs typeface="Calibri"/>
                        </a:rPr>
                        <a:t>efficiency,</a:t>
                      </a:r>
                      <a:r>
                        <a:rPr lang="en-GB" sz="700" spc="-25">
                          <a:latin typeface="Calibri"/>
                          <a:cs typeface="Calibri"/>
                        </a:rPr>
                        <a:t> </a:t>
                      </a:r>
                      <a:r>
                        <a:rPr lang="en-GB" sz="700">
                          <a:latin typeface="Calibri"/>
                          <a:cs typeface="Calibri"/>
                        </a:rPr>
                        <a:t>reach,</a:t>
                      </a:r>
                      <a:r>
                        <a:rPr lang="en-GB" sz="700" spc="-25">
                          <a:latin typeface="Calibri"/>
                          <a:cs typeface="Calibri"/>
                        </a:rPr>
                        <a:t> </a:t>
                      </a:r>
                      <a:r>
                        <a:rPr lang="en-GB" sz="700">
                          <a:latin typeface="Calibri"/>
                          <a:cs typeface="Calibri"/>
                        </a:rPr>
                        <a:t>quality</a:t>
                      </a:r>
                      <a:r>
                        <a:rPr lang="en-GB" sz="700" spc="-30">
                          <a:latin typeface="Calibri"/>
                          <a:cs typeface="Calibri"/>
                        </a:rPr>
                        <a:t> </a:t>
                      </a:r>
                      <a:r>
                        <a:rPr lang="en-GB" sz="700" spc="-25">
                          <a:latin typeface="Calibri"/>
                          <a:cs typeface="Calibri"/>
                        </a:rPr>
                        <a:t>and</a:t>
                      </a:r>
                      <a:r>
                        <a:rPr lang="en-GB" sz="700">
                          <a:latin typeface="Calibri"/>
                          <a:cs typeface="Calibri"/>
                        </a:rPr>
                        <a:t> value</a:t>
                      </a:r>
                      <a:r>
                        <a:rPr lang="en-GB" sz="700" spc="-25">
                          <a:latin typeface="Calibri"/>
                          <a:cs typeface="Calibri"/>
                        </a:rPr>
                        <a:t> </a:t>
                      </a:r>
                      <a:r>
                        <a:rPr lang="en-GB" sz="700">
                          <a:latin typeface="Calibri"/>
                          <a:cs typeface="Calibri"/>
                        </a:rPr>
                        <a:t>of</a:t>
                      </a:r>
                      <a:r>
                        <a:rPr lang="en-GB" sz="700" spc="-30">
                          <a:latin typeface="Calibri"/>
                          <a:cs typeface="Calibri"/>
                        </a:rPr>
                        <a:t> </a:t>
                      </a:r>
                      <a:r>
                        <a:rPr lang="en-GB" sz="700">
                          <a:latin typeface="Calibri"/>
                          <a:cs typeface="Calibri"/>
                        </a:rPr>
                        <a:t>communication</a:t>
                      </a:r>
                      <a:r>
                        <a:rPr lang="en-GB" sz="700" spc="-20">
                          <a:latin typeface="Calibri"/>
                          <a:cs typeface="Calibri"/>
                        </a:rPr>
                        <a:t> </a:t>
                      </a:r>
                      <a:r>
                        <a:rPr lang="en-GB" sz="700">
                          <a:latin typeface="Calibri"/>
                          <a:cs typeface="Calibri"/>
                        </a:rPr>
                        <a:t>throughout</a:t>
                      </a:r>
                      <a:r>
                        <a:rPr lang="en-GB" sz="700" spc="-30">
                          <a:latin typeface="Calibri"/>
                          <a:cs typeface="Calibri"/>
                        </a:rPr>
                        <a:t> </a:t>
                      </a:r>
                      <a:r>
                        <a:rPr lang="en-GB" sz="700" spc="-25">
                          <a:latin typeface="Calibri"/>
                          <a:cs typeface="Calibri"/>
                        </a:rPr>
                        <a:t>the</a:t>
                      </a:r>
                      <a:r>
                        <a:rPr lang="en-GB" sz="700">
                          <a:latin typeface="Calibri"/>
                          <a:cs typeface="Calibri"/>
                        </a:rPr>
                        <a:t> learning</a:t>
                      </a:r>
                      <a:r>
                        <a:rPr lang="en-GB" sz="700" spc="-25">
                          <a:latin typeface="Calibri"/>
                          <a:cs typeface="Calibri"/>
                        </a:rPr>
                        <a:t> </a:t>
                      </a:r>
                      <a:r>
                        <a:rPr lang="en-GB" sz="700">
                          <a:latin typeface="Calibri"/>
                          <a:cs typeface="Calibri"/>
                        </a:rPr>
                        <a:t>process,</a:t>
                      </a:r>
                      <a:r>
                        <a:rPr lang="en-GB" sz="700" spc="-15">
                          <a:latin typeface="Calibri"/>
                          <a:cs typeface="Calibri"/>
                        </a:rPr>
                        <a:t> </a:t>
                      </a:r>
                      <a:r>
                        <a:rPr lang="en-GB" sz="700">
                          <a:latin typeface="Calibri"/>
                          <a:cs typeface="Calibri"/>
                        </a:rPr>
                        <a:t>both</a:t>
                      </a:r>
                      <a:r>
                        <a:rPr lang="en-GB" sz="700" spc="-15">
                          <a:latin typeface="Calibri"/>
                          <a:cs typeface="Calibri"/>
                        </a:rPr>
                        <a:t> </a:t>
                      </a:r>
                      <a:r>
                        <a:rPr lang="en-GB" sz="700">
                          <a:latin typeface="Calibri"/>
                          <a:cs typeface="Calibri"/>
                        </a:rPr>
                        <a:t>within</a:t>
                      </a:r>
                      <a:r>
                        <a:rPr lang="en-GB" sz="700" spc="-15">
                          <a:latin typeface="Calibri"/>
                          <a:cs typeface="Calibri"/>
                        </a:rPr>
                        <a:t> </a:t>
                      </a:r>
                      <a:r>
                        <a:rPr lang="en-GB" sz="700">
                          <a:latin typeface="Calibri"/>
                          <a:cs typeface="Calibri"/>
                        </a:rPr>
                        <a:t>the</a:t>
                      </a:r>
                      <a:r>
                        <a:rPr lang="en-GB" sz="700" spc="-20">
                          <a:latin typeface="Calibri"/>
                          <a:cs typeface="Calibri"/>
                        </a:rPr>
                        <a:t> </a:t>
                      </a:r>
                      <a:r>
                        <a:rPr lang="en-GB" sz="700">
                          <a:latin typeface="Calibri"/>
                          <a:cs typeface="Calibri"/>
                        </a:rPr>
                        <a:t>team</a:t>
                      </a:r>
                      <a:r>
                        <a:rPr lang="en-GB" sz="700" spc="-20">
                          <a:latin typeface="Calibri"/>
                          <a:cs typeface="Calibri"/>
                        </a:rPr>
                        <a:t> </a:t>
                      </a:r>
                      <a:r>
                        <a:rPr lang="en-GB" sz="700" spc="-25">
                          <a:latin typeface="Calibri"/>
                          <a:cs typeface="Calibri"/>
                        </a:rPr>
                        <a:t>and</a:t>
                      </a:r>
                      <a:r>
                        <a:rPr lang="en-GB" sz="700">
                          <a:latin typeface="Calibri"/>
                          <a:cs typeface="Calibri"/>
                        </a:rPr>
                        <a:t> with</a:t>
                      </a:r>
                      <a:r>
                        <a:rPr lang="en-GB" sz="700" spc="-10">
                          <a:latin typeface="Calibri"/>
                          <a:cs typeface="Calibri"/>
                        </a:rPr>
                        <a:t> </a:t>
                      </a:r>
                      <a:r>
                        <a:rPr lang="en-GB" sz="700">
                          <a:latin typeface="Calibri"/>
                          <a:cs typeface="Calibri"/>
                        </a:rPr>
                        <a:t>other</a:t>
                      </a:r>
                      <a:r>
                        <a:rPr lang="en-GB" sz="700" spc="-20">
                          <a:latin typeface="Calibri"/>
                          <a:cs typeface="Calibri"/>
                        </a:rPr>
                        <a:t> </a:t>
                      </a:r>
                      <a:r>
                        <a:rPr lang="en-GB" sz="700">
                          <a:latin typeface="Calibri"/>
                          <a:cs typeface="Calibri"/>
                        </a:rPr>
                        <a:t>audiences.</a:t>
                      </a:r>
                      <a:r>
                        <a:rPr lang="en-GB" sz="700" spc="-5">
                          <a:latin typeface="Calibri"/>
                          <a:cs typeface="Calibri"/>
                        </a:rPr>
                        <a:t> </a:t>
                      </a:r>
                      <a:r>
                        <a:rPr lang="en-GB" sz="700" spc="-10">
                          <a:latin typeface="Calibri"/>
                          <a:cs typeface="Calibri"/>
                        </a:rPr>
                        <a:t>Learners </a:t>
                      </a:r>
                      <a:r>
                        <a:rPr lang="en-GB" sz="700">
                          <a:latin typeface="Calibri"/>
                          <a:cs typeface="Calibri"/>
                        </a:rPr>
                        <a:t>can</a:t>
                      </a:r>
                      <a:r>
                        <a:rPr lang="en-GB" sz="700" spc="-15">
                          <a:latin typeface="Calibri"/>
                          <a:cs typeface="Calibri"/>
                        </a:rPr>
                        <a:t> </a:t>
                      </a:r>
                      <a:r>
                        <a:rPr lang="en-GB" sz="700" spc="-10">
                          <a:latin typeface="Calibri"/>
                          <a:cs typeface="Calibri"/>
                        </a:rPr>
                        <a:t>articulate </a:t>
                      </a:r>
                      <a:r>
                        <a:rPr lang="en-GB" sz="700">
                          <a:latin typeface="Calibri"/>
                          <a:cs typeface="Calibri"/>
                        </a:rPr>
                        <a:t>in</a:t>
                      </a:r>
                      <a:r>
                        <a:rPr lang="en-GB" sz="700" spc="-20">
                          <a:latin typeface="Calibri"/>
                          <a:cs typeface="Calibri"/>
                        </a:rPr>
                        <a:t> </a:t>
                      </a:r>
                      <a:r>
                        <a:rPr lang="en-GB" sz="700">
                          <a:latin typeface="Calibri"/>
                          <a:cs typeface="Calibri"/>
                        </a:rPr>
                        <a:t>detail</a:t>
                      </a:r>
                      <a:r>
                        <a:rPr lang="en-GB" sz="700" spc="-25">
                          <a:latin typeface="Calibri"/>
                          <a:cs typeface="Calibri"/>
                        </a:rPr>
                        <a:t> </a:t>
                      </a:r>
                      <a:r>
                        <a:rPr lang="en-GB" sz="700">
                          <a:latin typeface="Calibri"/>
                          <a:cs typeface="Calibri"/>
                        </a:rPr>
                        <a:t>how</a:t>
                      </a:r>
                      <a:r>
                        <a:rPr lang="en-GB" sz="700" spc="-25">
                          <a:latin typeface="Calibri"/>
                          <a:cs typeface="Calibri"/>
                        </a:rPr>
                        <a:t> </a:t>
                      </a:r>
                      <a:r>
                        <a:rPr lang="en-GB" sz="700">
                          <a:latin typeface="Calibri"/>
                          <a:cs typeface="Calibri"/>
                        </a:rPr>
                        <a:t>each</a:t>
                      </a:r>
                      <a:r>
                        <a:rPr lang="en-GB" sz="700" spc="-25">
                          <a:latin typeface="Calibri"/>
                          <a:cs typeface="Calibri"/>
                        </a:rPr>
                        <a:t> </a:t>
                      </a:r>
                      <a:r>
                        <a:rPr lang="en-GB" sz="700">
                          <a:latin typeface="Calibri"/>
                          <a:cs typeface="Calibri"/>
                        </a:rPr>
                        <a:t>digital</a:t>
                      </a:r>
                      <a:r>
                        <a:rPr lang="en-GB" sz="700" spc="-20">
                          <a:latin typeface="Calibri"/>
                          <a:cs typeface="Calibri"/>
                        </a:rPr>
                        <a:t> </a:t>
                      </a:r>
                      <a:r>
                        <a:rPr lang="en-GB" sz="700">
                          <a:latin typeface="Calibri"/>
                          <a:cs typeface="Calibri"/>
                        </a:rPr>
                        <a:t>element</a:t>
                      </a:r>
                      <a:r>
                        <a:rPr lang="en-GB" sz="700" spc="-20">
                          <a:latin typeface="Calibri"/>
                          <a:cs typeface="Calibri"/>
                        </a:rPr>
                        <a:t> </a:t>
                      </a:r>
                      <a:r>
                        <a:rPr lang="en-GB" sz="700" spc="-25">
                          <a:latin typeface="Calibri"/>
                          <a:cs typeface="Calibri"/>
                        </a:rPr>
                        <a:t>has</a:t>
                      </a:r>
                      <a:r>
                        <a:rPr lang="en-GB" sz="700">
                          <a:latin typeface="Calibri"/>
                          <a:cs typeface="Calibri"/>
                        </a:rPr>
                        <a:t> enhanced</a:t>
                      </a:r>
                      <a:r>
                        <a:rPr lang="en-GB" sz="700" spc="-25">
                          <a:latin typeface="Calibri"/>
                          <a:cs typeface="Calibri"/>
                        </a:rPr>
                        <a:t> </a:t>
                      </a:r>
                      <a:r>
                        <a:rPr lang="en-GB" sz="700">
                          <a:latin typeface="Calibri"/>
                          <a:cs typeface="Calibri"/>
                        </a:rPr>
                        <a:t>communication</a:t>
                      </a:r>
                      <a:r>
                        <a:rPr lang="en-GB" sz="700" spc="-25">
                          <a:latin typeface="Calibri"/>
                          <a:cs typeface="Calibri"/>
                        </a:rPr>
                        <a:t> </a:t>
                      </a:r>
                      <a:r>
                        <a:rPr lang="en-GB" sz="700">
                          <a:latin typeface="Calibri"/>
                          <a:cs typeface="Calibri"/>
                        </a:rPr>
                        <a:t>in</a:t>
                      </a:r>
                      <a:r>
                        <a:rPr lang="en-GB" sz="700" spc="-30">
                          <a:latin typeface="Calibri"/>
                          <a:cs typeface="Calibri"/>
                        </a:rPr>
                        <a:t> </a:t>
                      </a:r>
                      <a:r>
                        <a:rPr lang="en-GB" sz="700">
                          <a:latin typeface="Calibri"/>
                          <a:cs typeface="Calibri"/>
                        </a:rPr>
                        <a:t>ways</a:t>
                      </a:r>
                      <a:r>
                        <a:rPr lang="en-GB" sz="700" spc="-30">
                          <a:latin typeface="Calibri"/>
                          <a:cs typeface="Calibri"/>
                        </a:rPr>
                        <a:t> </a:t>
                      </a:r>
                      <a:r>
                        <a:rPr lang="en-GB" sz="700" spc="-20">
                          <a:latin typeface="Calibri"/>
                          <a:cs typeface="Calibri"/>
                        </a:rPr>
                        <a:t>that </a:t>
                      </a:r>
                      <a:r>
                        <a:rPr lang="en-GB" sz="700">
                          <a:latin typeface="Calibri"/>
                          <a:cs typeface="Calibri"/>
                        </a:rPr>
                        <a:t>increase</a:t>
                      </a:r>
                      <a:r>
                        <a:rPr lang="en-GB" sz="700" spc="-30">
                          <a:latin typeface="Calibri"/>
                          <a:cs typeface="Calibri"/>
                        </a:rPr>
                        <a:t> </a:t>
                      </a:r>
                      <a:r>
                        <a:rPr lang="en-GB" sz="700">
                          <a:latin typeface="Calibri"/>
                          <a:cs typeface="Calibri"/>
                        </a:rPr>
                        <a:t>the</a:t>
                      </a:r>
                      <a:r>
                        <a:rPr lang="en-GB" sz="700" spc="-30">
                          <a:latin typeface="Calibri"/>
                          <a:cs typeface="Calibri"/>
                        </a:rPr>
                        <a:t> </a:t>
                      </a:r>
                      <a:r>
                        <a:rPr lang="en-GB" sz="700">
                          <a:latin typeface="Calibri"/>
                          <a:cs typeface="Calibri"/>
                        </a:rPr>
                        <a:t>likelihood</a:t>
                      </a:r>
                      <a:r>
                        <a:rPr lang="en-GB" sz="700" spc="-25">
                          <a:latin typeface="Calibri"/>
                          <a:cs typeface="Calibri"/>
                        </a:rPr>
                        <a:t> </a:t>
                      </a:r>
                      <a:r>
                        <a:rPr lang="en-GB" sz="700">
                          <a:latin typeface="Calibri"/>
                          <a:cs typeface="Calibri"/>
                        </a:rPr>
                        <a:t>that</a:t>
                      </a:r>
                      <a:r>
                        <a:rPr lang="en-GB" sz="700" spc="-30">
                          <a:latin typeface="Calibri"/>
                          <a:cs typeface="Calibri"/>
                        </a:rPr>
                        <a:t> </a:t>
                      </a:r>
                      <a:r>
                        <a:rPr lang="en-GB" sz="700">
                          <a:latin typeface="Calibri"/>
                          <a:cs typeface="Calibri"/>
                        </a:rPr>
                        <a:t>the</a:t>
                      </a:r>
                      <a:r>
                        <a:rPr lang="en-GB" sz="700" spc="-25">
                          <a:latin typeface="Calibri"/>
                          <a:cs typeface="Calibri"/>
                        </a:rPr>
                        <a:t> </a:t>
                      </a:r>
                      <a:r>
                        <a:rPr lang="en-GB" sz="700" spc="-10">
                          <a:latin typeface="Calibri"/>
                          <a:cs typeface="Calibri"/>
                        </a:rPr>
                        <a:t>audience </a:t>
                      </a:r>
                      <a:r>
                        <a:rPr lang="en-GB" sz="700">
                          <a:latin typeface="Calibri"/>
                          <a:cs typeface="Calibri"/>
                        </a:rPr>
                        <a:t>would</a:t>
                      </a:r>
                      <a:r>
                        <a:rPr lang="en-GB" sz="700" spc="-20">
                          <a:latin typeface="Calibri"/>
                          <a:cs typeface="Calibri"/>
                        </a:rPr>
                        <a:t> </a:t>
                      </a:r>
                      <a:r>
                        <a:rPr lang="en-GB" sz="700">
                          <a:latin typeface="Calibri"/>
                          <a:cs typeface="Calibri"/>
                        </a:rPr>
                        <a:t>take</a:t>
                      </a:r>
                      <a:r>
                        <a:rPr lang="en-GB" sz="700" spc="-20">
                          <a:latin typeface="Calibri"/>
                          <a:cs typeface="Calibri"/>
                        </a:rPr>
                        <a:t> </a:t>
                      </a:r>
                      <a:r>
                        <a:rPr lang="en-GB" sz="700">
                          <a:latin typeface="Calibri"/>
                          <a:cs typeface="Calibri"/>
                        </a:rPr>
                        <a:t>action</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apply</a:t>
                      </a:r>
                      <a:r>
                        <a:rPr lang="en-GB" sz="700" spc="-20">
                          <a:latin typeface="Calibri"/>
                          <a:cs typeface="Calibri"/>
                        </a:rPr>
                        <a:t> </a:t>
                      </a:r>
                      <a:r>
                        <a:rPr lang="en-GB" sz="700">
                          <a:latin typeface="Calibri"/>
                          <a:cs typeface="Calibri"/>
                        </a:rPr>
                        <a:t>the</a:t>
                      </a:r>
                      <a:r>
                        <a:rPr lang="en-GB" sz="700" spc="-20">
                          <a:latin typeface="Calibri"/>
                          <a:cs typeface="Calibri"/>
                        </a:rPr>
                        <a:t> </a:t>
                      </a:r>
                      <a:r>
                        <a:rPr lang="en-GB" sz="700" spc="-10">
                          <a:latin typeface="Calibri"/>
                          <a:cs typeface="Calibri"/>
                        </a:rPr>
                        <a:t>team’s </a:t>
                      </a:r>
                      <a:r>
                        <a:rPr lang="en-GB" sz="700">
                          <a:latin typeface="Calibri"/>
                          <a:cs typeface="Calibri"/>
                        </a:rPr>
                        <a:t>learnings,</a:t>
                      </a:r>
                      <a:r>
                        <a:rPr lang="en-GB" sz="700" spc="-15">
                          <a:latin typeface="Calibri"/>
                          <a:cs typeface="Calibri"/>
                        </a:rPr>
                        <a:t> </a:t>
                      </a:r>
                      <a:r>
                        <a:rPr lang="en-GB" sz="700">
                          <a:latin typeface="Calibri"/>
                          <a:cs typeface="Calibri"/>
                        </a:rPr>
                        <a:t>and</a:t>
                      </a:r>
                      <a:r>
                        <a:rPr lang="en-GB" sz="700" spc="-10">
                          <a:latin typeface="Calibri"/>
                          <a:cs typeface="Calibri"/>
                        </a:rPr>
                        <a:t> </a:t>
                      </a:r>
                      <a:r>
                        <a:rPr lang="en-GB" sz="700">
                          <a:latin typeface="Calibri"/>
                          <a:cs typeface="Calibri"/>
                        </a:rPr>
                        <a:t>be</a:t>
                      </a:r>
                      <a:r>
                        <a:rPr lang="en-GB" sz="700" spc="-10">
                          <a:latin typeface="Calibri"/>
                          <a:cs typeface="Calibri"/>
                        </a:rPr>
                        <a:t> </a:t>
                      </a:r>
                      <a:r>
                        <a:rPr lang="en-GB" sz="700">
                          <a:latin typeface="Calibri"/>
                          <a:cs typeface="Calibri"/>
                        </a:rPr>
                        <a:t>able</a:t>
                      </a:r>
                      <a:r>
                        <a:rPr lang="en-GB" sz="700" spc="-10">
                          <a:latin typeface="Calibri"/>
                          <a:cs typeface="Calibri"/>
                        </a:rPr>
                        <a:t> </a:t>
                      </a:r>
                      <a:r>
                        <a:rPr lang="en-GB" sz="700">
                          <a:latin typeface="Calibri"/>
                          <a:cs typeface="Calibri"/>
                        </a:rPr>
                        <a:t>to</a:t>
                      </a:r>
                      <a:r>
                        <a:rPr lang="en-GB" sz="700" spc="-5">
                          <a:latin typeface="Calibri"/>
                          <a:cs typeface="Calibri"/>
                        </a:rPr>
                        <a:t> </a:t>
                      </a:r>
                      <a:r>
                        <a:rPr lang="en-GB" sz="700">
                          <a:latin typeface="Calibri"/>
                          <a:cs typeface="Calibri"/>
                        </a:rPr>
                        <a:t>apply</a:t>
                      </a:r>
                      <a:r>
                        <a:rPr lang="en-GB" sz="700" spc="-5">
                          <a:latin typeface="Calibri"/>
                          <a:cs typeface="Calibri"/>
                        </a:rPr>
                        <a:t> </a:t>
                      </a:r>
                      <a:r>
                        <a:rPr lang="en-GB" sz="700" spc="-20">
                          <a:latin typeface="Calibri"/>
                          <a:cs typeface="Calibri"/>
                        </a:rPr>
                        <a:t>that </a:t>
                      </a:r>
                      <a:r>
                        <a:rPr lang="en-GB" sz="700">
                          <a:latin typeface="Calibri"/>
                          <a:cs typeface="Calibri"/>
                        </a:rPr>
                        <a:t>understanding</a:t>
                      </a:r>
                      <a:r>
                        <a:rPr lang="en-GB" sz="700" spc="-15">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new</a:t>
                      </a:r>
                      <a:r>
                        <a:rPr lang="en-GB" sz="700" spc="-20">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different</a:t>
                      </a:r>
                      <a:r>
                        <a:rPr lang="en-GB" sz="700" spc="-15">
                          <a:latin typeface="Calibri"/>
                          <a:cs typeface="Calibri"/>
                        </a:rPr>
                        <a:t> </a:t>
                      </a:r>
                      <a:r>
                        <a:rPr lang="en-GB" sz="700" spc="-10">
                          <a:latin typeface="Calibri"/>
                          <a:cs typeface="Calibri"/>
                        </a:rPr>
                        <a:t>contexts.</a:t>
                      </a:r>
                      <a:endParaRPr lang="en-GB" sz="700">
                        <a:latin typeface="Calibri"/>
                        <a:cs typeface="Calibri"/>
                      </a:endParaRPr>
                    </a:p>
                  </a:txBody>
                  <a:tcPr marL="0" marR="0" marT="15522" marB="0">
                    <a:lnR w="6350">
                      <a:solidFill>
                        <a:srgbClr val="00AAE0"/>
                      </a:solidFill>
                      <a:prstDash val="solid"/>
                    </a:lnR>
                    <a:lnT w="6350">
                      <a:solidFill>
                        <a:srgbClr val="00AAE0"/>
                      </a:solidFill>
                      <a:prstDash val="solid"/>
                    </a:lnT>
                    <a:lnB w="6350">
                      <a:solidFill>
                        <a:srgbClr val="00AAE0"/>
                      </a:solidFill>
                      <a:prstDash val="solid"/>
                    </a:lnB>
                  </a:tcPr>
                </a:tc>
                <a:extLst>
                  <a:ext uri="{0D108BD9-81ED-4DB2-BD59-A6C34878D82A}">
                    <a16:rowId xmlns:a16="http://schemas.microsoft.com/office/drawing/2014/main" val="10004"/>
                  </a:ext>
                </a:extLst>
              </a:tr>
              <a:tr h="956650">
                <a:tc>
                  <a:txBody>
                    <a:bodyPr/>
                    <a:lstStyle/>
                    <a:p>
                      <a:pPr marL="67945" marR="109220">
                        <a:lnSpc>
                          <a:spcPct val="100000"/>
                        </a:lnSpc>
                        <a:spcBef>
                          <a:spcPts val="275"/>
                        </a:spcBef>
                      </a:pPr>
                      <a:r>
                        <a:rPr lang="en-GB" sz="700" b="1">
                          <a:latin typeface="Calibri"/>
                          <a:cs typeface="Calibri"/>
                        </a:rPr>
                        <a:t>Reflection</a:t>
                      </a:r>
                      <a:r>
                        <a:rPr lang="en-GB" sz="700" b="1" spc="-15">
                          <a:latin typeface="Calibri"/>
                          <a:cs typeface="Calibri"/>
                        </a:rPr>
                        <a:t> </a:t>
                      </a:r>
                      <a:r>
                        <a:rPr lang="en-GB" sz="700" b="1">
                          <a:latin typeface="Calibri"/>
                          <a:cs typeface="Calibri"/>
                        </a:rPr>
                        <a:t>on</a:t>
                      </a:r>
                      <a:r>
                        <a:rPr lang="en-GB" sz="700" b="1" spc="-10">
                          <a:latin typeface="Calibri"/>
                          <a:cs typeface="Calibri"/>
                        </a:rPr>
                        <a:t> </a:t>
                      </a:r>
                      <a:r>
                        <a:rPr lang="en-GB" sz="700" b="1">
                          <a:latin typeface="Calibri"/>
                          <a:cs typeface="Calibri"/>
                        </a:rPr>
                        <a:t>and</a:t>
                      </a:r>
                      <a:r>
                        <a:rPr lang="en-GB" sz="700" b="1" spc="-5">
                          <a:latin typeface="Calibri"/>
                          <a:cs typeface="Calibri"/>
                        </a:rPr>
                        <a:t> </a:t>
                      </a:r>
                      <a:r>
                        <a:rPr lang="en-GB" sz="700" b="1">
                          <a:latin typeface="Calibri"/>
                          <a:cs typeface="Calibri"/>
                        </a:rPr>
                        <a:t>use</a:t>
                      </a:r>
                      <a:r>
                        <a:rPr lang="en-GB" sz="700" b="1" spc="-10">
                          <a:latin typeface="Calibri"/>
                          <a:cs typeface="Calibri"/>
                        </a:rPr>
                        <a:t> </a:t>
                      </a:r>
                      <a:r>
                        <a:rPr lang="en-GB" sz="700" b="1">
                          <a:latin typeface="Calibri"/>
                          <a:cs typeface="Calibri"/>
                        </a:rPr>
                        <a:t>of</a:t>
                      </a:r>
                      <a:r>
                        <a:rPr lang="en-GB" sz="700" b="1" spc="-5">
                          <a:latin typeface="Calibri"/>
                          <a:cs typeface="Calibri"/>
                        </a:rPr>
                        <a:t> </a:t>
                      </a:r>
                      <a:r>
                        <a:rPr lang="en-GB" sz="700" b="1" spc="-25">
                          <a:latin typeface="Calibri"/>
                          <a:cs typeface="Calibri"/>
                        </a:rPr>
                        <a:t>the</a:t>
                      </a:r>
                      <a:r>
                        <a:rPr lang="en-GB" sz="700" b="1">
                          <a:latin typeface="Calibri"/>
                          <a:cs typeface="Calibri"/>
                        </a:rPr>
                        <a:t> process</a:t>
                      </a:r>
                      <a:r>
                        <a:rPr lang="en-GB" sz="700" b="1" spc="-10">
                          <a:latin typeface="Calibri"/>
                          <a:cs typeface="Calibri"/>
                        </a:rPr>
                        <a:t> </a:t>
                      </a:r>
                      <a:r>
                        <a:rPr lang="en-GB" sz="700" b="1">
                          <a:latin typeface="Calibri"/>
                          <a:cs typeface="Calibri"/>
                        </a:rPr>
                        <a:t>of</a:t>
                      </a:r>
                      <a:r>
                        <a:rPr lang="en-GB" sz="700" b="1" spc="-10">
                          <a:latin typeface="Calibri"/>
                          <a:cs typeface="Calibri"/>
                        </a:rPr>
                        <a:t> </a:t>
                      </a:r>
                      <a:r>
                        <a:rPr lang="en-GB" sz="700" b="1">
                          <a:latin typeface="Calibri"/>
                          <a:cs typeface="Calibri"/>
                        </a:rPr>
                        <a:t>learning</a:t>
                      </a:r>
                      <a:r>
                        <a:rPr lang="en-GB" sz="700" b="1" spc="-20">
                          <a:latin typeface="Calibri"/>
                          <a:cs typeface="Calibri"/>
                        </a:rPr>
                        <a:t> </a:t>
                      </a:r>
                      <a:r>
                        <a:rPr lang="en-GB" sz="700" b="1">
                          <a:latin typeface="Calibri"/>
                          <a:cs typeface="Calibri"/>
                        </a:rPr>
                        <a:t>to</a:t>
                      </a:r>
                      <a:r>
                        <a:rPr lang="en-GB" sz="700" b="1" spc="-10">
                          <a:latin typeface="Calibri"/>
                          <a:cs typeface="Calibri"/>
                        </a:rPr>
                        <a:t> further </a:t>
                      </a:r>
                      <a:r>
                        <a:rPr lang="en-GB" sz="700" b="1">
                          <a:latin typeface="Calibri"/>
                          <a:cs typeface="Calibri"/>
                        </a:rPr>
                        <a:t>develop</a:t>
                      </a:r>
                      <a:r>
                        <a:rPr lang="en-GB" sz="700" b="1" spc="-25">
                          <a:latin typeface="Calibri"/>
                          <a:cs typeface="Calibri"/>
                        </a:rPr>
                        <a:t> </a:t>
                      </a:r>
                      <a:r>
                        <a:rPr lang="en-GB" sz="700" b="1">
                          <a:latin typeface="Calibri"/>
                          <a:cs typeface="Calibri"/>
                        </a:rPr>
                        <a:t>and</a:t>
                      </a:r>
                      <a:r>
                        <a:rPr lang="en-GB" sz="700" b="1" spc="-20">
                          <a:latin typeface="Calibri"/>
                          <a:cs typeface="Calibri"/>
                        </a:rPr>
                        <a:t> </a:t>
                      </a:r>
                      <a:r>
                        <a:rPr lang="en-GB" sz="700" b="1" spc="-10">
                          <a:latin typeface="Calibri"/>
                          <a:cs typeface="Calibri"/>
                        </a:rPr>
                        <a:t>improve communication</a:t>
                      </a:r>
                      <a:endParaRPr lang="en-GB" sz="700">
                        <a:latin typeface="Calibri"/>
                        <a:cs typeface="Calibri"/>
                      </a:endParaRPr>
                    </a:p>
                  </a:txBody>
                  <a:tcPr marL="0" marR="0" marT="14978" marB="0">
                    <a:lnL w="6350">
                      <a:solidFill>
                        <a:srgbClr val="00AAE0"/>
                      </a:solidFill>
                      <a:prstDash val="solid"/>
                    </a:lnL>
                    <a:lnR w="19050">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8580" marR="64135">
                        <a:lnSpc>
                          <a:spcPct val="100000"/>
                        </a:lnSpc>
                        <a:spcBef>
                          <a:spcPts val="275"/>
                        </a:spcBef>
                      </a:pPr>
                      <a:r>
                        <a:rPr lang="en-GB" sz="700">
                          <a:latin typeface="Calibri"/>
                          <a:cs typeface="Calibri"/>
                        </a:rPr>
                        <a:t>Learners</a:t>
                      </a:r>
                      <a:r>
                        <a:rPr lang="en-GB" sz="700" spc="-25">
                          <a:latin typeface="Calibri"/>
                          <a:cs typeface="Calibri"/>
                        </a:rPr>
                        <a:t> </a:t>
                      </a:r>
                      <a:r>
                        <a:rPr lang="en-GB" sz="700">
                          <a:latin typeface="Calibri"/>
                          <a:cs typeface="Calibri"/>
                        </a:rPr>
                        <a:t>work</a:t>
                      </a:r>
                      <a:r>
                        <a:rPr lang="en-GB" sz="700" spc="-25">
                          <a:latin typeface="Calibri"/>
                          <a:cs typeface="Calibri"/>
                        </a:rPr>
                        <a:t> </a:t>
                      </a:r>
                      <a:r>
                        <a:rPr lang="en-GB" sz="700">
                          <a:latin typeface="Calibri"/>
                          <a:cs typeface="Calibri"/>
                        </a:rPr>
                        <a:t>together</a:t>
                      </a:r>
                      <a:r>
                        <a:rPr lang="en-GB" sz="700" spc="-25">
                          <a:latin typeface="Calibri"/>
                          <a:cs typeface="Calibri"/>
                        </a:rPr>
                        <a:t> </a:t>
                      </a:r>
                      <a:r>
                        <a:rPr lang="en-GB" sz="700">
                          <a:latin typeface="Calibri"/>
                          <a:cs typeface="Calibri"/>
                        </a:rPr>
                        <a:t>with</a:t>
                      </a:r>
                      <a:r>
                        <a:rPr lang="en-GB" sz="700" spc="-20">
                          <a:latin typeface="Calibri"/>
                          <a:cs typeface="Calibri"/>
                        </a:rPr>
                        <a:t> </a:t>
                      </a:r>
                      <a:r>
                        <a:rPr lang="en-GB" sz="700">
                          <a:latin typeface="Calibri"/>
                          <a:cs typeface="Calibri"/>
                        </a:rPr>
                        <a:t>little</a:t>
                      </a:r>
                      <a:r>
                        <a:rPr lang="en-GB" sz="700" spc="-25">
                          <a:latin typeface="Calibri"/>
                          <a:cs typeface="Calibri"/>
                        </a:rPr>
                        <a:t> </a:t>
                      </a:r>
                      <a:r>
                        <a:rPr lang="en-GB" sz="700">
                          <a:latin typeface="Calibri"/>
                          <a:cs typeface="Calibri"/>
                        </a:rPr>
                        <a:t>or</a:t>
                      </a:r>
                      <a:r>
                        <a:rPr lang="en-GB" sz="700" spc="-20">
                          <a:latin typeface="Calibri"/>
                          <a:cs typeface="Calibri"/>
                        </a:rPr>
                        <a:t> </a:t>
                      </a:r>
                      <a:r>
                        <a:rPr lang="en-GB" sz="700" spc="-25">
                          <a:latin typeface="Calibri"/>
                          <a:cs typeface="Calibri"/>
                        </a:rPr>
                        <a:t>no</a:t>
                      </a:r>
                      <a:r>
                        <a:rPr lang="en-GB" sz="700">
                          <a:latin typeface="Calibri"/>
                          <a:cs typeface="Calibri"/>
                        </a:rPr>
                        <a:t> conscious</a:t>
                      </a:r>
                      <a:r>
                        <a:rPr lang="en-GB" sz="700" spc="-25">
                          <a:latin typeface="Calibri"/>
                          <a:cs typeface="Calibri"/>
                        </a:rPr>
                        <a:t> </a:t>
                      </a:r>
                      <a:r>
                        <a:rPr lang="en-GB" sz="700">
                          <a:latin typeface="Calibri"/>
                          <a:cs typeface="Calibri"/>
                        </a:rPr>
                        <a:t>reflection</a:t>
                      </a:r>
                      <a:r>
                        <a:rPr lang="en-GB" sz="700" spc="-25">
                          <a:latin typeface="Calibri"/>
                          <a:cs typeface="Calibri"/>
                        </a:rPr>
                        <a:t> </a:t>
                      </a:r>
                      <a:r>
                        <a:rPr lang="en-GB" sz="700">
                          <a:latin typeface="Calibri"/>
                          <a:cs typeface="Calibri"/>
                        </a:rPr>
                        <a:t>about</a:t>
                      </a:r>
                      <a:r>
                        <a:rPr lang="en-GB" sz="700" spc="-25">
                          <a:latin typeface="Calibri"/>
                          <a:cs typeface="Calibri"/>
                        </a:rPr>
                        <a:t> </a:t>
                      </a:r>
                      <a:r>
                        <a:rPr lang="en-GB" sz="700" spc="-10">
                          <a:latin typeface="Calibri"/>
                          <a:cs typeface="Calibri"/>
                        </a:rPr>
                        <a:t>their communication</a:t>
                      </a:r>
                      <a:r>
                        <a:rPr lang="en-GB" sz="700">
                          <a:latin typeface="Calibri"/>
                          <a:cs typeface="Calibri"/>
                        </a:rPr>
                        <a:t> and</a:t>
                      </a:r>
                      <a:r>
                        <a:rPr lang="en-GB" sz="700" spc="-5">
                          <a:latin typeface="Calibri"/>
                          <a:cs typeface="Calibri"/>
                        </a:rPr>
                        <a:t> </a:t>
                      </a:r>
                      <a:r>
                        <a:rPr lang="en-GB" sz="700">
                          <a:latin typeface="Calibri"/>
                          <a:cs typeface="Calibri"/>
                        </a:rPr>
                        <a:t>how</a:t>
                      </a:r>
                      <a:r>
                        <a:rPr lang="en-GB" sz="700" spc="-5">
                          <a:latin typeface="Calibri"/>
                          <a:cs typeface="Calibri"/>
                        </a:rPr>
                        <a:t> </a:t>
                      </a:r>
                      <a:r>
                        <a:rPr lang="en-GB" sz="700">
                          <a:latin typeface="Calibri"/>
                          <a:cs typeface="Calibri"/>
                        </a:rPr>
                        <a:t>well it is working.</a:t>
                      </a:r>
                      <a:r>
                        <a:rPr lang="en-GB" sz="700" spc="-5">
                          <a:latin typeface="Calibri"/>
                          <a:cs typeface="Calibri"/>
                        </a:rPr>
                        <a:t> </a:t>
                      </a:r>
                      <a:r>
                        <a:rPr lang="en-GB" sz="700" spc="-25">
                          <a:latin typeface="Calibri"/>
                          <a:cs typeface="Calibri"/>
                        </a:rPr>
                        <a:t>At</a:t>
                      </a:r>
                      <a:r>
                        <a:rPr lang="en-GB" sz="700">
                          <a:latin typeface="Calibri"/>
                          <a:cs typeface="Calibri"/>
                        </a:rPr>
                        <a:t> this</a:t>
                      </a:r>
                      <a:r>
                        <a:rPr lang="en-GB" sz="700" spc="-15">
                          <a:latin typeface="Calibri"/>
                          <a:cs typeface="Calibri"/>
                        </a:rPr>
                        <a:t> </a:t>
                      </a:r>
                      <a:r>
                        <a:rPr lang="en-GB" sz="700">
                          <a:latin typeface="Calibri"/>
                          <a:cs typeface="Calibri"/>
                        </a:rPr>
                        <a:t>level,</a:t>
                      </a:r>
                      <a:r>
                        <a:rPr lang="en-GB" sz="700" spc="-10">
                          <a:latin typeface="Calibri"/>
                          <a:cs typeface="Calibri"/>
                        </a:rPr>
                        <a:t> </a:t>
                      </a:r>
                      <a:r>
                        <a:rPr lang="en-GB" sz="700">
                          <a:latin typeface="Calibri"/>
                          <a:cs typeface="Calibri"/>
                        </a:rPr>
                        <a:t>they</a:t>
                      </a:r>
                      <a:r>
                        <a:rPr lang="en-GB" sz="700" spc="-15">
                          <a:latin typeface="Calibri"/>
                          <a:cs typeface="Calibri"/>
                        </a:rPr>
                        <a:t> </a:t>
                      </a:r>
                      <a:r>
                        <a:rPr lang="en-GB" sz="700">
                          <a:latin typeface="Calibri"/>
                          <a:cs typeface="Calibri"/>
                        </a:rPr>
                        <a:t>are</a:t>
                      </a:r>
                      <a:r>
                        <a:rPr lang="en-GB" sz="700" spc="-10">
                          <a:latin typeface="Calibri"/>
                          <a:cs typeface="Calibri"/>
                        </a:rPr>
                        <a:t> </a:t>
                      </a:r>
                      <a:r>
                        <a:rPr lang="en-GB" sz="700">
                          <a:latin typeface="Calibri"/>
                          <a:cs typeface="Calibri"/>
                        </a:rPr>
                        <a:t>unlikely</a:t>
                      </a:r>
                      <a:r>
                        <a:rPr lang="en-GB" sz="700" spc="-15">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use</a:t>
                      </a:r>
                      <a:r>
                        <a:rPr lang="en-GB" sz="700" spc="-10">
                          <a:latin typeface="Calibri"/>
                          <a:cs typeface="Calibri"/>
                        </a:rPr>
                        <a:t> clear </a:t>
                      </a:r>
                      <a:r>
                        <a:rPr lang="en-GB" sz="700">
                          <a:latin typeface="Calibri"/>
                          <a:cs typeface="Calibri"/>
                        </a:rPr>
                        <a:t>protocols</a:t>
                      </a:r>
                      <a:r>
                        <a:rPr lang="en-GB" sz="700" spc="-25">
                          <a:latin typeface="Calibri"/>
                          <a:cs typeface="Calibri"/>
                        </a:rPr>
                        <a:t> </a:t>
                      </a:r>
                      <a:r>
                        <a:rPr lang="en-GB" sz="700">
                          <a:latin typeface="Calibri"/>
                          <a:cs typeface="Calibri"/>
                        </a:rPr>
                        <a:t>for</a:t>
                      </a:r>
                      <a:r>
                        <a:rPr lang="en-GB" sz="700" spc="-25">
                          <a:latin typeface="Calibri"/>
                          <a:cs typeface="Calibri"/>
                        </a:rPr>
                        <a:t> </a:t>
                      </a:r>
                      <a:r>
                        <a:rPr lang="en-GB" sz="700">
                          <a:latin typeface="Calibri"/>
                          <a:cs typeface="Calibri"/>
                        </a:rPr>
                        <a:t>communicating</a:t>
                      </a:r>
                      <a:r>
                        <a:rPr lang="en-GB" sz="700" spc="-30">
                          <a:latin typeface="Calibri"/>
                          <a:cs typeface="Calibri"/>
                        </a:rPr>
                        <a:t> </a:t>
                      </a:r>
                      <a:r>
                        <a:rPr lang="en-GB" sz="700">
                          <a:latin typeface="Calibri"/>
                          <a:cs typeface="Calibri"/>
                        </a:rPr>
                        <a:t>with</a:t>
                      </a:r>
                      <a:r>
                        <a:rPr lang="en-GB" sz="700" spc="-20">
                          <a:latin typeface="Calibri"/>
                          <a:cs typeface="Calibri"/>
                        </a:rPr>
                        <a:t> </a:t>
                      </a:r>
                      <a:r>
                        <a:rPr lang="en-GB" sz="700">
                          <a:latin typeface="Calibri"/>
                          <a:cs typeface="Calibri"/>
                        </a:rPr>
                        <a:t>each</a:t>
                      </a:r>
                      <a:r>
                        <a:rPr lang="en-GB" sz="700" spc="-20">
                          <a:latin typeface="Calibri"/>
                          <a:cs typeface="Calibri"/>
                        </a:rPr>
                        <a:t> </a:t>
                      </a:r>
                      <a:r>
                        <a:rPr lang="en-GB" sz="700" spc="-10">
                          <a:latin typeface="Calibri"/>
                          <a:cs typeface="Calibri"/>
                        </a:rPr>
                        <a:t>other, </a:t>
                      </a:r>
                      <a:r>
                        <a:rPr lang="en-GB" sz="700">
                          <a:latin typeface="Calibri"/>
                          <a:cs typeface="Calibri"/>
                        </a:rPr>
                        <a:t>but rather</a:t>
                      </a:r>
                      <a:r>
                        <a:rPr lang="en-GB" sz="700" spc="-5">
                          <a:latin typeface="Calibri"/>
                          <a:cs typeface="Calibri"/>
                        </a:rPr>
                        <a:t> </a:t>
                      </a:r>
                      <a:r>
                        <a:rPr lang="en-GB" sz="700">
                          <a:latin typeface="Calibri"/>
                          <a:cs typeface="Calibri"/>
                        </a:rPr>
                        <a:t>let</a:t>
                      </a:r>
                      <a:r>
                        <a:rPr lang="en-GB" sz="700" spc="-5">
                          <a:latin typeface="Calibri"/>
                          <a:cs typeface="Calibri"/>
                        </a:rPr>
                        <a:t> </a:t>
                      </a:r>
                      <a:r>
                        <a:rPr lang="en-GB" sz="700">
                          <a:latin typeface="Calibri"/>
                          <a:cs typeface="Calibri"/>
                        </a:rPr>
                        <a:t>the </a:t>
                      </a:r>
                      <a:r>
                        <a:rPr lang="en-GB" sz="700" spc="-10">
                          <a:latin typeface="Calibri"/>
                          <a:cs typeface="Calibri"/>
                        </a:rPr>
                        <a:t>communication</a:t>
                      </a:r>
                      <a:r>
                        <a:rPr lang="en-GB" sz="700" spc="10">
                          <a:latin typeface="Calibri"/>
                          <a:cs typeface="Calibri"/>
                        </a:rPr>
                        <a:t> </a:t>
                      </a:r>
                      <a:r>
                        <a:rPr lang="en-GB" sz="700" spc="-10">
                          <a:latin typeface="Calibri"/>
                          <a:cs typeface="Calibri"/>
                        </a:rPr>
                        <a:t>process </a:t>
                      </a:r>
                      <a:r>
                        <a:rPr lang="en-GB" sz="700">
                          <a:latin typeface="Calibri"/>
                          <a:cs typeface="Calibri"/>
                        </a:rPr>
                        <a:t>emerge</a:t>
                      </a:r>
                      <a:r>
                        <a:rPr lang="en-GB" sz="700" spc="-40">
                          <a:latin typeface="Calibri"/>
                          <a:cs typeface="Calibri"/>
                        </a:rPr>
                        <a:t> </a:t>
                      </a:r>
                      <a:r>
                        <a:rPr lang="en-GB" sz="700" spc="-10">
                          <a:latin typeface="Calibri"/>
                          <a:cs typeface="Calibri"/>
                        </a:rPr>
                        <a:t>naturally.</a:t>
                      </a:r>
                      <a:endParaRPr lang="en-GB" sz="700">
                        <a:latin typeface="Calibri"/>
                        <a:cs typeface="Calibri"/>
                      </a:endParaRPr>
                    </a:p>
                  </a:txBody>
                  <a:tcPr marL="0" marR="0" marT="14978" marB="0">
                    <a:lnL w="19050">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8580" marR="63500">
                        <a:lnSpc>
                          <a:spcPct val="100000"/>
                        </a:lnSpc>
                        <a:spcBef>
                          <a:spcPts val="275"/>
                        </a:spcBef>
                      </a:pPr>
                      <a:r>
                        <a:rPr lang="en-GB" sz="700">
                          <a:latin typeface="Calibri"/>
                          <a:cs typeface="Calibri"/>
                        </a:rPr>
                        <a:t>Learners</a:t>
                      </a:r>
                      <a:r>
                        <a:rPr lang="en-GB" sz="700" spc="-25">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starting</a:t>
                      </a:r>
                      <a:r>
                        <a:rPr lang="en-GB" sz="700" spc="-20">
                          <a:latin typeface="Calibri"/>
                          <a:cs typeface="Calibri"/>
                        </a:rPr>
                        <a:t> </a:t>
                      </a:r>
                      <a:r>
                        <a:rPr lang="en-GB" sz="700">
                          <a:latin typeface="Calibri"/>
                          <a:cs typeface="Calibri"/>
                        </a:rPr>
                        <a:t>to</a:t>
                      </a:r>
                      <a:r>
                        <a:rPr lang="en-GB" sz="700" spc="-25">
                          <a:latin typeface="Calibri"/>
                          <a:cs typeface="Calibri"/>
                        </a:rPr>
                        <a:t> </a:t>
                      </a:r>
                      <a:r>
                        <a:rPr lang="en-GB" sz="700">
                          <a:latin typeface="Calibri"/>
                          <a:cs typeface="Calibri"/>
                        </a:rPr>
                        <a:t>establish</a:t>
                      </a:r>
                      <a:r>
                        <a:rPr lang="en-GB" sz="700" spc="-15">
                          <a:latin typeface="Calibri"/>
                          <a:cs typeface="Calibri"/>
                        </a:rPr>
                        <a:t> </a:t>
                      </a:r>
                      <a:r>
                        <a:rPr lang="en-GB" sz="700">
                          <a:latin typeface="Calibri"/>
                          <a:cs typeface="Calibri"/>
                        </a:rPr>
                        <a:t>and</a:t>
                      </a:r>
                      <a:r>
                        <a:rPr lang="en-GB" sz="700" spc="-25">
                          <a:latin typeface="Calibri"/>
                          <a:cs typeface="Calibri"/>
                        </a:rPr>
                        <a:t> </a:t>
                      </a:r>
                      <a:r>
                        <a:rPr lang="en-GB" sz="700" spc="-10">
                          <a:latin typeface="Calibri"/>
                          <a:cs typeface="Calibri"/>
                        </a:rPr>
                        <a:t>follow </a:t>
                      </a:r>
                      <a:r>
                        <a:rPr lang="en-GB" sz="700">
                          <a:latin typeface="Calibri"/>
                          <a:cs typeface="Calibri"/>
                        </a:rPr>
                        <a:t>good</a:t>
                      </a:r>
                      <a:r>
                        <a:rPr lang="en-GB" sz="700" spc="-5">
                          <a:latin typeface="Calibri"/>
                          <a:cs typeface="Calibri"/>
                        </a:rPr>
                        <a:t> </a:t>
                      </a:r>
                      <a:r>
                        <a:rPr lang="en-GB" sz="700" spc="-10">
                          <a:latin typeface="Calibri"/>
                          <a:cs typeface="Calibri"/>
                        </a:rPr>
                        <a:t>communication</a:t>
                      </a:r>
                      <a:r>
                        <a:rPr lang="en-GB" sz="700" spc="5">
                          <a:latin typeface="Calibri"/>
                          <a:cs typeface="Calibri"/>
                        </a:rPr>
                        <a:t> </a:t>
                      </a:r>
                      <a:r>
                        <a:rPr lang="en-GB" sz="700">
                          <a:latin typeface="Calibri"/>
                          <a:cs typeface="Calibri"/>
                        </a:rPr>
                        <a:t>protocols for</a:t>
                      </a:r>
                      <a:r>
                        <a:rPr lang="en-GB" sz="700" spc="5">
                          <a:latin typeface="Calibri"/>
                          <a:cs typeface="Calibri"/>
                        </a:rPr>
                        <a:t> </a:t>
                      </a:r>
                      <a:r>
                        <a:rPr lang="en-GB" sz="700" spc="-10">
                          <a:latin typeface="Calibri"/>
                          <a:cs typeface="Calibri"/>
                        </a:rPr>
                        <a:t>working </a:t>
                      </a:r>
                      <a:r>
                        <a:rPr lang="en-GB" sz="700">
                          <a:latin typeface="Calibri"/>
                          <a:cs typeface="Calibri"/>
                        </a:rPr>
                        <a:t>together.</a:t>
                      </a:r>
                      <a:r>
                        <a:rPr lang="en-GB" sz="700" spc="-20">
                          <a:latin typeface="Calibri"/>
                          <a:cs typeface="Calibri"/>
                        </a:rPr>
                        <a:t> </a:t>
                      </a:r>
                      <a:r>
                        <a:rPr lang="en-GB" sz="700">
                          <a:latin typeface="Calibri"/>
                          <a:cs typeface="Calibri"/>
                        </a:rPr>
                        <a:t>With</a:t>
                      </a:r>
                      <a:r>
                        <a:rPr lang="en-GB" sz="700" spc="-25">
                          <a:latin typeface="Calibri"/>
                          <a:cs typeface="Calibri"/>
                        </a:rPr>
                        <a:t> </a:t>
                      </a:r>
                      <a:r>
                        <a:rPr lang="en-GB" sz="700">
                          <a:latin typeface="Calibri"/>
                          <a:cs typeface="Calibri"/>
                        </a:rPr>
                        <a:t>guidance,</a:t>
                      </a:r>
                      <a:r>
                        <a:rPr lang="en-GB" sz="700" spc="-25">
                          <a:latin typeface="Calibri"/>
                          <a:cs typeface="Calibri"/>
                        </a:rPr>
                        <a:t> </a:t>
                      </a:r>
                      <a:r>
                        <a:rPr lang="en-GB" sz="700">
                          <a:latin typeface="Calibri"/>
                          <a:cs typeface="Calibri"/>
                        </a:rPr>
                        <a:t>they</a:t>
                      </a:r>
                      <a:r>
                        <a:rPr lang="en-GB" sz="700" spc="-20">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learning</a:t>
                      </a:r>
                      <a:r>
                        <a:rPr lang="en-GB" sz="700" spc="-30">
                          <a:latin typeface="Calibri"/>
                          <a:cs typeface="Calibri"/>
                        </a:rPr>
                        <a:t> </a:t>
                      </a:r>
                      <a:r>
                        <a:rPr lang="en-GB" sz="700" spc="-25">
                          <a:latin typeface="Calibri"/>
                          <a:cs typeface="Calibri"/>
                        </a:rPr>
                        <a:t>to</a:t>
                      </a:r>
                      <a:r>
                        <a:rPr lang="en-GB" sz="700">
                          <a:latin typeface="Calibri"/>
                          <a:cs typeface="Calibri"/>
                        </a:rPr>
                        <a:t> reflect on their</a:t>
                      </a:r>
                      <a:r>
                        <a:rPr lang="en-GB" sz="700" spc="-5">
                          <a:latin typeface="Calibri"/>
                          <a:cs typeface="Calibri"/>
                        </a:rPr>
                        <a:t> </a:t>
                      </a:r>
                      <a:r>
                        <a:rPr lang="en-GB" sz="700" spc="-10">
                          <a:latin typeface="Calibri"/>
                          <a:cs typeface="Calibri"/>
                        </a:rPr>
                        <a:t>communication</a:t>
                      </a:r>
                      <a:r>
                        <a:rPr lang="en-GB" sz="700" spc="10">
                          <a:latin typeface="Calibri"/>
                          <a:cs typeface="Calibri"/>
                        </a:rPr>
                        <a:t> </a:t>
                      </a:r>
                      <a:r>
                        <a:rPr lang="en-GB" sz="700" spc="-10">
                          <a:latin typeface="Calibri"/>
                          <a:cs typeface="Calibri"/>
                        </a:rPr>
                        <a:t>processes, </a:t>
                      </a:r>
                      <a:r>
                        <a:rPr lang="en-GB" sz="700">
                          <a:latin typeface="Calibri"/>
                          <a:cs typeface="Calibri"/>
                        </a:rPr>
                        <a:t>learn</a:t>
                      </a:r>
                      <a:r>
                        <a:rPr lang="en-GB" sz="700" spc="-15">
                          <a:latin typeface="Calibri"/>
                          <a:cs typeface="Calibri"/>
                        </a:rPr>
                        <a:t> </a:t>
                      </a:r>
                      <a:r>
                        <a:rPr lang="en-GB" sz="700">
                          <a:latin typeface="Calibri"/>
                          <a:cs typeface="Calibri"/>
                        </a:rPr>
                        <a:t>from</a:t>
                      </a:r>
                      <a:r>
                        <a:rPr lang="en-GB" sz="700" spc="-20">
                          <a:latin typeface="Calibri"/>
                          <a:cs typeface="Calibri"/>
                        </a:rPr>
                        <a:t> </a:t>
                      </a:r>
                      <a:r>
                        <a:rPr lang="en-GB" sz="700">
                          <a:latin typeface="Calibri"/>
                          <a:cs typeface="Calibri"/>
                        </a:rPr>
                        <a:t>what</a:t>
                      </a:r>
                      <a:r>
                        <a:rPr lang="en-GB" sz="700" spc="-15">
                          <a:latin typeface="Calibri"/>
                          <a:cs typeface="Calibri"/>
                        </a:rPr>
                        <a:t> </a:t>
                      </a:r>
                      <a:r>
                        <a:rPr lang="en-GB" sz="700">
                          <a:latin typeface="Calibri"/>
                          <a:cs typeface="Calibri"/>
                        </a:rPr>
                        <a:t>worked</a:t>
                      </a:r>
                      <a:r>
                        <a:rPr lang="en-GB" sz="700" spc="-15">
                          <a:latin typeface="Calibri"/>
                          <a:cs typeface="Calibri"/>
                        </a:rPr>
                        <a:t> </a:t>
                      </a:r>
                      <a:r>
                        <a:rPr lang="en-GB" sz="700">
                          <a:latin typeface="Calibri"/>
                          <a:cs typeface="Calibri"/>
                        </a:rPr>
                        <a:t>well</a:t>
                      </a:r>
                      <a:r>
                        <a:rPr lang="en-GB" sz="700" spc="-15">
                          <a:latin typeface="Calibri"/>
                          <a:cs typeface="Calibri"/>
                        </a:rPr>
                        <a:t> </a:t>
                      </a:r>
                      <a:r>
                        <a:rPr lang="en-GB" sz="700">
                          <a:latin typeface="Calibri"/>
                          <a:cs typeface="Calibri"/>
                        </a:rPr>
                        <a:t>and</a:t>
                      </a:r>
                      <a:r>
                        <a:rPr lang="en-GB" sz="700" spc="-20">
                          <a:latin typeface="Calibri"/>
                          <a:cs typeface="Calibri"/>
                        </a:rPr>
                        <a:t> </a:t>
                      </a:r>
                      <a:r>
                        <a:rPr lang="en-GB" sz="700">
                          <a:latin typeface="Calibri"/>
                          <a:cs typeface="Calibri"/>
                        </a:rPr>
                        <a:t>what</a:t>
                      </a:r>
                      <a:r>
                        <a:rPr lang="en-GB" sz="700" spc="-15">
                          <a:latin typeface="Calibri"/>
                          <a:cs typeface="Calibri"/>
                        </a:rPr>
                        <a:t> </a:t>
                      </a:r>
                      <a:r>
                        <a:rPr lang="en-GB" sz="700" spc="-10">
                          <a:latin typeface="Calibri"/>
                          <a:cs typeface="Calibri"/>
                        </a:rPr>
                        <a:t>didn’t, </a:t>
                      </a:r>
                      <a:r>
                        <a:rPr lang="en-GB" sz="700">
                          <a:latin typeface="Calibri"/>
                          <a:cs typeface="Calibri"/>
                        </a:rPr>
                        <a:t>and</a:t>
                      </a:r>
                      <a:r>
                        <a:rPr lang="en-GB" sz="700" spc="-10">
                          <a:latin typeface="Calibri"/>
                          <a:cs typeface="Calibri"/>
                        </a:rPr>
                        <a:t> </a:t>
                      </a:r>
                      <a:r>
                        <a:rPr lang="en-GB" sz="700">
                          <a:latin typeface="Calibri"/>
                          <a:cs typeface="Calibri"/>
                        </a:rPr>
                        <a:t>make</a:t>
                      </a:r>
                      <a:r>
                        <a:rPr lang="en-GB" sz="700" spc="-10">
                          <a:latin typeface="Calibri"/>
                          <a:cs typeface="Calibri"/>
                        </a:rPr>
                        <a:t> improvements.</a:t>
                      </a:r>
                      <a:endParaRPr lang="en-GB" sz="700">
                        <a:latin typeface="Calibri"/>
                        <a:cs typeface="Calibri"/>
                      </a:endParaRPr>
                    </a:p>
                  </a:txBody>
                  <a:tcPr marL="0" marR="0" marT="14978" marB="0">
                    <a:lnL w="19050">
                      <a:solidFill>
                        <a:srgbClr val="FFFFFF"/>
                      </a:solidFill>
                      <a:prstDash val="solid"/>
                    </a:lnL>
                    <a:lnR w="28575">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7945" marR="131445">
                        <a:lnSpc>
                          <a:spcPct val="100000"/>
                        </a:lnSpc>
                        <a:spcBef>
                          <a:spcPts val="275"/>
                        </a:spcBef>
                      </a:pPr>
                      <a:r>
                        <a:rPr lang="en-GB" sz="700">
                          <a:latin typeface="Calibri"/>
                          <a:cs typeface="Calibri"/>
                        </a:rPr>
                        <a:t>Learners</a:t>
                      </a:r>
                      <a:r>
                        <a:rPr lang="en-GB" sz="700" spc="-30">
                          <a:latin typeface="Calibri"/>
                          <a:cs typeface="Calibri"/>
                        </a:rPr>
                        <a:t> </a:t>
                      </a:r>
                      <a:r>
                        <a:rPr lang="en-GB" sz="700">
                          <a:latin typeface="Calibri"/>
                          <a:cs typeface="Calibri"/>
                        </a:rPr>
                        <a:t>are</a:t>
                      </a:r>
                      <a:r>
                        <a:rPr lang="en-GB" sz="700" spc="-35">
                          <a:latin typeface="Calibri"/>
                          <a:cs typeface="Calibri"/>
                        </a:rPr>
                        <a:t> </a:t>
                      </a:r>
                      <a:r>
                        <a:rPr lang="en-GB" sz="700">
                          <a:latin typeface="Calibri"/>
                          <a:cs typeface="Calibri"/>
                        </a:rPr>
                        <a:t>developing</a:t>
                      </a:r>
                      <a:r>
                        <a:rPr lang="en-GB" sz="700" spc="-25">
                          <a:latin typeface="Calibri"/>
                          <a:cs typeface="Calibri"/>
                        </a:rPr>
                        <a:t> </a:t>
                      </a:r>
                      <a:r>
                        <a:rPr lang="en-GB" sz="700">
                          <a:latin typeface="Calibri"/>
                          <a:cs typeface="Calibri"/>
                        </a:rPr>
                        <a:t>the</a:t>
                      </a:r>
                      <a:r>
                        <a:rPr lang="en-GB" sz="700" spc="-35">
                          <a:latin typeface="Calibri"/>
                          <a:cs typeface="Calibri"/>
                        </a:rPr>
                        <a:t> </a:t>
                      </a:r>
                      <a:r>
                        <a:rPr lang="en-GB" sz="700">
                          <a:latin typeface="Calibri"/>
                          <a:cs typeface="Calibri"/>
                        </a:rPr>
                        <a:t>ability</a:t>
                      </a:r>
                      <a:r>
                        <a:rPr lang="en-GB" sz="700" spc="-25">
                          <a:latin typeface="Calibri"/>
                          <a:cs typeface="Calibri"/>
                        </a:rPr>
                        <a:t> to</a:t>
                      </a:r>
                      <a:r>
                        <a:rPr lang="en-GB" sz="700">
                          <a:latin typeface="Calibri"/>
                          <a:cs typeface="Calibri"/>
                        </a:rPr>
                        <a:t> monitor,</a:t>
                      </a:r>
                      <a:r>
                        <a:rPr lang="en-GB" sz="700" spc="-30">
                          <a:latin typeface="Calibri"/>
                          <a:cs typeface="Calibri"/>
                        </a:rPr>
                        <a:t> </a:t>
                      </a:r>
                      <a:r>
                        <a:rPr lang="en-GB" sz="700">
                          <a:latin typeface="Calibri"/>
                          <a:cs typeface="Calibri"/>
                        </a:rPr>
                        <a:t>manage,</a:t>
                      </a:r>
                      <a:r>
                        <a:rPr lang="en-GB" sz="700" spc="-30">
                          <a:latin typeface="Calibri"/>
                          <a:cs typeface="Calibri"/>
                        </a:rPr>
                        <a:t> </a:t>
                      </a:r>
                      <a:r>
                        <a:rPr lang="en-GB" sz="700">
                          <a:latin typeface="Calibri"/>
                          <a:cs typeface="Calibri"/>
                        </a:rPr>
                        <a:t>and</a:t>
                      </a:r>
                      <a:r>
                        <a:rPr lang="en-GB" sz="700" spc="-30">
                          <a:latin typeface="Calibri"/>
                          <a:cs typeface="Calibri"/>
                        </a:rPr>
                        <a:t> </a:t>
                      </a:r>
                      <a:r>
                        <a:rPr lang="en-GB" sz="700">
                          <a:latin typeface="Calibri"/>
                          <a:cs typeface="Calibri"/>
                        </a:rPr>
                        <a:t>improve</a:t>
                      </a:r>
                      <a:r>
                        <a:rPr lang="en-GB" sz="700" spc="-30">
                          <a:latin typeface="Calibri"/>
                          <a:cs typeface="Calibri"/>
                        </a:rPr>
                        <a:t> </a:t>
                      </a:r>
                      <a:r>
                        <a:rPr lang="en-GB" sz="700" spc="-10">
                          <a:latin typeface="Calibri"/>
                          <a:cs typeface="Calibri"/>
                        </a:rPr>
                        <a:t>their communication</a:t>
                      </a:r>
                      <a:r>
                        <a:rPr lang="en-GB" sz="700" spc="-5">
                          <a:latin typeface="Calibri"/>
                          <a:cs typeface="Calibri"/>
                        </a:rPr>
                        <a:t> </a:t>
                      </a:r>
                      <a:r>
                        <a:rPr lang="en-GB" sz="700">
                          <a:latin typeface="Calibri"/>
                          <a:cs typeface="Calibri"/>
                        </a:rPr>
                        <a:t>throughout each</a:t>
                      </a:r>
                      <a:r>
                        <a:rPr lang="en-GB" sz="700" spc="-15">
                          <a:latin typeface="Calibri"/>
                          <a:cs typeface="Calibri"/>
                        </a:rPr>
                        <a:t> </a:t>
                      </a:r>
                      <a:r>
                        <a:rPr lang="en-GB" sz="700">
                          <a:latin typeface="Calibri"/>
                          <a:cs typeface="Calibri"/>
                        </a:rPr>
                        <a:t>task.</a:t>
                      </a:r>
                      <a:r>
                        <a:rPr lang="en-GB" sz="700" spc="-5">
                          <a:latin typeface="Calibri"/>
                          <a:cs typeface="Calibri"/>
                        </a:rPr>
                        <a:t> </a:t>
                      </a:r>
                      <a:r>
                        <a:rPr lang="en-GB" sz="700" spc="-10">
                          <a:latin typeface="Calibri"/>
                          <a:cs typeface="Calibri"/>
                        </a:rPr>
                        <a:t>These </a:t>
                      </a:r>
                      <a:r>
                        <a:rPr lang="en-GB" sz="700">
                          <a:latin typeface="Calibri"/>
                          <a:cs typeface="Calibri"/>
                        </a:rPr>
                        <a:t>learnings</a:t>
                      </a:r>
                      <a:r>
                        <a:rPr lang="en-GB" sz="700" spc="-30">
                          <a:latin typeface="Calibri"/>
                          <a:cs typeface="Calibri"/>
                        </a:rPr>
                        <a:t> </a:t>
                      </a:r>
                      <a:r>
                        <a:rPr lang="en-GB" sz="700">
                          <a:latin typeface="Calibri"/>
                          <a:cs typeface="Calibri"/>
                        </a:rPr>
                        <a:t>result</a:t>
                      </a:r>
                      <a:r>
                        <a:rPr lang="en-GB" sz="700" spc="-25">
                          <a:latin typeface="Calibri"/>
                          <a:cs typeface="Calibri"/>
                        </a:rPr>
                        <a:t> </a:t>
                      </a:r>
                      <a:r>
                        <a:rPr lang="en-GB" sz="700">
                          <a:latin typeface="Calibri"/>
                          <a:cs typeface="Calibri"/>
                        </a:rPr>
                        <a:t>in</a:t>
                      </a:r>
                      <a:r>
                        <a:rPr lang="en-GB" sz="700" spc="-25">
                          <a:latin typeface="Calibri"/>
                          <a:cs typeface="Calibri"/>
                        </a:rPr>
                        <a:t> </a:t>
                      </a:r>
                      <a:r>
                        <a:rPr lang="en-GB" sz="700">
                          <a:latin typeface="Calibri"/>
                          <a:cs typeface="Calibri"/>
                        </a:rPr>
                        <a:t>better</a:t>
                      </a:r>
                      <a:r>
                        <a:rPr lang="en-GB" sz="700" spc="-30">
                          <a:latin typeface="Calibri"/>
                          <a:cs typeface="Calibri"/>
                        </a:rPr>
                        <a:t> </a:t>
                      </a:r>
                      <a:r>
                        <a:rPr lang="en-GB" sz="700">
                          <a:latin typeface="Calibri"/>
                          <a:cs typeface="Calibri"/>
                        </a:rPr>
                        <a:t>and</a:t>
                      </a:r>
                      <a:r>
                        <a:rPr lang="en-GB" sz="700" spc="-35">
                          <a:latin typeface="Calibri"/>
                          <a:cs typeface="Calibri"/>
                        </a:rPr>
                        <a:t> </a:t>
                      </a:r>
                      <a:r>
                        <a:rPr lang="en-GB" sz="700">
                          <a:latin typeface="Calibri"/>
                          <a:cs typeface="Calibri"/>
                        </a:rPr>
                        <a:t>more</a:t>
                      </a:r>
                      <a:r>
                        <a:rPr lang="en-GB" sz="700" spc="-30">
                          <a:latin typeface="Calibri"/>
                          <a:cs typeface="Calibri"/>
                        </a:rPr>
                        <a:t> </a:t>
                      </a:r>
                      <a:r>
                        <a:rPr lang="en-GB" sz="700" spc="-10">
                          <a:latin typeface="Calibri"/>
                          <a:cs typeface="Calibri"/>
                        </a:rPr>
                        <a:t>effective communication</a:t>
                      </a:r>
                      <a:r>
                        <a:rPr lang="en-GB" sz="700" spc="5">
                          <a:latin typeface="Calibri"/>
                          <a:cs typeface="Calibri"/>
                        </a:rPr>
                        <a:t> </a:t>
                      </a:r>
                      <a:r>
                        <a:rPr lang="en-GB" sz="700">
                          <a:latin typeface="Calibri"/>
                          <a:cs typeface="Calibri"/>
                        </a:rPr>
                        <a:t>as tasks</a:t>
                      </a:r>
                      <a:r>
                        <a:rPr lang="en-GB" sz="700" spc="-5">
                          <a:latin typeface="Calibri"/>
                          <a:cs typeface="Calibri"/>
                        </a:rPr>
                        <a:t> </a:t>
                      </a:r>
                      <a:r>
                        <a:rPr lang="en-GB" sz="700">
                          <a:latin typeface="Calibri"/>
                          <a:cs typeface="Calibri"/>
                        </a:rPr>
                        <a:t>progress, and</a:t>
                      </a:r>
                      <a:r>
                        <a:rPr lang="en-GB" sz="700" spc="-5">
                          <a:latin typeface="Calibri"/>
                          <a:cs typeface="Calibri"/>
                        </a:rPr>
                        <a:t> </a:t>
                      </a:r>
                      <a:r>
                        <a:rPr lang="en-GB" sz="700" spc="-25">
                          <a:latin typeface="Calibri"/>
                          <a:cs typeface="Calibri"/>
                        </a:rPr>
                        <a:t>in</a:t>
                      </a:r>
                      <a:r>
                        <a:rPr lang="en-GB" sz="700">
                          <a:latin typeface="Calibri"/>
                          <a:cs typeface="Calibri"/>
                        </a:rPr>
                        <a:t> successive</a:t>
                      </a:r>
                      <a:r>
                        <a:rPr lang="en-GB" sz="700" spc="-50">
                          <a:latin typeface="Calibri"/>
                          <a:cs typeface="Calibri"/>
                        </a:rPr>
                        <a:t> </a:t>
                      </a:r>
                      <a:r>
                        <a:rPr lang="en-GB" sz="700" spc="-10">
                          <a:latin typeface="Calibri"/>
                          <a:cs typeface="Calibri"/>
                        </a:rPr>
                        <a:t>tasks.</a:t>
                      </a:r>
                      <a:endParaRPr lang="en-GB" sz="700">
                        <a:latin typeface="Calibri"/>
                        <a:cs typeface="Calibri"/>
                      </a:endParaRPr>
                    </a:p>
                  </a:txBody>
                  <a:tcPr marL="0" marR="0" marT="14978" marB="0">
                    <a:lnL w="28575">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7945" marR="105410">
                        <a:lnSpc>
                          <a:spcPct val="100000"/>
                        </a:lnSpc>
                        <a:spcBef>
                          <a:spcPts val="275"/>
                        </a:spcBef>
                      </a:pPr>
                      <a:r>
                        <a:rPr lang="en-GB" sz="700" dirty="0">
                          <a:latin typeface="Calibri"/>
                          <a:cs typeface="Calibri"/>
                        </a:rPr>
                        <a:t>Learners</a:t>
                      </a:r>
                      <a:r>
                        <a:rPr lang="en-GB" sz="700" spc="-25" dirty="0">
                          <a:latin typeface="Calibri"/>
                          <a:cs typeface="Calibri"/>
                        </a:rPr>
                        <a:t> </a:t>
                      </a:r>
                      <a:r>
                        <a:rPr lang="en-GB" sz="700" dirty="0">
                          <a:latin typeface="Calibri"/>
                          <a:cs typeface="Calibri"/>
                        </a:rPr>
                        <a:t>are</a:t>
                      </a:r>
                      <a:r>
                        <a:rPr lang="en-GB" sz="700" spc="-25" dirty="0">
                          <a:latin typeface="Calibri"/>
                          <a:cs typeface="Calibri"/>
                        </a:rPr>
                        <a:t> </a:t>
                      </a:r>
                      <a:r>
                        <a:rPr lang="en-GB" sz="700" dirty="0">
                          <a:latin typeface="Calibri"/>
                          <a:cs typeface="Calibri"/>
                        </a:rPr>
                        <a:t>skilled</a:t>
                      </a:r>
                      <a:r>
                        <a:rPr lang="en-GB" sz="700" spc="-25" dirty="0">
                          <a:latin typeface="Calibri"/>
                          <a:cs typeface="Calibri"/>
                        </a:rPr>
                        <a:t> </a:t>
                      </a:r>
                      <a:r>
                        <a:rPr lang="en-GB" sz="700" dirty="0">
                          <a:latin typeface="Calibri"/>
                          <a:cs typeface="Calibri"/>
                        </a:rPr>
                        <a:t>at</a:t>
                      </a:r>
                      <a:r>
                        <a:rPr lang="en-GB" sz="700" spc="-25" dirty="0">
                          <a:latin typeface="Calibri"/>
                          <a:cs typeface="Calibri"/>
                        </a:rPr>
                        <a:t> </a:t>
                      </a:r>
                      <a:r>
                        <a:rPr lang="en-GB" sz="700" dirty="0">
                          <a:latin typeface="Calibri"/>
                          <a:cs typeface="Calibri"/>
                        </a:rPr>
                        <a:t>monitoring,</a:t>
                      </a:r>
                      <a:r>
                        <a:rPr lang="en-GB" sz="700" spc="-20" dirty="0">
                          <a:latin typeface="Calibri"/>
                          <a:cs typeface="Calibri"/>
                        </a:rPr>
                        <a:t> </a:t>
                      </a:r>
                      <a:r>
                        <a:rPr lang="en-GB" sz="700" spc="-10" dirty="0">
                          <a:latin typeface="Calibri"/>
                          <a:cs typeface="Calibri"/>
                        </a:rPr>
                        <a:t>managing, </a:t>
                      </a:r>
                      <a:r>
                        <a:rPr lang="en-GB" sz="700" dirty="0">
                          <a:latin typeface="Calibri"/>
                          <a:cs typeface="Calibri"/>
                        </a:rPr>
                        <a:t>reflecting</a:t>
                      </a:r>
                      <a:r>
                        <a:rPr lang="en-GB" sz="700" spc="-25" dirty="0">
                          <a:latin typeface="Calibri"/>
                          <a:cs typeface="Calibri"/>
                        </a:rPr>
                        <a:t> </a:t>
                      </a:r>
                      <a:r>
                        <a:rPr lang="en-GB" sz="700" dirty="0">
                          <a:latin typeface="Calibri"/>
                          <a:cs typeface="Calibri"/>
                        </a:rPr>
                        <a:t>on</a:t>
                      </a:r>
                      <a:r>
                        <a:rPr lang="en-GB" sz="700" spc="-20" dirty="0">
                          <a:latin typeface="Calibri"/>
                          <a:cs typeface="Calibri"/>
                        </a:rPr>
                        <a:t> </a:t>
                      </a:r>
                      <a:r>
                        <a:rPr lang="en-GB" sz="700" dirty="0">
                          <a:latin typeface="Calibri"/>
                          <a:cs typeface="Calibri"/>
                        </a:rPr>
                        <a:t>and</a:t>
                      </a:r>
                      <a:r>
                        <a:rPr lang="en-GB" sz="700" spc="-15" dirty="0">
                          <a:latin typeface="Calibri"/>
                          <a:cs typeface="Calibri"/>
                        </a:rPr>
                        <a:t> </a:t>
                      </a:r>
                      <a:r>
                        <a:rPr lang="en-GB" sz="700" dirty="0">
                          <a:latin typeface="Calibri"/>
                          <a:cs typeface="Calibri"/>
                        </a:rPr>
                        <a:t>improving</a:t>
                      </a:r>
                      <a:r>
                        <a:rPr lang="en-GB" sz="700" spc="-10" dirty="0">
                          <a:latin typeface="Calibri"/>
                          <a:cs typeface="Calibri"/>
                        </a:rPr>
                        <a:t> their communication</a:t>
                      </a:r>
                      <a:r>
                        <a:rPr lang="en-GB" sz="700" spc="10" dirty="0">
                          <a:latin typeface="Calibri"/>
                          <a:cs typeface="Calibri"/>
                        </a:rPr>
                        <a:t> </a:t>
                      </a:r>
                      <a:r>
                        <a:rPr lang="en-GB" sz="700" dirty="0">
                          <a:latin typeface="Calibri"/>
                          <a:cs typeface="Calibri"/>
                        </a:rPr>
                        <a:t>capabilities and</a:t>
                      </a:r>
                      <a:r>
                        <a:rPr lang="en-GB" sz="700" spc="5" dirty="0">
                          <a:latin typeface="Calibri"/>
                          <a:cs typeface="Calibri"/>
                        </a:rPr>
                        <a:t> </a:t>
                      </a:r>
                      <a:r>
                        <a:rPr lang="en-GB" sz="700" dirty="0">
                          <a:latin typeface="Calibri"/>
                          <a:cs typeface="Calibri"/>
                        </a:rPr>
                        <a:t>skills.</a:t>
                      </a:r>
                      <a:r>
                        <a:rPr lang="en-GB" sz="700" spc="10" dirty="0">
                          <a:latin typeface="Calibri"/>
                          <a:cs typeface="Calibri"/>
                        </a:rPr>
                        <a:t> </a:t>
                      </a:r>
                      <a:r>
                        <a:rPr lang="en-GB" sz="700" dirty="0">
                          <a:latin typeface="Calibri"/>
                          <a:cs typeface="Calibri"/>
                        </a:rPr>
                        <a:t>At </a:t>
                      </a:r>
                      <a:r>
                        <a:rPr lang="en-GB" sz="700" spc="-20" dirty="0">
                          <a:latin typeface="Calibri"/>
                          <a:cs typeface="Calibri"/>
                        </a:rPr>
                        <a:t>this </a:t>
                      </a:r>
                      <a:r>
                        <a:rPr lang="en-GB" sz="700" dirty="0">
                          <a:latin typeface="Calibri"/>
                          <a:cs typeface="Calibri"/>
                        </a:rPr>
                        <a:t>level,</a:t>
                      </a:r>
                      <a:r>
                        <a:rPr lang="en-GB" sz="700" spc="-10" dirty="0">
                          <a:latin typeface="Calibri"/>
                          <a:cs typeface="Calibri"/>
                        </a:rPr>
                        <a:t> </a:t>
                      </a:r>
                      <a:r>
                        <a:rPr lang="en-GB" sz="700" dirty="0">
                          <a:latin typeface="Calibri"/>
                          <a:cs typeface="Calibri"/>
                        </a:rPr>
                        <a:t>they</a:t>
                      </a:r>
                      <a:r>
                        <a:rPr lang="en-GB" sz="700" spc="-15" dirty="0">
                          <a:latin typeface="Calibri"/>
                          <a:cs typeface="Calibri"/>
                        </a:rPr>
                        <a:t> </a:t>
                      </a:r>
                      <a:r>
                        <a:rPr lang="en-GB" sz="700" dirty="0">
                          <a:latin typeface="Calibri"/>
                          <a:cs typeface="Calibri"/>
                        </a:rPr>
                        <a:t>are</a:t>
                      </a:r>
                      <a:r>
                        <a:rPr lang="en-GB" sz="700" spc="-15" dirty="0">
                          <a:latin typeface="Calibri"/>
                          <a:cs typeface="Calibri"/>
                        </a:rPr>
                        <a:t> </a:t>
                      </a:r>
                      <a:r>
                        <a:rPr lang="en-GB" sz="700" dirty="0">
                          <a:latin typeface="Calibri"/>
                          <a:cs typeface="Calibri"/>
                        </a:rPr>
                        <a:t>able</a:t>
                      </a:r>
                      <a:r>
                        <a:rPr lang="en-GB" sz="700" spc="-10" dirty="0">
                          <a:latin typeface="Calibri"/>
                          <a:cs typeface="Calibri"/>
                        </a:rPr>
                        <a:t> </a:t>
                      </a:r>
                      <a:r>
                        <a:rPr lang="en-GB" sz="700" dirty="0">
                          <a:latin typeface="Calibri"/>
                          <a:cs typeface="Calibri"/>
                        </a:rPr>
                        <a:t>to</a:t>
                      </a:r>
                      <a:r>
                        <a:rPr lang="en-GB" sz="700" spc="-15" dirty="0">
                          <a:latin typeface="Calibri"/>
                          <a:cs typeface="Calibri"/>
                        </a:rPr>
                        <a:t> </a:t>
                      </a:r>
                      <a:r>
                        <a:rPr lang="en-GB" sz="700" dirty="0">
                          <a:latin typeface="Calibri"/>
                          <a:cs typeface="Calibri"/>
                        </a:rPr>
                        <a:t>use</a:t>
                      </a:r>
                      <a:r>
                        <a:rPr lang="en-GB" sz="700" spc="-5" dirty="0">
                          <a:latin typeface="Calibri"/>
                          <a:cs typeface="Calibri"/>
                        </a:rPr>
                        <a:t> </a:t>
                      </a:r>
                      <a:r>
                        <a:rPr lang="en-GB" sz="700" spc="-10" dirty="0">
                          <a:latin typeface="Calibri"/>
                          <a:cs typeface="Calibri"/>
                        </a:rPr>
                        <a:t>multiple </a:t>
                      </a:r>
                      <a:r>
                        <a:rPr lang="en-GB" sz="700" dirty="0">
                          <a:latin typeface="Calibri"/>
                          <a:cs typeface="Calibri"/>
                        </a:rPr>
                        <a:t>perspectives</a:t>
                      </a:r>
                      <a:r>
                        <a:rPr lang="en-GB" sz="700" spc="-20" dirty="0">
                          <a:latin typeface="Calibri"/>
                          <a:cs typeface="Calibri"/>
                        </a:rPr>
                        <a:t> </a:t>
                      </a:r>
                      <a:r>
                        <a:rPr lang="en-GB" sz="700" dirty="0">
                          <a:latin typeface="Calibri"/>
                          <a:cs typeface="Calibri"/>
                        </a:rPr>
                        <a:t>to</a:t>
                      </a:r>
                      <a:r>
                        <a:rPr lang="en-GB" sz="700" spc="-15" dirty="0">
                          <a:latin typeface="Calibri"/>
                          <a:cs typeface="Calibri"/>
                        </a:rPr>
                        <a:t> </a:t>
                      </a:r>
                      <a:r>
                        <a:rPr lang="en-GB" sz="700" dirty="0">
                          <a:latin typeface="Calibri"/>
                          <a:cs typeface="Calibri"/>
                        </a:rPr>
                        <a:t>anticipate</a:t>
                      </a:r>
                      <a:r>
                        <a:rPr lang="en-GB" sz="700" spc="-25" dirty="0">
                          <a:latin typeface="Calibri"/>
                          <a:cs typeface="Calibri"/>
                        </a:rPr>
                        <a:t> </a:t>
                      </a:r>
                      <a:r>
                        <a:rPr lang="en-GB" sz="700" dirty="0">
                          <a:latin typeface="Calibri"/>
                          <a:cs typeface="Calibri"/>
                        </a:rPr>
                        <a:t>and</a:t>
                      </a:r>
                      <a:r>
                        <a:rPr lang="en-GB" sz="700" spc="-15" dirty="0">
                          <a:latin typeface="Calibri"/>
                          <a:cs typeface="Calibri"/>
                        </a:rPr>
                        <a:t> </a:t>
                      </a:r>
                      <a:r>
                        <a:rPr lang="en-GB" sz="700" dirty="0">
                          <a:latin typeface="Calibri"/>
                          <a:cs typeface="Calibri"/>
                        </a:rPr>
                        <a:t>manage</a:t>
                      </a:r>
                      <a:r>
                        <a:rPr lang="en-GB" sz="700" spc="-20" dirty="0">
                          <a:latin typeface="Calibri"/>
                          <a:cs typeface="Calibri"/>
                        </a:rPr>
                        <a:t> </a:t>
                      </a:r>
                      <a:r>
                        <a:rPr lang="en-GB" sz="700" spc="-25" dirty="0">
                          <a:latin typeface="Calibri"/>
                          <a:cs typeface="Calibri"/>
                        </a:rPr>
                        <a:t>for</a:t>
                      </a:r>
                      <a:r>
                        <a:rPr lang="en-GB" sz="700" spc="-10" dirty="0">
                          <a:latin typeface="Calibri"/>
                          <a:cs typeface="Calibri"/>
                        </a:rPr>
                        <a:t> communication</a:t>
                      </a:r>
                      <a:r>
                        <a:rPr lang="en-GB" sz="700" spc="-5" dirty="0">
                          <a:latin typeface="Calibri"/>
                          <a:cs typeface="Calibri"/>
                        </a:rPr>
                        <a:t> </a:t>
                      </a:r>
                      <a:r>
                        <a:rPr lang="en-GB" sz="700" dirty="0">
                          <a:latin typeface="Calibri"/>
                          <a:cs typeface="Calibri"/>
                        </a:rPr>
                        <a:t>challenges</a:t>
                      </a:r>
                      <a:r>
                        <a:rPr lang="en-GB" sz="700" spc="-5" dirty="0">
                          <a:latin typeface="Calibri"/>
                          <a:cs typeface="Calibri"/>
                        </a:rPr>
                        <a:t> </a:t>
                      </a:r>
                      <a:r>
                        <a:rPr lang="en-GB" sz="700" dirty="0">
                          <a:latin typeface="Calibri"/>
                          <a:cs typeface="Calibri"/>
                        </a:rPr>
                        <a:t>before</a:t>
                      </a:r>
                      <a:r>
                        <a:rPr lang="en-GB" sz="700" spc="-15" dirty="0">
                          <a:latin typeface="Calibri"/>
                          <a:cs typeface="Calibri"/>
                        </a:rPr>
                        <a:t> </a:t>
                      </a:r>
                      <a:r>
                        <a:rPr lang="en-GB" sz="700" dirty="0">
                          <a:latin typeface="Calibri"/>
                          <a:cs typeface="Calibri"/>
                        </a:rPr>
                        <a:t>they</a:t>
                      </a:r>
                      <a:r>
                        <a:rPr lang="en-GB" sz="700" spc="-5" dirty="0">
                          <a:latin typeface="Calibri"/>
                          <a:cs typeface="Calibri"/>
                        </a:rPr>
                        <a:t> </a:t>
                      </a:r>
                      <a:r>
                        <a:rPr lang="en-GB" sz="700" spc="-20" dirty="0">
                          <a:latin typeface="Calibri"/>
                          <a:cs typeface="Calibri"/>
                        </a:rPr>
                        <a:t>occur </a:t>
                      </a:r>
                      <a:r>
                        <a:rPr lang="en-GB" sz="700" dirty="0">
                          <a:latin typeface="Calibri"/>
                          <a:cs typeface="Calibri"/>
                        </a:rPr>
                        <a:t>and</a:t>
                      </a:r>
                      <a:r>
                        <a:rPr lang="en-GB" sz="700" spc="-25" dirty="0">
                          <a:latin typeface="Calibri"/>
                          <a:cs typeface="Calibri"/>
                        </a:rPr>
                        <a:t> </a:t>
                      </a:r>
                      <a:r>
                        <a:rPr lang="en-GB" sz="700" dirty="0">
                          <a:latin typeface="Calibri"/>
                          <a:cs typeface="Calibri"/>
                        </a:rPr>
                        <a:t>finding</a:t>
                      </a:r>
                      <a:r>
                        <a:rPr lang="en-GB" sz="700" spc="-10" dirty="0">
                          <a:latin typeface="Calibri"/>
                          <a:cs typeface="Calibri"/>
                        </a:rPr>
                        <a:t> </a:t>
                      </a:r>
                      <a:r>
                        <a:rPr lang="en-GB" sz="700" dirty="0">
                          <a:latin typeface="Calibri"/>
                          <a:cs typeface="Calibri"/>
                        </a:rPr>
                        <a:t>ways</a:t>
                      </a:r>
                      <a:r>
                        <a:rPr lang="en-GB" sz="700" spc="-25" dirty="0">
                          <a:latin typeface="Calibri"/>
                          <a:cs typeface="Calibri"/>
                        </a:rPr>
                        <a:t> </a:t>
                      </a:r>
                      <a:r>
                        <a:rPr lang="en-GB" sz="700" dirty="0">
                          <a:latin typeface="Calibri"/>
                          <a:cs typeface="Calibri"/>
                        </a:rPr>
                        <a:t>to</a:t>
                      </a:r>
                      <a:r>
                        <a:rPr lang="en-GB" sz="700" spc="-15" dirty="0">
                          <a:latin typeface="Calibri"/>
                          <a:cs typeface="Calibri"/>
                        </a:rPr>
                        <a:t> </a:t>
                      </a:r>
                      <a:r>
                        <a:rPr lang="en-GB" sz="700" dirty="0">
                          <a:latin typeface="Calibri"/>
                          <a:cs typeface="Calibri"/>
                        </a:rPr>
                        <a:t>improve</a:t>
                      </a:r>
                      <a:r>
                        <a:rPr lang="en-GB" sz="700" spc="-30" dirty="0">
                          <a:latin typeface="Calibri"/>
                          <a:cs typeface="Calibri"/>
                        </a:rPr>
                        <a:t> </a:t>
                      </a:r>
                      <a:r>
                        <a:rPr lang="en-GB" sz="700" dirty="0">
                          <a:latin typeface="Calibri"/>
                          <a:cs typeface="Calibri"/>
                        </a:rPr>
                        <a:t>the</a:t>
                      </a:r>
                      <a:r>
                        <a:rPr lang="en-GB" sz="700" spc="-15" dirty="0">
                          <a:latin typeface="Calibri"/>
                          <a:cs typeface="Calibri"/>
                        </a:rPr>
                        <a:t> </a:t>
                      </a:r>
                      <a:r>
                        <a:rPr lang="en-GB" sz="700" spc="-10" dirty="0">
                          <a:latin typeface="Calibri"/>
                          <a:cs typeface="Calibri"/>
                        </a:rPr>
                        <a:t>team’s </a:t>
                      </a:r>
                      <a:r>
                        <a:rPr lang="en-GB" sz="700" dirty="0">
                          <a:latin typeface="Calibri"/>
                          <a:cs typeface="Calibri"/>
                        </a:rPr>
                        <a:t>functioning,</a:t>
                      </a:r>
                      <a:r>
                        <a:rPr lang="en-GB" sz="700" spc="-45" dirty="0">
                          <a:latin typeface="Calibri"/>
                          <a:cs typeface="Calibri"/>
                        </a:rPr>
                        <a:t> </a:t>
                      </a:r>
                      <a:r>
                        <a:rPr lang="en-GB" sz="700" dirty="0">
                          <a:latin typeface="Calibri"/>
                          <a:cs typeface="Calibri"/>
                        </a:rPr>
                        <a:t>including</a:t>
                      </a:r>
                      <a:r>
                        <a:rPr lang="en-GB" sz="700" spc="-30" dirty="0">
                          <a:latin typeface="Calibri"/>
                          <a:cs typeface="Calibri"/>
                        </a:rPr>
                        <a:t> </a:t>
                      </a:r>
                      <a:r>
                        <a:rPr lang="en-GB" sz="700" dirty="0">
                          <a:latin typeface="Calibri"/>
                          <a:cs typeface="Calibri"/>
                        </a:rPr>
                        <a:t>diverse</a:t>
                      </a:r>
                      <a:r>
                        <a:rPr lang="en-GB" sz="700" spc="-25" dirty="0">
                          <a:latin typeface="Calibri"/>
                          <a:cs typeface="Calibri"/>
                        </a:rPr>
                        <a:t> and</a:t>
                      </a:r>
                      <a:r>
                        <a:rPr lang="en-GB" sz="700" spc="-10" dirty="0">
                          <a:latin typeface="Calibri"/>
                          <a:cs typeface="Calibri"/>
                        </a:rPr>
                        <a:t> multidisciplinary</a:t>
                      </a:r>
                      <a:r>
                        <a:rPr lang="en-GB" sz="700" spc="85" dirty="0">
                          <a:latin typeface="Calibri"/>
                          <a:cs typeface="Calibri"/>
                        </a:rPr>
                        <a:t> </a:t>
                      </a:r>
                      <a:r>
                        <a:rPr lang="en-GB" sz="700" spc="-10" dirty="0">
                          <a:latin typeface="Calibri"/>
                          <a:cs typeface="Calibri"/>
                        </a:rPr>
                        <a:t>teams.</a:t>
                      </a:r>
                      <a:endParaRPr lang="en-GB" sz="700" dirty="0">
                        <a:latin typeface="Calibri"/>
                        <a:cs typeface="Calibri"/>
                      </a:endParaRPr>
                    </a:p>
                  </a:txBody>
                  <a:tcPr marL="0" marR="0" marT="14978" marB="0">
                    <a:lnL w="19050">
                      <a:solidFill>
                        <a:srgbClr val="FFFFFF"/>
                      </a:solidFill>
                      <a:prstDash val="solid"/>
                    </a:lnL>
                    <a:lnR w="19050">
                      <a:solidFill>
                        <a:srgbClr val="FFFFFF"/>
                      </a:solidFill>
                      <a:prstDash val="solid"/>
                    </a:lnR>
                    <a:lnT w="6350">
                      <a:solidFill>
                        <a:srgbClr val="00AAE0"/>
                      </a:solidFill>
                      <a:prstDash val="solid"/>
                    </a:lnT>
                    <a:lnB w="6350">
                      <a:solidFill>
                        <a:srgbClr val="00AAE0"/>
                      </a:solidFill>
                      <a:prstDash val="solid"/>
                    </a:lnB>
                    <a:solidFill>
                      <a:srgbClr val="D1EDF3"/>
                    </a:solidFill>
                  </a:tcPr>
                </a:tc>
                <a:tc>
                  <a:txBody>
                    <a:bodyPr/>
                    <a:lstStyle/>
                    <a:p>
                      <a:pPr marL="67945" marR="128905">
                        <a:lnSpc>
                          <a:spcPct val="100000"/>
                        </a:lnSpc>
                        <a:spcBef>
                          <a:spcPts val="275"/>
                        </a:spcBef>
                      </a:pPr>
                      <a:r>
                        <a:rPr lang="en-GB" sz="700">
                          <a:latin typeface="Calibri"/>
                          <a:cs typeface="Calibri"/>
                        </a:rPr>
                        <a:t>Learners</a:t>
                      </a:r>
                      <a:r>
                        <a:rPr lang="en-GB" sz="700" spc="-20">
                          <a:latin typeface="Calibri"/>
                          <a:cs typeface="Calibri"/>
                        </a:rPr>
                        <a:t> </a:t>
                      </a:r>
                      <a:r>
                        <a:rPr lang="en-GB" sz="700">
                          <a:latin typeface="Calibri"/>
                          <a:cs typeface="Calibri"/>
                        </a:rPr>
                        <a:t>are</a:t>
                      </a:r>
                      <a:r>
                        <a:rPr lang="en-GB" sz="700" spc="-25">
                          <a:latin typeface="Calibri"/>
                          <a:cs typeface="Calibri"/>
                        </a:rPr>
                        <a:t> </a:t>
                      </a:r>
                      <a:r>
                        <a:rPr lang="en-GB" sz="700">
                          <a:latin typeface="Calibri"/>
                          <a:cs typeface="Calibri"/>
                        </a:rPr>
                        <a:t>highly</a:t>
                      </a:r>
                      <a:r>
                        <a:rPr lang="en-GB" sz="700" spc="-25">
                          <a:latin typeface="Calibri"/>
                          <a:cs typeface="Calibri"/>
                        </a:rPr>
                        <a:t> </a:t>
                      </a:r>
                      <a:r>
                        <a:rPr lang="en-GB" sz="700">
                          <a:latin typeface="Calibri"/>
                          <a:cs typeface="Calibri"/>
                        </a:rPr>
                        <a:t>skilled</a:t>
                      </a:r>
                      <a:r>
                        <a:rPr lang="en-GB" sz="700" spc="-10">
                          <a:latin typeface="Calibri"/>
                          <a:cs typeface="Calibri"/>
                        </a:rPr>
                        <a:t> </a:t>
                      </a:r>
                      <a:r>
                        <a:rPr lang="en-GB" sz="700">
                          <a:latin typeface="Calibri"/>
                          <a:cs typeface="Calibri"/>
                        </a:rPr>
                        <a:t>and</a:t>
                      </a:r>
                      <a:r>
                        <a:rPr lang="en-GB" sz="700" spc="-15">
                          <a:latin typeface="Calibri"/>
                          <a:cs typeface="Calibri"/>
                        </a:rPr>
                        <a:t> </a:t>
                      </a:r>
                      <a:r>
                        <a:rPr lang="en-GB" sz="700" spc="-10">
                          <a:latin typeface="Calibri"/>
                          <a:cs typeface="Calibri"/>
                        </a:rPr>
                        <a:t>reflective </a:t>
                      </a:r>
                      <a:r>
                        <a:rPr lang="en-GB" sz="700">
                          <a:latin typeface="Calibri"/>
                          <a:cs typeface="Calibri"/>
                        </a:rPr>
                        <a:t>communicators</a:t>
                      </a:r>
                      <a:r>
                        <a:rPr lang="en-GB" sz="700" spc="-35">
                          <a:latin typeface="Calibri"/>
                          <a:cs typeface="Calibri"/>
                        </a:rPr>
                        <a:t> </a:t>
                      </a:r>
                      <a:r>
                        <a:rPr lang="en-GB" sz="700">
                          <a:latin typeface="Calibri"/>
                          <a:cs typeface="Calibri"/>
                        </a:rPr>
                        <a:t>who</a:t>
                      </a:r>
                      <a:r>
                        <a:rPr lang="en-GB" sz="700" spc="-35">
                          <a:latin typeface="Calibri"/>
                          <a:cs typeface="Calibri"/>
                        </a:rPr>
                        <a:t> </a:t>
                      </a:r>
                      <a:r>
                        <a:rPr lang="en-GB" sz="700">
                          <a:latin typeface="Calibri"/>
                          <a:cs typeface="Calibri"/>
                        </a:rPr>
                        <a:t>proactively</a:t>
                      </a:r>
                      <a:r>
                        <a:rPr lang="en-GB" sz="700" spc="-35">
                          <a:latin typeface="Calibri"/>
                          <a:cs typeface="Calibri"/>
                        </a:rPr>
                        <a:t> </a:t>
                      </a:r>
                      <a:r>
                        <a:rPr lang="en-GB" sz="700">
                          <a:latin typeface="Calibri"/>
                          <a:cs typeface="Calibri"/>
                        </a:rPr>
                        <a:t>monitor</a:t>
                      </a:r>
                      <a:r>
                        <a:rPr lang="en-GB" sz="700" spc="-45">
                          <a:latin typeface="Calibri"/>
                          <a:cs typeface="Calibri"/>
                        </a:rPr>
                        <a:t> </a:t>
                      </a:r>
                      <a:r>
                        <a:rPr lang="en-GB" sz="700" spc="-25">
                          <a:latin typeface="Calibri"/>
                          <a:cs typeface="Calibri"/>
                        </a:rPr>
                        <a:t>the</a:t>
                      </a:r>
                      <a:r>
                        <a:rPr lang="en-GB" sz="700" spc="-10">
                          <a:latin typeface="Calibri"/>
                          <a:cs typeface="Calibri"/>
                        </a:rPr>
                        <a:t> effectiveness</a:t>
                      </a:r>
                      <a:r>
                        <a:rPr lang="en-GB" sz="700" spc="-5">
                          <a:latin typeface="Calibri"/>
                          <a:cs typeface="Calibri"/>
                        </a:rPr>
                        <a:t> </a:t>
                      </a:r>
                      <a:r>
                        <a:rPr lang="en-GB" sz="700">
                          <a:latin typeface="Calibri"/>
                          <a:cs typeface="Calibri"/>
                        </a:rPr>
                        <a:t>of communication</a:t>
                      </a:r>
                      <a:r>
                        <a:rPr lang="en-GB" sz="700" spc="5">
                          <a:latin typeface="Calibri"/>
                          <a:cs typeface="Calibri"/>
                        </a:rPr>
                        <a:t> </a:t>
                      </a:r>
                      <a:r>
                        <a:rPr lang="en-GB" sz="700">
                          <a:latin typeface="Calibri"/>
                          <a:cs typeface="Calibri"/>
                        </a:rPr>
                        <a:t>and </a:t>
                      </a:r>
                      <a:r>
                        <a:rPr lang="en-GB" sz="700" spc="-10">
                          <a:latin typeface="Calibri"/>
                          <a:cs typeface="Calibri"/>
                        </a:rPr>
                        <a:t>reflect </a:t>
                      </a:r>
                      <a:r>
                        <a:rPr lang="en-GB" sz="700">
                          <a:latin typeface="Calibri"/>
                          <a:cs typeface="Calibri"/>
                        </a:rPr>
                        <a:t>on</a:t>
                      </a:r>
                      <a:r>
                        <a:rPr lang="en-GB" sz="700" spc="-15">
                          <a:latin typeface="Calibri"/>
                          <a:cs typeface="Calibri"/>
                        </a:rPr>
                        <a:t> </a:t>
                      </a:r>
                      <a:r>
                        <a:rPr lang="en-GB" sz="700">
                          <a:latin typeface="Calibri"/>
                          <a:cs typeface="Calibri"/>
                        </a:rPr>
                        <a:t>it</a:t>
                      </a:r>
                      <a:r>
                        <a:rPr lang="en-GB" sz="700" spc="-15">
                          <a:latin typeface="Calibri"/>
                          <a:cs typeface="Calibri"/>
                        </a:rPr>
                        <a:t> </a:t>
                      </a:r>
                      <a:r>
                        <a:rPr lang="en-GB" sz="700">
                          <a:latin typeface="Calibri"/>
                          <a:cs typeface="Calibri"/>
                        </a:rPr>
                        <a:t>carefully</a:t>
                      </a:r>
                      <a:r>
                        <a:rPr lang="en-GB" sz="700" spc="-20">
                          <a:latin typeface="Calibri"/>
                          <a:cs typeface="Calibri"/>
                        </a:rPr>
                        <a:t> </a:t>
                      </a:r>
                      <a:r>
                        <a:rPr lang="en-GB" sz="700">
                          <a:latin typeface="Calibri"/>
                          <a:cs typeface="Calibri"/>
                        </a:rPr>
                        <a:t>from</a:t>
                      </a:r>
                      <a:r>
                        <a:rPr lang="en-GB" sz="700" spc="-10">
                          <a:latin typeface="Calibri"/>
                          <a:cs typeface="Calibri"/>
                        </a:rPr>
                        <a:t> </a:t>
                      </a:r>
                      <a:r>
                        <a:rPr lang="en-GB" sz="700">
                          <a:latin typeface="Calibri"/>
                          <a:cs typeface="Calibri"/>
                        </a:rPr>
                        <a:t>multiple</a:t>
                      </a:r>
                      <a:r>
                        <a:rPr lang="en-GB" sz="700" spc="-15">
                          <a:latin typeface="Calibri"/>
                          <a:cs typeface="Calibri"/>
                        </a:rPr>
                        <a:t> </a:t>
                      </a:r>
                      <a:r>
                        <a:rPr lang="en-GB" sz="700" spc="-10">
                          <a:latin typeface="Calibri"/>
                          <a:cs typeface="Calibri"/>
                        </a:rPr>
                        <a:t>perspectives.</a:t>
                      </a:r>
                      <a:endParaRPr lang="en-GB" sz="700">
                        <a:latin typeface="Calibri"/>
                        <a:cs typeface="Calibri"/>
                      </a:endParaRPr>
                    </a:p>
                    <a:p>
                      <a:pPr marL="67945" marR="219075">
                        <a:lnSpc>
                          <a:spcPct val="100000"/>
                        </a:lnSpc>
                        <a:spcBef>
                          <a:spcPts val="15"/>
                        </a:spcBef>
                      </a:pPr>
                      <a:r>
                        <a:rPr lang="en-GB" sz="700">
                          <a:latin typeface="Calibri"/>
                          <a:cs typeface="Calibri"/>
                        </a:rPr>
                        <a:t>They</a:t>
                      </a:r>
                      <a:r>
                        <a:rPr lang="en-GB" sz="700" spc="-15">
                          <a:latin typeface="Calibri"/>
                          <a:cs typeface="Calibri"/>
                        </a:rPr>
                        <a:t> </a:t>
                      </a:r>
                      <a:r>
                        <a:rPr lang="en-GB" sz="700">
                          <a:latin typeface="Calibri"/>
                          <a:cs typeface="Calibri"/>
                        </a:rPr>
                        <a:t>find</a:t>
                      </a:r>
                      <a:r>
                        <a:rPr lang="en-GB" sz="700" spc="-15">
                          <a:latin typeface="Calibri"/>
                          <a:cs typeface="Calibri"/>
                        </a:rPr>
                        <a:t> </a:t>
                      </a:r>
                      <a:r>
                        <a:rPr lang="en-GB" sz="700">
                          <a:latin typeface="Calibri"/>
                          <a:cs typeface="Calibri"/>
                        </a:rPr>
                        <a:t>powerful</a:t>
                      </a:r>
                      <a:r>
                        <a:rPr lang="en-GB" sz="700" spc="-15">
                          <a:latin typeface="Calibri"/>
                          <a:cs typeface="Calibri"/>
                        </a:rPr>
                        <a:t> </a:t>
                      </a:r>
                      <a:r>
                        <a:rPr lang="en-GB" sz="700">
                          <a:latin typeface="Calibri"/>
                          <a:cs typeface="Calibri"/>
                        </a:rPr>
                        <a:t>ways</a:t>
                      </a:r>
                      <a:r>
                        <a:rPr lang="en-GB" sz="700" spc="-20">
                          <a:latin typeface="Calibri"/>
                          <a:cs typeface="Calibri"/>
                        </a:rPr>
                        <a:t> </a:t>
                      </a:r>
                      <a:r>
                        <a:rPr lang="en-GB" sz="700">
                          <a:latin typeface="Calibri"/>
                          <a:cs typeface="Calibri"/>
                        </a:rPr>
                        <a:t>to</a:t>
                      </a:r>
                      <a:r>
                        <a:rPr lang="en-GB" sz="700" spc="-15">
                          <a:latin typeface="Calibri"/>
                          <a:cs typeface="Calibri"/>
                        </a:rPr>
                        <a:t> </a:t>
                      </a:r>
                      <a:r>
                        <a:rPr lang="en-GB" sz="700">
                          <a:latin typeface="Calibri"/>
                          <a:cs typeface="Calibri"/>
                        </a:rPr>
                        <a:t>maximize</a:t>
                      </a:r>
                      <a:r>
                        <a:rPr lang="en-GB" sz="700" spc="-15">
                          <a:latin typeface="Calibri"/>
                          <a:cs typeface="Calibri"/>
                        </a:rPr>
                        <a:t> </a:t>
                      </a:r>
                      <a:r>
                        <a:rPr lang="en-GB" sz="700" spc="-25">
                          <a:latin typeface="Calibri"/>
                          <a:cs typeface="Calibri"/>
                        </a:rPr>
                        <a:t>the</a:t>
                      </a:r>
                      <a:r>
                        <a:rPr lang="en-GB" sz="700" spc="-10">
                          <a:latin typeface="Calibri"/>
                          <a:cs typeface="Calibri"/>
                        </a:rPr>
                        <a:t> effectiveness</a:t>
                      </a:r>
                      <a:r>
                        <a:rPr lang="en-GB" sz="700" spc="20">
                          <a:latin typeface="Calibri"/>
                          <a:cs typeface="Calibri"/>
                        </a:rPr>
                        <a:t> </a:t>
                      </a:r>
                      <a:r>
                        <a:rPr lang="en-GB" sz="700">
                          <a:latin typeface="Calibri"/>
                          <a:cs typeface="Calibri"/>
                        </a:rPr>
                        <a:t>of</a:t>
                      </a:r>
                      <a:r>
                        <a:rPr lang="en-GB" sz="700" spc="25">
                          <a:latin typeface="Calibri"/>
                          <a:cs typeface="Calibri"/>
                        </a:rPr>
                        <a:t> </a:t>
                      </a:r>
                      <a:r>
                        <a:rPr lang="en-GB" sz="700">
                          <a:latin typeface="Calibri"/>
                          <a:cs typeface="Calibri"/>
                        </a:rPr>
                        <a:t>their</a:t>
                      </a:r>
                      <a:r>
                        <a:rPr lang="en-GB" sz="700" spc="10">
                          <a:latin typeface="Calibri"/>
                          <a:cs typeface="Calibri"/>
                        </a:rPr>
                        <a:t> </a:t>
                      </a:r>
                      <a:r>
                        <a:rPr lang="en-GB" sz="700" spc="-10">
                          <a:latin typeface="Calibri"/>
                          <a:cs typeface="Calibri"/>
                        </a:rPr>
                        <a:t>communication, </a:t>
                      </a:r>
                      <a:r>
                        <a:rPr lang="en-GB" sz="700">
                          <a:latin typeface="Calibri"/>
                          <a:cs typeface="Calibri"/>
                        </a:rPr>
                        <a:t>especially</a:t>
                      </a:r>
                      <a:r>
                        <a:rPr lang="en-GB" sz="700" spc="-25">
                          <a:latin typeface="Calibri"/>
                          <a:cs typeface="Calibri"/>
                        </a:rPr>
                        <a:t> </a:t>
                      </a:r>
                      <a:r>
                        <a:rPr lang="en-GB" sz="700">
                          <a:latin typeface="Calibri"/>
                          <a:cs typeface="Calibri"/>
                        </a:rPr>
                        <a:t>in</a:t>
                      </a:r>
                      <a:r>
                        <a:rPr lang="en-GB" sz="700" spc="-25">
                          <a:latin typeface="Calibri"/>
                          <a:cs typeface="Calibri"/>
                        </a:rPr>
                        <a:t> </a:t>
                      </a:r>
                      <a:r>
                        <a:rPr lang="en-GB" sz="700">
                          <a:latin typeface="Calibri"/>
                          <a:cs typeface="Calibri"/>
                        </a:rPr>
                        <a:t>diverse</a:t>
                      </a:r>
                      <a:r>
                        <a:rPr lang="en-GB" sz="700" spc="-25">
                          <a:latin typeface="Calibri"/>
                          <a:cs typeface="Calibri"/>
                        </a:rPr>
                        <a:t> </a:t>
                      </a:r>
                      <a:r>
                        <a:rPr lang="en-GB" sz="700">
                          <a:latin typeface="Calibri"/>
                          <a:cs typeface="Calibri"/>
                        </a:rPr>
                        <a:t>and</a:t>
                      </a:r>
                      <a:r>
                        <a:rPr lang="en-GB" sz="700" spc="-20">
                          <a:latin typeface="Calibri"/>
                          <a:cs typeface="Calibri"/>
                        </a:rPr>
                        <a:t> </a:t>
                      </a:r>
                      <a:r>
                        <a:rPr lang="en-GB" sz="700" spc="-10">
                          <a:latin typeface="Calibri"/>
                          <a:cs typeface="Calibri"/>
                        </a:rPr>
                        <a:t>multidisciplinary </a:t>
                      </a:r>
                      <a:r>
                        <a:rPr lang="en-GB" sz="700">
                          <a:latin typeface="Calibri"/>
                          <a:cs typeface="Calibri"/>
                        </a:rPr>
                        <a:t>teams.</a:t>
                      </a:r>
                      <a:r>
                        <a:rPr lang="en-GB" sz="700" spc="-15">
                          <a:latin typeface="Calibri"/>
                          <a:cs typeface="Calibri"/>
                        </a:rPr>
                        <a:t> </a:t>
                      </a:r>
                      <a:r>
                        <a:rPr lang="en-GB" sz="700">
                          <a:latin typeface="Calibri"/>
                          <a:cs typeface="Calibri"/>
                        </a:rPr>
                        <a:t>At</a:t>
                      </a:r>
                      <a:r>
                        <a:rPr lang="en-GB" sz="700" spc="-25">
                          <a:latin typeface="Calibri"/>
                          <a:cs typeface="Calibri"/>
                        </a:rPr>
                        <a:t> </a:t>
                      </a:r>
                      <a:r>
                        <a:rPr lang="en-GB" sz="700">
                          <a:latin typeface="Calibri"/>
                          <a:cs typeface="Calibri"/>
                        </a:rPr>
                        <a:t>this</a:t>
                      </a:r>
                      <a:r>
                        <a:rPr lang="en-GB" sz="700" spc="-20">
                          <a:latin typeface="Calibri"/>
                          <a:cs typeface="Calibri"/>
                        </a:rPr>
                        <a:t> </a:t>
                      </a:r>
                      <a:r>
                        <a:rPr lang="en-GB" sz="700">
                          <a:latin typeface="Calibri"/>
                          <a:cs typeface="Calibri"/>
                        </a:rPr>
                        <a:t>level,</a:t>
                      </a:r>
                      <a:r>
                        <a:rPr lang="en-GB" sz="700" spc="-20">
                          <a:latin typeface="Calibri"/>
                          <a:cs typeface="Calibri"/>
                        </a:rPr>
                        <a:t> </a:t>
                      </a:r>
                      <a:r>
                        <a:rPr lang="en-GB" sz="700">
                          <a:latin typeface="Calibri"/>
                          <a:cs typeface="Calibri"/>
                        </a:rPr>
                        <a:t>teams</a:t>
                      </a:r>
                      <a:r>
                        <a:rPr lang="en-GB" sz="700" spc="-20">
                          <a:latin typeface="Calibri"/>
                          <a:cs typeface="Calibri"/>
                        </a:rPr>
                        <a:t> </a:t>
                      </a:r>
                      <a:r>
                        <a:rPr lang="en-GB" sz="700">
                          <a:latin typeface="Calibri"/>
                          <a:cs typeface="Calibri"/>
                        </a:rPr>
                        <a:t>are</a:t>
                      </a:r>
                      <a:r>
                        <a:rPr lang="en-GB" sz="700" spc="-20">
                          <a:latin typeface="Calibri"/>
                          <a:cs typeface="Calibri"/>
                        </a:rPr>
                        <a:t> </a:t>
                      </a:r>
                      <a:r>
                        <a:rPr lang="en-GB" sz="700">
                          <a:latin typeface="Calibri"/>
                          <a:cs typeface="Calibri"/>
                        </a:rPr>
                        <a:t>skilled</a:t>
                      </a:r>
                      <a:r>
                        <a:rPr lang="en-GB" sz="700" spc="-15">
                          <a:latin typeface="Calibri"/>
                          <a:cs typeface="Calibri"/>
                        </a:rPr>
                        <a:t> </a:t>
                      </a:r>
                      <a:r>
                        <a:rPr lang="en-GB" sz="700" spc="-25">
                          <a:latin typeface="Calibri"/>
                          <a:cs typeface="Calibri"/>
                        </a:rPr>
                        <a:t>and</a:t>
                      </a:r>
                      <a:r>
                        <a:rPr lang="en-GB" sz="700">
                          <a:latin typeface="Calibri"/>
                          <a:cs typeface="Calibri"/>
                        </a:rPr>
                        <a:t> intuitive</a:t>
                      </a:r>
                      <a:r>
                        <a:rPr lang="en-GB" sz="700" spc="-30">
                          <a:latin typeface="Calibri"/>
                          <a:cs typeface="Calibri"/>
                        </a:rPr>
                        <a:t> </a:t>
                      </a:r>
                      <a:r>
                        <a:rPr lang="en-GB" sz="700">
                          <a:latin typeface="Calibri"/>
                          <a:cs typeface="Calibri"/>
                        </a:rPr>
                        <a:t>in</a:t>
                      </a:r>
                      <a:r>
                        <a:rPr lang="en-GB" sz="700" spc="-20">
                          <a:latin typeface="Calibri"/>
                          <a:cs typeface="Calibri"/>
                        </a:rPr>
                        <a:t> </a:t>
                      </a:r>
                      <a:r>
                        <a:rPr lang="en-GB" sz="700">
                          <a:latin typeface="Calibri"/>
                          <a:cs typeface="Calibri"/>
                        </a:rPr>
                        <a:t>finding</a:t>
                      </a:r>
                      <a:r>
                        <a:rPr lang="en-GB" sz="700" spc="-30">
                          <a:latin typeface="Calibri"/>
                          <a:cs typeface="Calibri"/>
                        </a:rPr>
                        <a:t> </a:t>
                      </a:r>
                      <a:r>
                        <a:rPr lang="en-GB" sz="700">
                          <a:latin typeface="Calibri"/>
                          <a:cs typeface="Calibri"/>
                        </a:rPr>
                        <a:t>a</a:t>
                      </a:r>
                      <a:r>
                        <a:rPr lang="en-GB" sz="700" spc="-20">
                          <a:latin typeface="Calibri"/>
                          <a:cs typeface="Calibri"/>
                        </a:rPr>
                        <a:t> </a:t>
                      </a:r>
                      <a:r>
                        <a:rPr lang="en-GB" sz="700">
                          <a:latin typeface="Calibri"/>
                          <a:cs typeface="Calibri"/>
                        </a:rPr>
                        <a:t>synergistic</a:t>
                      </a:r>
                      <a:r>
                        <a:rPr lang="en-GB" sz="700" spc="-20">
                          <a:latin typeface="Calibri"/>
                          <a:cs typeface="Calibri"/>
                        </a:rPr>
                        <a:t> </a:t>
                      </a:r>
                      <a:r>
                        <a:rPr lang="en-GB" sz="700">
                          <a:latin typeface="Calibri"/>
                          <a:cs typeface="Calibri"/>
                        </a:rPr>
                        <a:t>way</a:t>
                      </a:r>
                      <a:r>
                        <a:rPr lang="en-GB" sz="700" spc="-30">
                          <a:latin typeface="Calibri"/>
                          <a:cs typeface="Calibri"/>
                        </a:rPr>
                        <a:t> </a:t>
                      </a:r>
                      <a:r>
                        <a:rPr lang="en-GB" sz="700" spc="-25">
                          <a:latin typeface="Calibri"/>
                          <a:cs typeface="Calibri"/>
                        </a:rPr>
                        <a:t>of</a:t>
                      </a:r>
                      <a:r>
                        <a:rPr lang="en-GB" sz="700">
                          <a:latin typeface="Calibri"/>
                          <a:cs typeface="Calibri"/>
                        </a:rPr>
                        <a:t> working</a:t>
                      </a:r>
                      <a:r>
                        <a:rPr lang="en-GB" sz="700" spc="-20">
                          <a:latin typeface="Calibri"/>
                          <a:cs typeface="Calibri"/>
                        </a:rPr>
                        <a:t> </a:t>
                      </a:r>
                      <a:r>
                        <a:rPr lang="en-GB" sz="700">
                          <a:latin typeface="Calibri"/>
                          <a:cs typeface="Calibri"/>
                        </a:rPr>
                        <a:t>together</a:t>
                      </a:r>
                      <a:r>
                        <a:rPr lang="en-GB" sz="700" spc="-20">
                          <a:latin typeface="Calibri"/>
                          <a:cs typeface="Calibri"/>
                        </a:rPr>
                        <a:t> </a:t>
                      </a:r>
                      <a:r>
                        <a:rPr lang="en-GB" sz="700">
                          <a:latin typeface="Calibri"/>
                          <a:cs typeface="Calibri"/>
                        </a:rPr>
                        <a:t>that</a:t>
                      </a:r>
                      <a:r>
                        <a:rPr lang="en-GB" sz="700" spc="-20">
                          <a:latin typeface="Calibri"/>
                          <a:cs typeface="Calibri"/>
                        </a:rPr>
                        <a:t> </a:t>
                      </a:r>
                      <a:r>
                        <a:rPr lang="en-GB" sz="700">
                          <a:latin typeface="Calibri"/>
                          <a:cs typeface="Calibri"/>
                        </a:rPr>
                        <a:t>helps</a:t>
                      </a:r>
                      <a:r>
                        <a:rPr lang="en-GB" sz="700" spc="-15">
                          <a:latin typeface="Calibri"/>
                          <a:cs typeface="Calibri"/>
                        </a:rPr>
                        <a:t> </a:t>
                      </a:r>
                      <a:r>
                        <a:rPr lang="en-GB" sz="700">
                          <a:latin typeface="Calibri"/>
                          <a:cs typeface="Calibri"/>
                        </a:rPr>
                        <a:t>ideas</a:t>
                      </a:r>
                      <a:r>
                        <a:rPr lang="en-GB" sz="700" spc="-20">
                          <a:latin typeface="Calibri"/>
                          <a:cs typeface="Calibri"/>
                        </a:rPr>
                        <a:t> </a:t>
                      </a:r>
                      <a:r>
                        <a:rPr lang="en-GB" sz="700">
                          <a:latin typeface="Calibri"/>
                          <a:cs typeface="Calibri"/>
                        </a:rPr>
                        <a:t>flow</a:t>
                      </a:r>
                      <a:r>
                        <a:rPr lang="en-GB" sz="700" spc="-25">
                          <a:latin typeface="Calibri"/>
                          <a:cs typeface="Calibri"/>
                        </a:rPr>
                        <a:t> and</a:t>
                      </a:r>
                      <a:r>
                        <a:rPr lang="en-GB" sz="700">
                          <a:latin typeface="Calibri"/>
                          <a:cs typeface="Calibri"/>
                        </a:rPr>
                        <a:t> minimizes</a:t>
                      </a:r>
                      <a:r>
                        <a:rPr lang="en-GB" sz="700" spc="40">
                          <a:latin typeface="Calibri"/>
                          <a:cs typeface="Calibri"/>
                        </a:rPr>
                        <a:t> </a:t>
                      </a:r>
                      <a:r>
                        <a:rPr lang="en-GB" sz="700" spc="-10">
                          <a:latin typeface="Calibri"/>
                          <a:cs typeface="Calibri"/>
                        </a:rPr>
                        <a:t>communication-related disruptions.</a:t>
                      </a:r>
                      <a:endParaRPr lang="en-GB" sz="700">
                        <a:latin typeface="Calibri"/>
                        <a:cs typeface="Calibri"/>
                      </a:endParaRPr>
                    </a:p>
                  </a:txBody>
                  <a:tcPr marL="0" marR="0" marT="14978" marB="0">
                    <a:lnL w="19050">
                      <a:solidFill>
                        <a:srgbClr val="FFFFFF"/>
                      </a:solidFill>
                      <a:prstDash val="solid"/>
                    </a:lnL>
                    <a:lnR w="6350">
                      <a:solidFill>
                        <a:srgbClr val="00AAE0"/>
                      </a:solidFill>
                      <a:prstDash val="solid"/>
                    </a:lnR>
                    <a:lnT w="6350">
                      <a:solidFill>
                        <a:srgbClr val="00AAE0"/>
                      </a:solidFill>
                      <a:prstDash val="solid"/>
                    </a:lnT>
                    <a:lnB w="6350">
                      <a:solidFill>
                        <a:srgbClr val="00AAE0"/>
                      </a:solidFill>
                      <a:prstDash val="solid"/>
                    </a:lnB>
                    <a:solidFill>
                      <a:srgbClr val="D1EDF3"/>
                    </a:solidFill>
                  </a:tcPr>
                </a:tc>
                <a:extLst>
                  <a:ext uri="{0D108BD9-81ED-4DB2-BD59-A6C34878D82A}">
                    <a16:rowId xmlns:a16="http://schemas.microsoft.com/office/drawing/2014/main" val="10005"/>
                  </a:ext>
                </a:extLst>
              </a:tr>
              <a:tr h="330197">
                <a:tc gridSpan="3">
                  <a:txBody>
                    <a:bodyPr/>
                    <a:lstStyle/>
                    <a:p>
                      <a:pPr>
                        <a:lnSpc>
                          <a:spcPct val="100000"/>
                        </a:lnSpc>
                      </a:pPr>
                      <a:endParaRPr lang="en-GB" sz="700">
                        <a:latin typeface="Times New Roman"/>
                        <a:cs typeface="Times New Roman"/>
                      </a:endParaRPr>
                    </a:p>
                    <a:p>
                      <a:pPr>
                        <a:lnSpc>
                          <a:spcPct val="100000"/>
                        </a:lnSpc>
                      </a:pPr>
                      <a:endParaRPr lang="en-GB" sz="700">
                        <a:latin typeface="Times New Roman"/>
                        <a:cs typeface="Times New Roman"/>
                      </a:endParaRPr>
                    </a:p>
                    <a:p>
                      <a:pPr>
                        <a:lnSpc>
                          <a:spcPct val="100000"/>
                        </a:lnSpc>
                      </a:pPr>
                      <a:endParaRPr lang="en-GB" sz="700">
                        <a:latin typeface="Times New Roman"/>
                        <a:cs typeface="Times New Roman"/>
                      </a:endParaRPr>
                    </a:p>
                  </a:txBody>
                  <a:tcPr marL="0" marR="0" marT="0" marB="0">
                    <a:lnR w="28575">
                      <a:solidFill>
                        <a:srgbClr val="FFFFFF"/>
                      </a:solidFill>
                      <a:prstDash val="solid"/>
                    </a:lnR>
                    <a:lnT w="6350">
                      <a:solidFill>
                        <a:srgbClr val="00AAE0"/>
                      </a:solidFill>
                      <a:prstDash val="solid"/>
                    </a:lnT>
                  </a:tcPr>
                </a:tc>
                <a:tc hMerge="1">
                  <a:txBody>
                    <a:bodyPr/>
                    <a:lstStyle/>
                    <a:p>
                      <a:endParaRPr/>
                    </a:p>
                  </a:txBody>
                  <a:tcPr marL="0" marR="0" marT="0" marB="0"/>
                </a:tc>
                <a:tc hMerge="1">
                  <a:txBody>
                    <a:bodyPr/>
                    <a:lstStyle/>
                    <a:p>
                      <a:endParaRPr/>
                    </a:p>
                  </a:txBody>
                  <a:tcPr marL="0" marR="0" marT="0" marB="0"/>
                </a:tc>
                <a:tc>
                  <a:txBody>
                    <a:bodyPr/>
                    <a:lstStyle/>
                    <a:p>
                      <a:pPr>
                        <a:lnSpc>
                          <a:spcPct val="100000"/>
                        </a:lnSpc>
                      </a:pPr>
                      <a:endParaRPr lang="en-GB" sz="700">
                        <a:latin typeface="Times New Roman"/>
                        <a:cs typeface="Times New Roman"/>
                      </a:endParaRPr>
                    </a:p>
                  </a:txBody>
                  <a:tcPr marL="0" marR="0" marT="0" marB="0">
                    <a:lnL w="28575">
                      <a:solidFill>
                        <a:srgbClr val="FFFFFF"/>
                      </a:solidFill>
                      <a:prstDash val="solid"/>
                    </a:lnL>
                    <a:lnR w="19050">
                      <a:solidFill>
                        <a:srgbClr val="FFFFFF"/>
                      </a:solidFill>
                      <a:prstDash val="solid"/>
                    </a:lnR>
                    <a:lnT w="6350">
                      <a:solidFill>
                        <a:srgbClr val="00AAE0"/>
                      </a:solidFill>
                      <a:prstDash val="solid"/>
                    </a:lnT>
                  </a:tcPr>
                </a:tc>
                <a:tc>
                  <a:txBody>
                    <a:bodyPr/>
                    <a:lstStyle/>
                    <a:p>
                      <a:pPr>
                        <a:lnSpc>
                          <a:spcPct val="100000"/>
                        </a:lnSpc>
                      </a:pPr>
                      <a:endParaRPr lang="en-GB" sz="700">
                        <a:latin typeface="Times New Roman"/>
                        <a:cs typeface="Times New Roman"/>
                      </a:endParaRPr>
                    </a:p>
                  </a:txBody>
                  <a:tcPr marL="0" marR="0" marT="0" marB="0">
                    <a:lnL w="19050">
                      <a:solidFill>
                        <a:srgbClr val="FFFFFF"/>
                      </a:solidFill>
                      <a:prstDash val="solid"/>
                    </a:lnL>
                    <a:lnR w="19050">
                      <a:solidFill>
                        <a:srgbClr val="FFFFFF"/>
                      </a:solidFill>
                      <a:prstDash val="solid"/>
                    </a:lnR>
                    <a:lnT w="6350">
                      <a:solidFill>
                        <a:srgbClr val="00AAE0"/>
                      </a:solidFill>
                      <a:prstDash val="solid"/>
                    </a:lnT>
                  </a:tcPr>
                </a:tc>
                <a:tc>
                  <a:txBody>
                    <a:bodyPr/>
                    <a:lstStyle/>
                    <a:p>
                      <a:pPr>
                        <a:lnSpc>
                          <a:spcPct val="100000"/>
                        </a:lnSpc>
                      </a:pPr>
                      <a:endParaRPr lang="en-GB" sz="700" dirty="0">
                        <a:latin typeface="Times New Roman"/>
                        <a:cs typeface="Times New Roman"/>
                      </a:endParaRPr>
                    </a:p>
                  </a:txBody>
                  <a:tcPr marL="0" marR="0" marT="0" marB="0">
                    <a:lnL w="19050">
                      <a:solidFill>
                        <a:srgbClr val="FFFFFF"/>
                      </a:solidFill>
                      <a:prstDash val="solid"/>
                    </a:lnL>
                    <a:lnT w="6350">
                      <a:solidFill>
                        <a:srgbClr val="00AAE0"/>
                      </a:solidFill>
                      <a:prstDash val="solid"/>
                    </a:lnT>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48631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5ECB9AB-F1CF-8DD4-B98E-7BF416A5EE0B}"/>
              </a:ext>
            </a:extLst>
          </p:cNvPr>
          <p:cNvSpPr txBox="1"/>
          <p:nvPr/>
        </p:nvSpPr>
        <p:spPr>
          <a:xfrm>
            <a:off x="373083" y="1756947"/>
            <a:ext cx="11445834" cy="4801314"/>
          </a:xfrm>
          <a:prstGeom prst="rect">
            <a:avLst/>
          </a:prstGeom>
          <a:noFill/>
        </p:spPr>
        <p:txBody>
          <a:bodyPr wrap="square">
            <a:spAutoFit/>
          </a:bodyPr>
          <a:lstStyle/>
          <a:p>
            <a:pPr algn="l" fontAlgn="base"/>
            <a:r>
              <a:rPr lang="en-GB" b="0" i="0" dirty="0">
                <a:solidFill>
                  <a:srgbClr val="616161"/>
                </a:solidFill>
                <a:effectLst/>
                <a:highlight>
                  <a:srgbClr val="FFFFFF"/>
                </a:highlight>
                <a:latin typeface="Calibri" panose="020F0502020204030204" pitchFamily="34" charset="0"/>
              </a:rPr>
              <a:t>We pride ourselves on our topic based learning approach and each term, teachers plan a stimulating and immersive topic for their class using the topic framework as reference. Learning will </a:t>
            </a:r>
            <a:r>
              <a:rPr lang="en-GB" b="0" i="0" dirty="0">
                <a:solidFill>
                  <a:srgbClr val="616161"/>
                </a:solidFill>
                <a:effectLst/>
                <a:latin typeface="Calibri" panose="020F0502020204030204" pitchFamily="34" charset="0"/>
              </a:rPr>
              <a:t>be integrated as much as possible and link in with the topic so as to make the learning purposeful and engaging for the children. This approach also enables teachers to tailor the learning to their class’s needs and interests.</a:t>
            </a:r>
          </a:p>
          <a:p>
            <a:pPr algn="l" fontAlgn="base"/>
            <a:r>
              <a:rPr lang="en-GB" b="0" i="0" dirty="0">
                <a:solidFill>
                  <a:srgbClr val="616161"/>
                </a:solidFill>
                <a:effectLst/>
                <a:latin typeface="Calibri" panose="020F0502020204030204" pitchFamily="34" charset="0"/>
              </a:rPr>
              <a:t>When planning a topic, teachers' will choose key texts relating to the theme, upon which they can hang a sequence of cross curricular lessons. These texts are carefully researched and teachers collaborate regularly with each other in order to share expertise. We’ve found this approach ensures enthusiasm from the children and gives their learning a real sense of vibrancy and purpose.</a:t>
            </a:r>
          </a:p>
          <a:p>
            <a:pPr algn="l" fontAlgn="base"/>
            <a:r>
              <a:rPr lang="en-GB" b="0" i="0" dirty="0">
                <a:solidFill>
                  <a:srgbClr val="616161"/>
                </a:solidFill>
                <a:effectLst/>
                <a:latin typeface="Calibri" panose="020F0502020204030204" pitchFamily="34" charset="0"/>
              </a:rPr>
              <a:t>As part of each topic, teachers will also plan trips and visits to enhance the learning or provide additional stimulus. We ensure that wherever possible the children are given ample opportunity to experience their learning as part of  the wider world. </a:t>
            </a:r>
          </a:p>
          <a:p>
            <a:pPr algn="l" fontAlgn="base"/>
            <a:r>
              <a:rPr lang="en-GB" b="0" i="0" dirty="0">
                <a:solidFill>
                  <a:srgbClr val="616161"/>
                </a:solidFill>
                <a:effectLst/>
                <a:latin typeface="Calibri" panose="020F0502020204030204" pitchFamily="34" charset="0"/>
              </a:rPr>
              <a:t>In order to celebrate each topic, every class performs an assembly for their parents and the rest of the school, showcasing their learning as well as their performance skills. Throughout the term children's learning is shared and praised through our weekly Sharing Assemblies, the newsletter and Twitter. </a:t>
            </a:r>
          </a:p>
          <a:p>
            <a:pPr algn="l" fontAlgn="base"/>
            <a:r>
              <a:rPr lang="en-GB" b="0" i="0" dirty="0">
                <a:solidFill>
                  <a:srgbClr val="616161"/>
                </a:solidFill>
                <a:effectLst/>
                <a:latin typeface="Calibri" panose="020F0502020204030204" pitchFamily="34" charset="0"/>
              </a:rPr>
              <a:t>Each term the topic will either be history, geography or science based with other subjects dovetailing in, to ensure balanced curriculum coverage over the course of the year. Whilst our creative approach enables most lessons to link in with the class’s topic, some lessons will be taught discreetly rather than forced to fit. </a:t>
            </a:r>
          </a:p>
        </p:txBody>
      </p:sp>
      <p:pic>
        <p:nvPicPr>
          <p:cNvPr id="1026" name="Picture 2" descr="Fleet Primary School">
            <a:hlinkClick r:id="rId3"/>
            <a:extLst>
              <a:ext uri="{FF2B5EF4-FFF2-40B4-BE49-F238E27FC236}">
                <a16:creationId xmlns:a16="http://schemas.microsoft.com/office/drawing/2014/main" id="{30C31D17-13AA-E410-85E8-22601DA075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083" y="144504"/>
            <a:ext cx="1477327" cy="14773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13ABFB-36EC-E704-FD4C-C428D6176B98}"/>
              </a:ext>
            </a:extLst>
          </p:cNvPr>
          <p:cNvSpPr txBox="1"/>
          <p:nvPr/>
        </p:nvSpPr>
        <p:spPr>
          <a:xfrm>
            <a:off x="4431477" y="883168"/>
            <a:ext cx="6146471" cy="369332"/>
          </a:xfrm>
          <a:prstGeom prst="rect">
            <a:avLst/>
          </a:prstGeom>
          <a:noFill/>
        </p:spPr>
        <p:txBody>
          <a:bodyPr wrap="square" rtlCol="0">
            <a:spAutoFit/>
          </a:bodyPr>
          <a:lstStyle/>
          <a:p>
            <a:r>
              <a:rPr lang="en-GB" b="0" i="0" dirty="0">
                <a:solidFill>
                  <a:srgbClr val="11001D"/>
                </a:solidFill>
                <a:effectLst/>
                <a:highlight>
                  <a:srgbClr val="FFFFFF"/>
                </a:highlight>
                <a:latin typeface="Work Sans" panose="020F0502020204030204" pitchFamily="2" charset="0"/>
              </a:rPr>
              <a:t> </a:t>
            </a:r>
            <a:r>
              <a:rPr lang="en-GB" b="1" i="0" dirty="0">
                <a:solidFill>
                  <a:srgbClr val="11001D"/>
                </a:solidFill>
                <a:effectLst/>
                <a:latin typeface="Quicksand Light" panose="00000400000000000000" pitchFamily="2" charset="0"/>
              </a:rPr>
              <a:t>“An old dog by a new name” </a:t>
            </a:r>
          </a:p>
        </p:txBody>
      </p:sp>
      <p:sp>
        <p:nvSpPr>
          <p:cNvPr id="6" name="Rectangle: Rounded Corners 5">
            <a:extLst>
              <a:ext uri="{FF2B5EF4-FFF2-40B4-BE49-F238E27FC236}">
                <a16:creationId xmlns:a16="http://schemas.microsoft.com/office/drawing/2014/main" id="{8E02EF61-E10E-6C7B-ABC9-E2A3CFE9499E}"/>
              </a:ext>
            </a:extLst>
          </p:cNvPr>
          <p:cNvSpPr/>
          <p:nvPr/>
        </p:nvSpPr>
        <p:spPr>
          <a:xfrm>
            <a:off x="3707444" y="3107772"/>
            <a:ext cx="3542804"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b</a:t>
            </a:r>
            <a:r>
              <a:rPr lang="en-US" sz="1800" dirty="0">
                <a:solidFill>
                  <a:schemeClr val="tx1"/>
                </a:solidFill>
                <a:effectLst/>
              </a:rPr>
              <a:t>uild connections between new and old knowledge</a:t>
            </a:r>
          </a:p>
        </p:txBody>
      </p:sp>
      <p:sp>
        <p:nvSpPr>
          <p:cNvPr id="7" name="Rectangle: Rounded Corners 6">
            <a:extLst>
              <a:ext uri="{FF2B5EF4-FFF2-40B4-BE49-F238E27FC236}">
                <a16:creationId xmlns:a16="http://schemas.microsoft.com/office/drawing/2014/main" id="{B81A14A3-7DB4-B835-F3EB-01DD4DE7EFC6}"/>
              </a:ext>
            </a:extLst>
          </p:cNvPr>
          <p:cNvSpPr/>
          <p:nvPr/>
        </p:nvSpPr>
        <p:spPr>
          <a:xfrm>
            <a:off x="7682529" y="3397965"/>
            <a:ext cx="3542804" cy="94215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h</a:t>
            </a:r>
            <a:r>
              <a:rPr lang="en-US" sz="1800" dirty="0">
                <a:solidFill>
                  <a:schemeClr val="tx1"/>
                </a:solidFill>
                <a:effectLst/>
              </a:rPr>
              <a:t>igher-order thinking: </a:t>
            </a:r>
            <a:r>
              <a:rPr lang="en-US" sz="1800" dirty="0" err="1">
                <a:solidFill>
                  <a:schemeClr val="tx1"/>
                </a:solidFill>
                <a:effectLst/>
              </a:rPr>
              <a:t>analysing</a:t>
            </a:r>
            <a:r>
              <a:rPr lang="en-US" sz="1800" dirty="0">
                <a:solidFill>
                  <a:schemeClr val="tx1"/>
                </a:solidFill>
                <a:effectLst/>
              </a:rPr>
              <a:t>, evaluating, creating</a:t>
            </a:r>
            <a:endParaRPr lang="en-GB"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id="{834BC797-4CA3-B270-4A34-A38DCB66D2EE}"/>
              </a:ext>
            </a:extLst>
          </p:cNvPr>
          <p:cNvSpPr/>
          <p:nvPr/>
        </p:nvSpPr>
        <p:spPr>
          <a:xfrm>
            <a:off x="1293421" y="1852665"/>
            <a:ext cx="2470067"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intrinsic motivation</a:t>
            </a:r>
          </a:p>
        </p:txBody>
      </p:sp>
      <p:sp>
        <p:nvSpPr>
          <p:cNvPr id="9" name="Rectangle: Rounded Corners 8">
            <a:extLst>
              <a:ext uri="{FF2B5EF4-FFF2-40B4-BE49-F238E27FC236}">
                <a16:creationId xmlns:a16="http://schemas.microsoft.com/office/drawing/2014/main" id="{F56E0791-2E6D-C7B6-4B9F-8089CC31CCDF}"/>
              </a:ext>
            </a:extLst>
          </p:cNvPr>
          <p:cNvSpPr/>
          <p:nvPr/>
        </p:nvSpPr>
        <p:spPr>
          <a:xfrm>
            <a:off x="373083" y="3580148"/>
            <a:ext cx="2155372"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a:t>
            </a:r>
            <a:r>
              <a:rPr lang="en-US" sz="1800" dirty="0">
                <a:solidFill>
                  <a:schemeClr val="tx1"/>
                </a:solidFill>
                <a:effectLst/>
              </a:rPr>
              <a:t>ctive learning </a:t>
            </a:r>
            <a:endParaRPr lang="en-GB"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0" name="Rectangle: Rounded Corners 9">
            <a:extLst>
              <a:ext uri="{FF2B5EF4-FFF2-40B4-BE49-F238E27FC236}">
                <a16:creationId xmlns:a16="http://schemas.microsoft.com/office/drawing/2014/main" id="{F42D31B5-2956-33D8-E125-6E875E89B670}"/>
              </a:ext>
            </a:extLst>
          </p:cNvPr>
          <p:cNvSpPr/>
          <p:nvPr/>
        </p:nvSpPr>
        <p:spPr>
          <a:xfrm>
            <a:off x="7250248" y="5279835"/>
            <a:ext cx="3705102" cy="97377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d</a:t>
            </a:r>
            <a:r>
              <a:rPr lang="en-US" sz="1800" dirty="0">
                <a:solidFill>
                  <a:schemeClr val="tx1"/>
                </a:solidFill>
                <a:effectLst/>
              </a:rPr>
              <a:t>eepen understanding gradually and think and reflect critically</a:t>
            </a:r>
            <a:endParaRPr lang="en-GB"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871A5F30-EA6D-1E39-BCFA-2ECE20D79224}"/>
              </a:ext>
            </a:extLst>
          </p:cNvPr>
          <p:cNvSpPr/>
          <p:nvPr/>
        </p:nvSpPr>
        <p:spPr>
          <a:xfrm>
            <a:off x="7504712" y="1367723"/>
            <a:ext cx="2686791" cy="136863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apply</a:t>
            </a:r>
            <a:r>
              <a:rPr lang="en-US" sz="1800" dirty="0">
                <a:solidFill>
                  <a:schemeClr val="tx1"/>
                </a:solidFill>
                <a:effectLst/>
              </a:rPr>
              <a:t> learned knowledge to different contexts</a:t>
            </a:r>
            <a:endParaRPr lang="en-GB"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2" name="TextBox 1">
            <a:extLst>
              <a:ext uri="{FF2B5EF4-FFF2-40B4-BE49-F238E27FC236}">
                <a16:creationId xmlns:a16="http://schemas.microsoft.com/office/drawing/2014/main" id="{88528493-5E43-F325-FD27-D04A91CBF566}"/>
              </a:ext>
            </a:extLst>
          </p:cNvPr>
          <p:cNvSpPr txBox="1"/>
          <p:nvPr/>
        </p:nvSpPr>
        <p:spPr>
          <a:xfrm>
            <a:off x="2070144" y="174583"/>
            <a:ext cx="7848600" cy="369332"/>
          </a:xfrm>
          <a:prstGeom prst="rect">
            <a:avLst/>
          </a:prstGeom>
          <a:noFill/>
        </p:spPr>
        <p:txBody>
          <a:bodyPr wrap="square" rtlCol="0">
            <a:spAutoFit/>
          </a:bodyPr>
          <a:lstStyle/>
          <a:p>
            <a:pPr algn="ctr"/>
            <a:r>
              <a:rPr lang="en-GB" b="1" dirty="0">
                <a:latin typeface="Quicksand Light" panose="00000400000000000000" pitchFamily="2" charset="0"/>
              </a:rPr>
              <a:t>How do I define and implement deeper learning?</a:t>
            </a:r>
          </a:p>
        </p:txBody>
      </p:sp>
      <p:sp>
        <p:nvSpPr>
          <p:cNvPr id="4" name="Rectangle: Rounded Corners 3">
            <a:extLst>
              <a:ext uri="{FF2B5EF4-FFF2-40B4-BE49-F238E27FC236}">
                <a16:creationId xmlns:a16="http://schemas.microsoft.com/office/drawing/2014/main" id="{A058A603-010D-6F53-AA15-866203123D87}"/>
              </a:ext>
            </a:extLst>
          </p:cNvPr>
          <p:cNvSpPr/>
          <p:nvPr/>
        </p:nvSpPr>
        <p:spPr>
          <a:xfrm>
            <a:off x="4243812" y="5059468"/>
            <a:ext cx="2470067"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knowledge linked to real life</a:t>
            </a:r>
          </a:p>
        </p:txBody>
      </p:sp>
      <p:sp>
        <p:nvSpPr>
          <p:cNvPr id="12" name="Rectangle: Rounded Corners 11">
            <a:extLst>
              <a:ext uri="{FF2B5EF4-FFF2-40B4-BE49-F238E27FC236}">
                <a16:creationId xmlns:a16="http://schemas.microsoft.com/office/drawing/2014/main" id="{ED940D8C-6831-F811-E42F-BD11CF8DE62B}"/>
              </a:ext>
            </a:extLst>
          </p:cNvPr>
          <p:cNvSpPr/>
          <p:nvPr/>
        </p:nvSpPr>
        <p:spPr>
          <a:xfrm>
            <a:off x="549730" y="4823259"/>
            <a:ext cx="2470067"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collaborative learning</a:t>
            </a:r>
          </a:p>
        </p:txBody>
      </p:sp>
      <p:sp>
        <p:nvSpPr>
          <p:cNvPr id="13" name="Rectangle: Rounded Corners 12">
            <a:extLst>
              <a:ext uri="{FF2B5EF4-FFF2-40B4-BE49-F238E27FC236}">
                <a16:creationId xmlns:a16="http://schemas.microsoft.com/office/drawing/2014/main" id="{9C012B56-0FFB-E2D3-AF9E-8234EB323E0F}"/>
              </a:ext>
            </a:extLst>
          </p:cNvPr>
          <p:cNvSpPr/>
          <p:nvPr/>
        </p:nvSpPr>
        <p:spPr>
          <a:xfrm>
            <a:off x="4799612" y="1840029"/>
            <a:ext cx="2155372"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autonomous</a:t>
            </a:r>
            <a:r>
              <a:rPr lang="en-US" sz="1800" dirty="0">
                <a:solidFill>
                  <a:schemeClr val="tx1"/>
                </a:solidFill>
                <a:effectLst/>
              </a:rPr>
              <a:t> learning </a:t>
            </a:r>
            <a:endParaRPr lang="en-GB" sz="1800"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1171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4" grpId="0" animBg="1"/>
      <p:bldP spid="12"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E94F34-930C-093B-C334-FB453E63E649}"/>
              </a:ext>
            </a:extLst>
          </p:cNvPr>
          <p:cNvSpPr/>
          <p:nvPr/>
        </p:nvSpPr>
        <p:spPr>
          <a:xfrm>
            <a:off x="1466847" y="1391552"/>
            <a:ext cx="3857132" cy="175445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73D16C9D-DE31-7E5C-ECE0-8EC7F4242B34}"/>
              </a:ext>
            </a:extLst>
          </p:cNvPr>
          <p:cNvSpPr txBox="1"/>
          <p:nvPr/>
        </p:nvSpPr>
        <p:spPr>
          <a:xfrm>
            <a:off x="-1145940" y="0"/>
            <a:ext cx="8882743" cy="477054"/>
          </a:xfrm>
          <a:prstGeom prst="rect">
            <a:avLst/>
          </a:prstGeom>
          <a:noFill/>
        </p:spPr>
        <p:txBody>
          <a:bodyPr wrap="square" rtlCol="0">
            <a:spAutoFit/>
          </a:bodyPr>
          <a:lstStyle/>
          <a:p>
            <a:pPr algn="ctr"/>
            <a:r>
              <a:rPr lang="en-GB" sz="2500" b="1" u="sng" dirty="0">
                <a:latin typeface="Quicksand Light" panose="00000400000000000000" pitchFamily="2" charset="0"/>
              </a:rPr>
              <a:t>Example 1</a:t>
            </a:r>
            <a:r>
              <a:rPr lang="en-GB" sz="2500" u="sng" dirty="0">
                <a:latin typeface="Quicksand Light" panose="00000400000000000000" pitchFamily="2" charset="0"/>
              </a:rPr>
              <a:t>: </a:t>
            </a:r>
            <a:r>
              <a:rPr lang="en-GB" sz="2500" b="1" u="sng" dirty="0">
                <a:latin typeface="Quicksand Light" panose="00000400000000000000" pitchFamily="2" charset="0"/>
              </a:rPr>
              <a:t>Teaching Chinese numbers 1-99</a:t>
            </a:r>
          </a:p>
        </p:txBody>
      </p:sp>
      <p:sp>
        <p:nvSpPr>
          <p:cNvPr id="5" name="TextBox 4">
            <a:extLst>
              <a:ext uri="{FF2B5EF4-FFF2-40B4-BE49-F238E27FC236}">
                <a16:creationId xmlns:a16="http://schemas.microsoft.com/office/drawing/2014/main" id="{22A4233E-EBEA-6A4D-B761-80324DD1FA63}"/>
              </a:ext>
            </a:extLst>
          </p:cNvPr>
          <p:cNvSpPr txBox="1"/>
          <p:nvPr/>
        </p:nvSpPr>
        <p:spPr>
          <a:xfrm>
            <a:off x="1562892" y="1453173"/>
            <a:ext cx="3377290" cy="1631216"/>
          </a:xfrm>
          <a:prstGeom prst="rect">
            <a:avLst/>
          </a:prstGeom>
          <a:solidFill>
            <a:schemeClr val="tx2">
              <a:lumMod val="10000"/>
              <a:lumOff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effectLst/>
                <a:latin typeface="Quicksand Light" panose="00000400000000000000" pitchFamily="2" charset="0"/>
              </a:rPr>
              <a:t>build connections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effectLst/>
                <a:latin typeface="Quicksand Light" panose="00000400000000000000" pitchFamily="2" charset="0"/>
              </a:rPr>
              <a:t> new and 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effectLst/>
                <a:latin typeface="Quicksand Light" panose="00000400000000000000" pitchFamily="2" charset="0"/>
              </a:rPr>
              <a:t>knowledge</a:t>
            </a:r>
          </a:p>
        </p:txBody>
      </p:sp>
      <p:sp>
        <p:nvSpPr>
          <p:cNvPr id="6" name="Rectangle: Rounded Corners 5">
            <a:extLst>
              <a:ext uri="{FF2B5EF4-FFF2-40B4-BE49-F238E27FC236}">
                <a16:creationId xmlns:a16="http://schemas.microsoft.com/office/drawing/2014/main" id="{E1C211E7-F340-01DB-D1BC-1412CE447253}"/>
              </a:ext>
            </a:extLst>
          </p:cNvPr>
          <p:cNvSpPr/>
          <p:nvPr/>
        </p:nvSpPr>
        <p:spPr>
          <a:xfrm>
            <a:off x="1466847" y="3575179"/>
            <a:ext cx="3954240" cy="147952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en-US" sz="2000" dirty="0">
              <a:solidFill>
                <a:schemeClr val="tx1"/>
              </a:solidFill>
              <a:latin typeface="Quicksand Light" panose="00000400000000000000" pitchFamily="2" charset="0"/>
            </a:endParaRPr>
          </a:p>
          <a:p>
            <a:pPr algn="ctr">
              <a:defRPr/>
            </a:pPr>
            <a:r>
              <a:rPr lang="en-US" sz="2500" dirty="0">
                <a:solidFill>
                  <a:schemeClr val="tx1"/>
                </a:solidFill>
                <a:latin typeface="Quicksand Light" panose="00000400000000000000" pitchFamily="2" charset="0"/>
              </a:rPr>
              <a:t>  </a:t>
            </a:r>
          </a:p>
          <a:p>
            <a:pPr algn="ctr">
              <a:defRPr/>
            </a:pPr>
            <a:r>
              <a:rPr lang="en-US" sz="2500" dirty="0">
                <a:solidFill>
                  <a:schemeClr val="tx1"/>
                </a:solidFill>
                <a:latin typeface="Quicksand Light" panose="00000400000000000000" pitchFamily="2" charset="0"/>
              </a:rPr>
              <a:t>apply learnt knowledge in different contexts</a:t>
            </a:r>
            <a:endParaRPr lang="en-GB" sz="2500" dirty="0">
              <a:solidFill>
                <a:schemeClr val="tx1"/>
              </a:solidFill>
              <a:latin typeface="Quicksand Light" panose="00000400000000000000" pitchFamily="2" charset="0"/>
              <a:ea typeface="Calibri" panose="020F0502020204030204" pitchFamily="34"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4000" dirty="0">
              <a:solidFill>
                <a:schemeClr val="tx1"/>
              </a:solidFill>
              <a:effectLst/>
              <a:latin typeface="Quicksand Light" panose="00000400000000000000" pitchFamily="2" charset="0"/>
            </a:endParaRPr>
          </a:p>
        </p:txBody>
      </p:sp>
      <p:sp>
        <p:nvSpPr>
          <p:cNvPr id="7" name="Rectangle: Rounded Corners 6">
            <a:extLst>
              <a:ext uri="{FF2B5EF4-FFF2-40B4-BE49-F238E27FC236}">
                <a16:creationId xmlns:a16="http://schemas.microsoft.com/office/drawing/2014/main" id="{87ABCB1E-ECBE-EFB1-E5D0-B0A0E4A32295}"/>
              </a:ext>
            </a:extLst>
          </p:cNvPr>
          <p:cNvSpPr/>
          <p:nvPr/>
        </p:nvSpPr>
        <p:spPr>
          <a:xfrm>
            <a:off x="6498771" y="3541568"/>
            <a:ext cx="3907972" cy="151313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i</a:t>
            </a:r>
            <a:r>
              <a:rPr lang="en-US" sz="2500" dirty="0">
                <a:solidFill>
                  <a:schemeClr val="tx1"/>
                </a:solidFill>
                <a:effectLst/>
                <a:latin typeface="Quicksand Light" panose="00000400000000000000" pitchFamily="2" charset="0"/>
              </a:rPr>
              <a:t>ntrinsic motivation</a:t>
            </a:r>
          </a:p>
        </p:txBody>
      </p:sp>
      <p:sp>
        <p:nvSpPr>
          <p:cNvPr id="4" name="Rectangle: Rounded Corners 3">
            <a:extLst>
              <a:ext uri="{FF2B5EF4-FFF2-40B4-BE49-F238E27FC236}">
                <a16:creationId xmlns:a16="http://schemas.microsoft.com/office/drawing/2014/main" id="{5F95AE2B-2341-B69F-C5C8-999BBF348803}"/>
              </a:ext>
            </a:extLst>
          </p:cNvPr>
          <p:cNvSpPr/>
          <p:nvPr/>
        </p:nvSpPr>
        <p:spPr>
          <a:xfrm>
            <a:off x="6357257" y="1351680"/>
            <a:ext cx="4049486" cy="1652778"/>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h</a:t>
            </a:r>
            <a:r>
              <a:rPr lang="en-US" sz="2500" dirty="0">
                <a:solidFill>
                  <a:schemeClr val="tx1"/>
                </a:solidFill>
                <a:effectLst/>
                <a:latin typeface="Quicksand Light" panose="00000400000000000000" pitchFamily="2" charset="0"/>
              </a:rPr>
              <a:t>igher-order thinking: </a:t>
            </a:r>
            <a:r>
              <a:rPr lang="en-US" sz="2500" dirty="0" err="1">
                <a:solidFill>
                  <a:schemeClr val="tx1"/>
                </a:solidFill>
                <a:effectLst/>
                <a:latin typeface="Quicksand Light" panose="00000400000000000000" pitchFamily="2" charset="0"/>
              </a:rPr>
              <a:t>analysing</a:t>
            </a:r>
            <a:r>
              <a:rPr lang="en-US" sz="2500" dirty="0">
                <a:solidFill>
                  <a:schemeClr val="tx1"/>
                </a:solidFill>
                <a:effectLst/>
                <a:latin typeface="Quicksand Light" panose="00000400000000000000" pitchFamily="2" charset="0"/>
              </a:rPr>
              <a:t>, evaluating, creating</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0" name="TextBox 9">
            <a:extLst>
              <a:ext uri="{FF2B5EF4-FFF2-40B4-BE49-F238E27FC236}">
                <a16:creationId xmlns:a16="http://schemas.microsoft.com/office/drawing/2014/main" id="{D4B6E557-8B7D-1577-4FDA-5CC7031DF442}"/>
              </a:ext>
            </a:extLst>
          </p:cNvPr>
          <p:cNvSpPr txBox="1"/>
          <p:nvPr/>
        </p:nvSpPr>
        <p:spPr>
          <a:xfrm>
            <a:off x="1562892" y="881743"/>
            <a:ext cx="3377290" cy="370114"/>
          </a:xfrm>
          <a:prstGeom prst="rect">
            <a:avLst/>
          </a:prstGeom>
          <a:noFill/>
        </p:spPr>
        <p:txBody>
          <a:bodyPr wrap="square" rtlCol="0">
            <a:spAutoFit/>
          </a:bodyPr>
          <a:lstStyle/>
          <a:p>
            <a:r>
              <a:rPr lang="en-GB" dirty="0">
                <a:latin typeface="Quicksand Light" panose="00000400000000000000" pitchFamily="2" charset="0"/>
              </a:rPr>
              <a:t>Features of Deep Learning</a:t>
            </a:r>
          </a:p>
        </p:txBody>
      </p:sp>
      <p:sp>
        <p:nvSpPr>
          <p:cNvPr id="8" name="Rectangle: Rounded Corners 7">
            <a:extLst>
              <a:ext uri="{FF2B5EF4-FFF2-40B4-BE49-F238E27FC236}">
                <a16:creationId xmlns:a16="http://schemas.microsoft.com/office/drawing/2014/main" id="{82CA9ACF-242D-9E52-BC1B-F3A4BE108031}"/>
              </a:ext>
            </a:extLst>
          </p:cNvPr>
          <p:cNvSpPr/>
          <p:nvPr/>
        </p:nvSpPr>
        <p:spPr>
          <a:xfrm>
            <a:off x="6646055" y="5606924"/>
            <a:ext cx="3613403"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a</a:t>
            </a:r>
            <a:r>
              <a:rPr lang="en-US" sz="2500" dirty="0">
                <a:solidFill>
                  <a:schemeClr val="tx1"/>
                </a:solidFill>
                <a:effectLst/>
                <a:latin typeface="Quicksand Light" panose="00000400000000000000" pitchFamily="2" charset="0"/>
              </a:rPr>
              <a:t>ctive learning </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9" name="Rectangle: Rounded Corners 8">
            <a:extLst>
              <a:ext uri="{FF2B5EF4-FFF2-40B4-BE49-F238E27FC236}">
                <a16:creationId xmlns:a16="http://schemas.microsoft.com/office/drawing/2014/main" id="{314041AE-C67D-38CE-60DD-7396599F5B6A}"/>
              </a:ext>
            </a:extLst>
          </p:cNvPr>
          <p:cNvSpPr/>
          <p:nvPr/>
        </p:nvSpPr>
        <p:spPr>
          <a:xfrm>
            <a:off x="1562892" y="5619560"/>
            <a:ext cx="3657465"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r>
              <a:rPr lang="en-GB" sz="2500" dirty="0">
                <a:solidFill>
                  <a:schemeClr val="tx1"/>
                </a:solidFill>
                <a:latin typeface="Quicksand Light" panose="00000400000000000000" pitchFamily="2" charset="0"/>
              </a:rPr>
              <a:t>collaborative learning</a:t>
            </a:r>
          </a:p>
        </p:txBody>
      </p:sp>
    </p:spTree>
    <p:extLst>
      <p:ext uri="{BB962C8B-B14F-4D97-AF65-F5344CB8AC3E}">
        <p14:creationId xmlns:p14="http://schemas.microsoft.com/office/powerpoint/2010/main" val="42496879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14"/>
          <p:cNvSpPr txBox="1"/>
          <p:nvPr/>
        </p:nvSpPr>
        <p:spPr>
          <a:xfrm>
            <a:off x="582612" y="421647"/>
            <a:ext cx="4926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a:solidFill>
                  <a:schemeClr val="dk1"/>
                </a:solidFill>
                <a:latin typeface="Quicksand"/>
                <a:ea typeface="Quicksand"/>
                <a:cs typeface="Quicksand"/>
                <a:sym typeface="Quicksand"/>
              </a:rPr>
              <a:t>2.1 Numerals of the World</a:t>
            </a:r>
            <a:endParaRPr sz="2400" b="1">
              <a:latin typeface="Quicksand"/>
              <a:ea typeface="Quicksand"/>
              <a:cs typeface="Quicksand"/>
              <a:sym typeface="Quicksand"/>
            </a:endParaRPr>
          </a:p>
        </p:txBody>
      </p:sp>
      <p:cxnSp>
        <p:nvCxnSpPr>
          <p:cNvPr id="101" name="Google Shape;101;p14"/>
          <p:cNvCxnSpPr/>
          <p:nvPr/>
        </p:nvCxnSpPr>
        <p:spPr>
          <a:xfrm>
            <a:off x="658788" y="6039750"/>
            <a:ext cx="10874400" cy="0"/>
          </a:xfrm>
          <a:prstGeom prst="straightConnector1">
            <a:avLst/>
          </a:prstGeom>
          <a:noFill/>
          <a:ln w="9525" cap="flat" cmpd="sng">
            <a:solidFill>
              <a:schemeClr val="dk2"/>
            </a:solidFill>
            <a:prstDash val="solid"/>
            <a:round/>
            <a:headEnd type="none" w="med" len="med"/>
            <a:tailEnd type="none" w="med" len="med"/>
          </a:ln>
        </p:spPr>
      </p:cxnSp>
      <p:sp>
        <p:nvSpPr>
          <p:cNvPr id="102" name="Google Shape;102;p14"/>
          <p:cNvSpPr txBox="1"/>
          <p:nvPr/>
        </p:nvSpPr>
        <p:spPr>
          <a:xfrm>
            <a:off x="582608" y="6171525"/>
            <a:ext cx="1835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dirty="0">
                <a:solidFill>
                  <a:schemeClr val="dk1"/>
                </a:solidFill>
                <a:latin typeface="Quicksand"/>
                <a:ea typeface="Quicksand"/>
                <a:cs typeface="Quicksand"/>
                <a:sym typeface="Quicksand"/>
              </a:rPr>
              <a:t>© Primary Mandarin</a:t>
            </a:r>
            <a:endParaRPr sz="1200" b="1" dirty="0">
              <a:latin typeface="Quicksand"/>
              <a:ea typeface="Quicksand"/>
              <a:cs typeface="Quicksand"/>
              <a:sym typeface="Quicksand"/>
            </a:endParaRPr>
          </a:p>
        </p:txBody>
      </p:sp>
      <p:pic>
        <p:nvPicPr>
          <p:cNvPr id="103" name="Google Shape;103;p14"/>
          <p:cNvPicPr preferRelativeResize="0"/>
          <p:nvPr/>
        </p:nvPicPr>
        <p:blipFill>
          <a:blip r:embed="rId3">
            <a:alphaModFix/>
          </a:blip>
          <a:stretch>
            <a:fillRect/>
          </a:stretch>
        </p:blipFill>
        <p:spPr>
          <a:xfrm>
            <a:off x="11360145" y="6171524"/>
            <a:ext cx="173062" cy="276900"/>
          </a:xfrm>
          <a:prstGeom prst="rect">
            <a:avLst/>
          </a:prstGeom>
          <a:noFill/>
          <a:ln>
            <a:noFill/>
          </a:ln>
        </p:spPr>
      </p:pic>
      <p:pic>
        <p:nvPicPr>
          <p:cNvPr id="104" name="Google Shape;104;p14"/>
          <p:cNvPicPr preferRelativeResize="0"/>
          <p:nvPr/>
        </p:nvPicPr>
        <p:blipFill>
          <a:blip r:embed="rId4">
            <a:alphaModFix/>
          </a:blip>
          <a:stretch>
            <a:fillRect/>
          </a:stretch>
        </p:blipFill>
        <p:spPr>
          <a:xfrm>
            <a:off x="658800" y="1076262"/>
            <a:ext cx="10874358" cy="2251326"/>
          </a:xfrm>
          <a:prstGeom prst="rect">
            <a:avLst/>
          </a:prstGeom>
          <a:noFill/>
          <a:ln>
            <a:noFill/>
          </a:ln>
        </p:spPr>
      </p:pic>
      <p:pic>
        <p:nvPicPr>
          <p:cNvPr id="105" name="Google Shape;105;p14"/>
          <p:cNvPicPr preferRelativeResize="0"/>
          <p:nvPr/>
        </p:nvPicPr>
        <p:blipFill>
          <a:blip r:embed="rId5">
            <a:alphaModFix/>
          </a:blip>
          <a:stretch>
            <a:fillRect/>
          </a:stretch>
        </p:blipFill>
        <p:spPr>
          <a:xfrm>
            <a:off x="658800" y="3520500"/>
            <a:ext cx="10848696" cy="2251325"/>
          </a:xfrm>
          <a:prstGeom prst="rect">
            <a:avLst/>
          </a:prstGeom>
          <a:noFill/>
          <a:ln>
            <a:noFill/>
          </a:ln>
        </p:spPr>
      </p:pic>
      <p:sp>
        <p:nvSpPr>
          <p:cNvPr id="3" name="TextBox 2">
            <a:extLst>
              <a:ext uri="{FF2B5EF4-FFF2-40B4-BE49-F238E27FC236}">
                <a16:creationId xmlns:a16="http://schemas.microsoft.com/office/drawing/2014/main" id="{3AE2C0A9-71BA-1B57-7FC8-13C2C95786AA}"/>
              </a:ext>
            </a:extLst>
          </p:cNvPr>
          <p:cNvSpPr txBox="1"/>
          <p:nvPr/>
        </p:nvSpPr>
        <p:spPr>
          <a:xfrm>
            <a:off x="3940628" y="174755"/>
            <a:ext cx="8251372" cy="708592"/>
          </a:xfrm>
          <a:prstGeom prst="rect">
            <a:avLst/>
          </a:prstGeom>
          <a:noFill/>
        </p:spPr>
        <p:txBody>
          <a:bodyPr wrap="square">
            <a:spAutoFit/>
          </a:bodyPr>
          <a:lstStyle/>
          <a:p>
            <a:pPr marL="601980" lvl="2" indent="-102235">
              <a:lnSpc>
                <a:spcPct val="100000"/>
              </a:lnSpc>
              <a:spcBef>
                <a:spcPts val="65"/>
              </a:spcBef>
              <a:buChar char="•"/>
              <a:tabLst>
                <a:tab pos="601980" algn="l"/>
              </a:tabLst>
            </a:pPr>
            <a:r>
              <a:rPr lang="en-GB" sz="1300" dirty="0">
                <a:solidFill>
                  <a:srgbClr val="1C2023"/>
                </a:solidFill>
                <a:latin typeface="Verdana"/>
                <a:cs typeface="Verdana"/>
              </a:rPr>
              <a:t> Know</a:t>
            </a:r>
            <a:r>
              <a:rPr lang="en-GB" sz="1300" spc="-45" dirty="0">
                <a:solidFill>
                  <a:srgbClr val="1C2023"/>
                </a:solidFill>
                <a:latin typeface="Verdana"/>
                <a:cs typeface="Verdana"/>
              </a:rPr>
              <a:t> </a:t>
            </a:r>
            <a:r>
              <a:rPr lang="en-GB" sz="1300" dirty="0">
                <a:solidFill>
                  <a:srgbClr val="1C2023"/>
                </a:solidFill>
                <a:latin typeface="Verdana"/>
                <a:cs typeface="Verdana"/>
              </a:rPr>
              <a:t>that</a:t>
            </a:r>
            <a:r>
              <a:rPr lang="en-GB" sz="1300" spc="-55" dirty="0">
                <a:solidFill>
                  <a:srgbClr val="1C2023"/>
                </a:solidFill>
                <a:latin typeface="Verdana"/>
                <a:cs typeface="Verdana"/>
              </a:rPr>
              <a:t> </a:t>
            </a:r>
            <a:r>
              <a:rPr lang="en-GB" sz="1300" spc="-10" dirty="0">
                <a:solidFill>
                  <a:srgbClr val="1C2023"/>
                </a:solidFill>
                <a:latin typeface="Verdana"/>
                <a:cs typeface="Verdana"/>
              </a:rPr>
              <a:t>there</a:t>
            </a:r>
            <a:r>
              <a:rPr lang="en-GB" sz="1300" spc="-55" dirty="0">
                <a:solidFill>
                  <a:srgbClr val="1C2023"/>
                </a:solidFill>
                <a:latin typeface="Verdana"/>
                <a:cs typeface="Verdana"/>
              </a:rPr>
              <a:t> </a:t>
            </a:r>
            <a:r>
              <a:rPr lang="en-GB" sz="1300" dirty="0">
                <a:solidFill>
                  <a:srgbClr val="1C2023"/>
                </a:solidFill>
                <a:latin typeface="Verdana"/>
                <a:cs typeface="Verdana"/>
              </a:rPr>
              <a:t>are</a:t>
            </a:r>
            <a:r>
              <a:rPr lang="en-GB" sz="1300" spc="-25" dirty="0">
                <a:solidFill>
                  <a:srgbClr val="1C2023"/>
                </a:solidFill>
                <a:latin typeface="Verdana"/>
                <a:cs typeface="Verdana"/>
              </a:rPr>
              <a:t> </a:t>
            </a:r>
            <a:r>
              <a:rPr lang="en-GB" sz="1300" spc="-10" dirty="0">
                <a:solidFill>
                  <a:srgbClr val="1C2023"/>
                </a:solidFill>
                <a:latin typeface="Verdana"/>
                <a:cs typeface="Verdana"/>
              </a:rPr>
              <a:t>different</a:t>
            </a:r>
            <a:r>
              <a:rPr lang="en-GB" sz="1300" spc="-55" dirty="0">
                <a:solidFill>
                  <a:srgbClr val="1C2023"/>
                </a:solidFill>
                <a:latin typeface="Verdana"/>
                <a:cs typeface="Verdana"/>
              </a:rPr>
              <a:t> </a:t>
            </a:r>
            <a:r>
              <a:rPr lang="en-GB" sz="1300" dirty="0">
                <a:solidFill>
                  <a:srgbClr val="1C2023"/>
                </a:solidFill>
                <a:latin typeface="Verdana"/>
                <a:cs typeface="Verdana"/>
              </a:rPr>
              <a:t>numeral</a:t>
            </a:r>
            <a:r>
              <a:rPr lang="en-GB" sz="1300" spc="-45" dirty="0">
                <a:solidFill>
                  <a:srgbClr val="1C2023"/>
                </a:solidFill>
                <a:latin typeface="Verdana"/>
                <a:cs typeface="Verdana"/>
              </a:rPr>
              <a:t> </a:t>
            </a:r>
            <a:r>
              <a:rPr lang="en-GB" sz="1300" spc="-10" dirty="0">
                <a:solidFill>
                  <a:srgbClr val="1C2023"/>
                </a:solidFill>
                <a:latin typeface="Verdana"/>
                <a:cs typeface="Verdana"/>
              </a:rPr>
              <a:t>systems</a:t>
            </a:r>
            <a:r>
              <a:rPr lang="en-GB" sz="1300" spc="-50" dirty="0">
                <a:solidFill>
                  <a:srgbClr val="1C2023"/>
                </a:solidFill>
                <a:latin typeface="Verdana"/>
                <a:cs typeface="Verdana"/>
              </a:rPr>
              <a:t> </a:t>
            </a:r>
            <a:r>
              <a:rPr lang="en-GB" sz="1300" spc="-30" dirty="0">
                <a:solidFill>
                  <a:srgbClr val="1C2023"/>
                </a:solidFill>
                <a:latin typeface="Verdana"/>
                <a:cs typeface="Verdana"/>
              </a:rPr>
              <a:t>in</a:t>
            </a:r>
            <a:r>
              <a:rPr lang="en-GB" sz="1300" spc="-55" dirty="0">
                <a:solidFill>
                  <a:srgbClr val="1C2023"/>
                </a:solidFill>
                <a:latin typeface="Verdana"/>
                <a:cs typeface="Verdana"/>
              </a:rPr>
              <a:t> </a:t>
            </a:r>
            <a:r>
              <a:rPr lang="en-GB" sz="1300" spc="-10" dirty="0">
                <a:solidFill>
                  <a:srgbClr val="1C2023"/>
                </a:solidFill>
                <a:latin typeface="Verdana"/>
                <a:cs typeface="Verdana"/>
              </a:rPr>
              <a:t>different</a:t>
            </a:r>
            <a:r>
              <a:rPr lang="en-GB" sz="1300" spc="-50" dirty="0">
                <a:solidFill>
                  <a:srgbClr val="1C2023"/>
                </a:solidFill>
                <a:latin typeface="Verdana"/>
                <a:cs typeface="Verdana"/>
              </a:rPr>
              <a:t> </a:t>
            </a:r>
            <a:r>
              <a:rPr lang="en-GB" sz="1300" dirty="0">
                <a:solidFill>
                  <a:srgbClr val="1C2023"/>
                </a:solidFill>
                <a:latin typeface="Verdana"/>
                <a:cs typeface="Verdana"/>
              </a:rPr>
              <a:t>parts</a:t>
            </a:r>
            <a:r>
              <a:rPr lang="en-GB" sz="1300" spc="-50" dirty="0">
                <a:solidFill>
                  <a:srgbClr val="1C2023"/>
                </a:solidFill>
                <a:latin typeface="Verdana"/>
                <a:cs typeface="Verdana"/>
              </a:rPr>
              <a:t> </a:t>
            </a:r>
            <a:r>
              <a:rPr lang="en-GB" sz="1300" dirty="0">
                <a:solidFill>
                  <a:srgbClr val="1C2023"/>
                </a:solidFill>
                <a:latin typeface="Verdana"/>
                <a:cs typeface="Verdana"/>
              </a:rPr>
              <a:t>of</a:t>
            </a:r>
            <a:r>
              <a:rPr lang="en-GB" sz="1300" spc="-65" dirty="0">
                <a:solidFill>
                  <a:srgbClr val="1C2023"/>
                </a:solidFill>
                <a:latin typeface="Verdana"/>
                <a:cs typeface="Verdana"/>
              </a:rPr>
              <a:t> </a:t>
            </a:r>
            <a:r>
              <a:rPr lang="en-GB" sz="1300" dirty="0">
                <a:solidFill>
                  <a:srgbClr val="1C2023"/>
                </a:solidFill>
                <a:latin typeface="Verdana"/>
                <a:cs typeface="Verdana"/>
              </a:rPr>
              <a:t>the</a:t>
            </a:r>
            <a:r>
              <a:rPr lang="en-GB" sz="1300" spc="-30" dirty="0">
                <a:solidFill>
                  <a:srgbClr val="1C2023"/>
                </a:solidFill>
                <a:latin typeface="Verdana"/>
                <a:cs typeface="Verdana"/>
              </a:rPr>
              <a:t> </a:t>
            </a:r>
            <a:r>
              <a:rPr lang="en-GB" sz="1300" spc="-10" dirty="0">
                <a:solidFill>
                  <a:srgbClr val="1C2023"/>
                </a:solidFill>
                <a:latin typeface="Verdana"/>
                <a:cs typeface="Verdana"/>
              </a:rPr>
              <a:t>world.</a:t>
            </a:r>
            <a:endParaRPr lang="en-GB" sz="1300" dirty="0">
              <a:latin typeface="Verdana"/>
              <a:cs typeface="Verdana"/>
            </a:endParaRPr>
          </a:p>
          <a:p>
            <a:pPr marL="589915" marR="5080" lvl="2" indent="-90170">
              <a:lnSpc>
                <a:spcPct val="109200"/>
              </a:lnSpc>
              <a:buChar char="•"/>
              <a:tabLst>
                <a:tab pos="589915" algn="l"/>
                <a:tab pos="601980" algn="l"/>
              </a:tabLst>
            </a:pPr>
            <a:r>
              <a:rPr lang="en-GB" sz="1300" dirty="0">
                <a:solidFill>
                  <a:srgbClr val="1C2023"/>
                </a:solidFill>
                <a:latin typeface="Verdana"/>
                <a:cs typeface="Verdana"/>
              </a:rPr>
              <a:t> Know</a:t>
            </a:r>
            <a:r>
              <a:rPr lang="en-GB" sz="1300" spc="-40" dirty="0">
                <a:solidFill>
                  <a:srgbClr val="1C2023"/>
                </a:solidFill>
                <a:latin typeface="Verdana"/>
                <a:cs typeface="Verdana"/>
              </a:rPr>
              <a:t> </a:t>
            </a:r>
            <a:r>
              <a:rPr lang="en-GB" sz="1300" dirty="0">
                <a:solidFill>
                  <a:srgbClr val="1C2023"/>
                </a:solidFill>
                <a:latin typeface="Verdana"/>
                <a:cs typeface="Verdana"/>
              </a:rPr>
              <a:t>that</a:t>
            </a:r>
            <a:r>
              <a:rPr lang="en-GB" sz="1300" spc="-45" dirty="0">
                <a:solidFill>
                  <a:srgbClr val="1C2023"/>
                </a:solidFill>
                <a:latin typeface="Verdana"/>
                <a:cs typeface="Verdana"/>
              </a:rPr>
              <a:t> </a:t>
            </a:r>
            <a:r>
              <a:rPr lang="en-GB" sz="1300" spc="-10" dirty="0">
                <a:solidFill>
                  <a:srgbClr val="1C2023"/>
                </a:solidFill>
                <a:latin typeface="Verdana"/>
                <a:cs typeface="Verdana"/>
              </a:rPr>
              <a:t>Chinese</a:t>
            </a:r>
            <a:r>
              <a:rPr lang="en-GB" sz="1300" spc="-40" dirty="0">
                <a:solidFill>
                  <a:srgbClr val="1C2023"/>
                </a:solidFill>
                <a:latin typeface="Verdana"/>
                <a:cs typeface="Verdana"/>
              </a:rPr>
              <a:t> </a:t>
            </a:r>
            <a:r>
              <a:rPr lang="en-GB" sz="1300" dirty="0">
                <a:solidFill>
                  <a:srgbClr val="1C2023"/>
                </a:solidFill>
                <a:latin typeface="Verdana"/>
                <a:cs typeface="Verdana"/>
              </a:rPr>
              <a:t>has</a:t>
            </a:r>
            <a:r>
              <a:rPr lang="en-GB" sz="1300" spc="-35" dirty="0">
                <a:solidFill>
                  <a:srgbClr val="1C2023"/>
                </a:solidFill>
                <a:latin typeface="Verdana"/>
                <a:cs typeface="Verdana"/>
              </a:rPr>
              <a:t> </a:t>
            </a:r>
            <a:r>
              <a:rPr lang="en-GB" sz="1300" spc="-30" dirty="0">
                <a:solidFill>
                  <a:srgbClr val="1C2023"/>
                </a:solidFill>
                <a:latin typeface="Verdana"/>
                <a:cs typeface="Verdana"/>
              </a:rPr>
              <a:t>its</a:t>
            </a:r>
            <a:r>
              <a:rPr lang="en-GB" sz="1300" spc="-40" dirty="0">
                <a:solidFill>
                  <a:srgbClr val="1C2023"/>
                </a:solidFill>
                <a:latin typeface="Verdana"/>
                <a:cs typeface="Verdana"/>
              </a:rPr>
              <a:t> </a:t>
            </a:r>
            <a:r>
              <a:rPr lang="en-GB" sz="1300" dirty="0">
                <a:solidFill>
                  <a:srgbClr val="1C2023"/>
                </a:solidFill>
                <a:latin typeface="Verdana"/>
                <a:cs typeface="Verdana"/>
              </a:rPr>
              <a:t>own</a:t>
            </a:r>
            <a:r>
              <a:rPr lang="en-GB" sz="1300" spc="-60" dirty="0">
                <a:solidFill>
                  <a:srgbClr val="1C2023"/>
                </a:solidFill>
                <a:latin typeface="Verdana"/>
                <a:cs typeface="Verdana"/>
              </a:rPr>
              <a:t> </a:t>
            </a:r>
            <a:r>
              <a:rPr lang="en-GB" sz="1300" dirty="0">
                <a:solidFill>
                  <a:srgbClr val="1C2023"/>
                </a:solidFill>
                <a:latin typeface="Verdana"/>
                <a:cs typeface="Verdana"/>
              </a:rPr>
              <a:t>numerals</a:t>
            </a:r>
            <a:r>
              <a:rPr lang="en-GB" sz="1300" spc="-60" dirty="0">
                <a:solidFill>
                  <a:srgbClr val="1C2023"/>
                </a:solidFill>
                <a:latin typeface="Verdana"/>
                <a:cs typeface="Verdana"/>
              </a:rPr>
              <a:t> </a:t>
            </a:r>
            <a:r>
              <a:rPr lang="en-GB" sz="1300" dirty="0">
                <a:solidFill>
                  <a:srgbClr val="1C2023"/>
                </a:solidFill>
                <a:latin typeface="Verdana"/>
                <a:cs typeface="Verdana"/>
              </a:rPr>
              <a:t>and</a:t>
            </a:r>
            <a:r>
              <a:rPr lang="en-GB" sz="1300" spc="-50" dirty="0">
                <a:solidFill>
                  <a:srgbClr val="1C2023"/>
                </a:solidFill>
                <a:latin typeface="Verdana"/>
                <a:cs typeface="Verdana"/>
              </a:rPr>
              <a:t> </a:t>
            </a:r>
            <a:r>
              <a:rPr lang="en-GB" sz="1300" dirty="0">
                <a:solidFill>
                  <a:srgbClr val="1C2023"/>
                </a:solidFill>
                <a:latin typeface="Verdana"/>
                <a:cs typeface="Verdana"/>
              </a:rPr>
              <a:t>that</a:t>
            </a:r>
            <a:r>
              <a:rPr lang="en-GB" sz="1300" spc="-45" dirty="0">
                <a:solidFill>
                  <a:srgbClr val="1C2023"/>
                </a:solidFill>
                <a:latin typeface="Verdana"/>
                <a:cs typeface="Verdana"/>
              </a:rPr>
              <a:t> </a:t>
            </a:r>
            <a:r>
              <a:rPr lang="en-GB" sz="1300" dirty="0">
                <a:solidFill>
                  <a:srgbClr val="1C2023"/>
                </a:solidFill>
                <a:latin typeface="Verdana"/>
                <a:cs typeface="Verdana"/>
              </a:rPr>
              <a:t>both</a:t>
            </a:r>
            <a:r>
              <a:rPr lang="en-GB" sz="1300" spc="-50" dirty="0">
                <a:solidFill>
                  <a:srgbClr val="1C2023"/>
                </a:solidFill>
                <a:latin typeface="Verdana"/>
                <a:cs typeface="Verdana"/>
              </a:rPr>
              <a:t> </a:t>
            </a:r>
            <a:r>
              <a:rPr lang="en-GB" sz="1300" spc="-10" dirty="0">
                <a:solidFill>
                  <a:srgbClr val="1C2023"/>
                </a:solidFill>
                <a:latin typeface="Verdana"/>
                <a:cs typeface="Verdana"/>
              </a:rPr>
              <a:t>Chinese</a:t>
            </a:r>
            <a:r>
              <a:rPr lang="en-GB" sz="1300" spc="-50" dirty="0">
                <a:solidFill>
                  <a:srgbClr val="1C2023"/>
                </a:solidFill>
                <a:latin typeface="Verdana"/>
                <a:cs typeface="Verdana"/>
              </a:rPr>
              <a:t> </a:t>
            </a:r>
            <a:r>
              <a:rPr lang="en-GB" sz="1300" dirty="0">
                <a:solidFill>
                  <a:srgbClr val="1C2023"/>
                </a:solidFill>
                <a:latin typeface="Verdana"/>
                <a:cs typeface="Verdana"/>
              </a:rPr>
              <a:t>and</a:t>
            </a:r>
            <a:r>
              <a:rPr lang="en-GB" sz="1300" spc="-55" dirty="0">
                <a:solidFill>
                  <a:srgbClr val="1C2023"/>
                </a:solidFill>
                <a:latin typeface="Verdana"/>
                <a:cs typeface="Verdana"/>
              </a:rPr>
              <a:t> </a:t>
            </a:r>
            <a:r>
              <a:rPr lang="en-GB" sz="1300" dirty="0">
                <a:solidFill>
                  <a:srgbClr val="1C2023"/>
                </a:solidFill>
                <a:latin typeface="Verdana"/>
                <a:cs typeface="Verdana"/>
              </a:rPr>
              <a:t>Arabic</a:t>
            </a:r>
            <a:r>
              <a:rPr lang="en-GB" sz="1300" spc="-50" dirty="0">
                <a:solidFill>
                  <a:srgbClr val="1C2023"/>
                </a:solidFill>
                <a:latin typeface="Verdana"/>
                <a:cs typeface="Verdana"/>
              </a:rPr>
              <a:t> </a:t>
            </a:r>
            <a:r>
              <a:rPr lang="en-GB" sz="1300" spc="-10" dirty="0">
                <a:solidFill>
                  <a:srgbClr val="1C2023"/>
                </a:solidFill>
                <a:latin typeface="Verdana"/>
                <a:cs typeface="Verdana"/>
              </a:rPr>
              <a:t>numerals </a:t>
            </a:r>
            <a:r>
              <a:rPr lang="en-GB" sz="1300" dirty="0">
                <a:solidFill>
                  <a:srgbClr val="1C2023"/>
                </a:solidFill>
                <a:latin typeface="Verdana"/>
                <a:cs typeface="Verdana"/>
              </a:rPr>
              <a:t>are</a:t>
            </a:r>
            <a:r>
              <a:rPr lang="en-GB" sz="1300" spc="-65" dirty="0">
                <a:solidFill>
                  <a:srgbClr val="1C2023"/>
                </a:solidFill>
                <a:latin typeface="Verdana"/>
                <a:cs typeface="Verdana"/>
              </a:rPr>
              <a:t> </a:t>
            </a:r>
            <a:r>
              <a:rPr lang="en-GB" sz="1300" dirty="0">
                <a:solidFill>
                  <a:srgbClr val="1C2023"/>
                </a:solidFill>
                <a:latin typeface="Verdana"/>
                <a:cs typeface="Verdana"/>
              </a:rPr>
              <a:t>used</a:t>
            </a:r>
            <a:r>
              <a:rPr lang="en-GB" sz="1300" spc="-55" dirty="0">
                <a:solidFill>
                  <a:srgbClr val="1C2023"/>
                </a:solidFill>
                <a:latin typeface="Verdana"/>
                <a:cs typeface="Verdana"/>
              </a:rPr>
              <a:t> </a:t>
            </a:r>
            <a:r>
              <a:rPr lang="en-GB" sz="1300" spc="-20" dirty="0">
                <a:solidFill>
                  <a:srgbClr val="1C2023"/>
                </a:solidFill>
                <a:latin typeface="Verdana"/>
                <a:cs typeface="Verdana"/>
              </a:rPr>
              <a:t>in</a:t>
            </a:r>
            <a:r>
              <a:rPr lang="en-GB" sz="1300" spc="-65" dirty="0">
                <a:solidFill>
                  <a:srgbClr val="1C2023"/>
                </a:solidFill>
                <a:latin typeface="Verdana"/>
                <a:cs typeface="Verdana"/>
              </a:rPr>
              <a:t> </a:t>
            </a:r>
            <a:r>
              <a:rPr lang="en-GB" sz="1300" dirty="0">
                <a:solidFill>
                  <a:srgbClr val="1C2023"/>
                </a:solidFill>
                <a:latin typeface="Verdana"/>
                <a:cs typeface="Verdana"/>
              </a:rPr>
              <a:t>China</a:t>
            </a:r>
            <a:r>
              <a:rPr lang="en-GB" sz="1300" spc="-75" dirty="0">
                <a:solidFill>
                  <a:srgbClr val="1C2023"/>
                </a:solidFill>
                <a:latin typeface="Verdana"/>
                <a:cs typeface="Verdana"/>
              </a:rPr>
              <a:t> </a:t>
            </a:r>
            <a:r>
              <a:rPr lang="en-GB" sz="1300" spc="-10" dirty="0">
                <a:solidFill>
                  <a:srgbClr val="1C2023"/>
                </a:solidFill>
                <a:latin typeface="Verdana"/>
                <a:cs typeface="Verdana"/>
              </a:rPr>
              <a:t>today.</a:t>
            </a:r>
            <a:endParaRPr lang="en-GB" sz="1300" dirty="0">
              <a:latin typeface="Verdana"/>
              <a:cs typeface="Verdana"/>
            </a:endParaRPr>
          </a:p>
        </p:txBody>
      </p:sp>
      <p:sp>
        <p:nvSpPr>
          <p:cNvPr id="5" name="Rectangle: Rounded Corners 4">
            <a:extLst>
              <a:ext uri="{FF2B5EF4-FFF2-40B4-BE49-F238E27FC236}">
                <a16:creationId xmlns:a16="http://schemas.microsoft.com/office/drawing/2014/main" id="{8B8BE79D-E579-92FF-38C9-A38C83B97445}"/>
              </a:ext>
            </a:extLst>
          </p:cNvPr>
          <p:cNvSpPr/>
          <p:nvPr/>
        </p:nvSpPr>
        <p:spPr>
          <a:xfrm>
            <a:off x="3595997" y="4826155"/>
            <a:ext cx="3370860" cy="16222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60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8EDBE1BE-5D3D-739B-D0B6-4C4289C71D7D}"/>
              </a:ext>
            </a:extLst>
          </p:cNvPr>
          <p:cNvSpPr txBox="1"/>
          <p:nvPr/>
        </p:nvSpPr>
        <p:spPr>
          <a:xfrm>
            <a:off x="3937041" y="4974973"/>
            <a:ext cx="2688772" cy="1323439"/>
          </a:xfrm>
          <a:prstGeom prst="rect">
            <a:avLst/>
          </a:prstGeom>
          <a:solidFill>
            <a:schemeClr val="tx2">
              <a:lumMod val="10000"/>
              <a:lumOff val="9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latin typeface="Quicksand Light" panose="00000400000000000000" pitchFamily="2" charset="0"/>
              </a:rPr>
              <a:t>b</a:t>
            </a:r>
            <a:r>
              <a:rPr lang="en-US" sz="2000" dirty="0">
                <a:effectLst/>
                <a:latin typeface="Quicksand Light" panose="00000400000000000000" pitchFamily="2" charset="0"/>
              </a:rPr>
              <a:t>uild connections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Quicksand Light" panose="00000400000000000000" pitchFamily="2" charset="0"/>
              </a:rPr>
              <a:t> new and 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effectLst/>
                <a:latin typeface="Quicksand Light" panose="00000400000000000000" pitchFamily="2" charset="0"/>
              </a:rPr>
              <a:t>knowledge.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ece of paper with red dice and circles&#10;&#10;Description automatically generated">
            <a:extLst>
              <a:ext uri="{FF2B5EF4-FFF2-40B4-BE49-F238E27FC236}">
                <a16:creationId xmlns:a16="http://schemas.microsoft.com/office/drawing/2014/main" id="{2BEEFF2E-AA19-D0A3-F0F2-29EB970E0833}"/>
              </a:ext>
            </a:extLst>
          </p:cNvPr>
          <p:cNvPicPr>
            <a:picLocks noChangeAspect="1"/>
          </p:cNvPicPr>
          <p:nvPr/>
        </p:nvPicPr>
        <p:blipFill rotWithShape="1">
          <a:blip r:embed="rId2">
            <a:extLst>
              <a:ext uri="{28A0092B-C50C-407E-A947-70E740481C1C}">
                <a14:useLocalDpi xmlns:a14="http://schemas.microsoft.com/office/drawing/2010/main" val="0"/>
              </a:ext>
            </a:extLst>
          </a:blip>
          <a:srcRect l="11113" b="5369"/>
          <a:stretch/>
        </p:blipFill>
        <p:spPr>
          <a:xfrm rot="16200000">
            <a:off x="1638215" y="-1213843"/>
            <a:ext cx="5698065" cy="8573278"/>
          </a:xfrm>
          <a:prstGeom prst="rect">
            <a:avLst/>
          </a:prstGeom>
        </p:spPr>
      </p:pic>
      <p:sp>
        <p:nvSpPr>
          <p:cNvPr id="8" name="Rectangle: Rounded Corners 7">
            <a:extLst>
              <a:ext uri="{FF2B5EF4-FFF2-40B4-BE49-F238E27FC236}">
                <a16:creationId xmlns:a16="http://schemas.microsoft.com/office/drawing/2014/main" id="{EE635136-D344-10C8-D470-1B33C6E7212A}"/>
              </a:ext>
            </a:extLst>
          </p:cNvPr>
          <p:cNvSpPr/>
          <p:nvPr/>
        </p:nvSpPr>
        <p:spPr>
          <a:xfrm>
            <a:off x="9263743" y="2971800"/>
            <a:ext cx="2596466" cy="114737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h</a:t>
            </a:r>
            <a:r>
              <a:rPr lang="en-US" dirty="0">
                <a:solidFill>
                  <a:schemeClr val="tx1"/>
                </a:solidFill>
                <a:effectLst/>
                <a:latin typeface="Quicksand Light" panose="00000400000000000000" pitchFamily="2" charset="0"/>
              </a:rPr>
              <a:t>igher-order thinking: </a:t>
            </a:r>
            <a:r>
              <a:rPr lang="en-US" dirty="0" err="1">
                <a:solidFill>
                  <a:schemeClr val="tx1"/>
                </a:solidFill>
                <a:effectLst/>
                <a:latin typeface="Quicksand Light" panose="00000400000000000000" pitchFamily="2" charset="0"/>
              </a:rPr>
              <a:t>analysing</a:t>
            </a:r>
            <a:r>
              <a:rPr lang="en-US" dirty="0">
                <a:solidFill>
                  <a:schemeClr val="tx1"/>
                </a:solidFill>
                <a:effectLst/>
                <a:latin typeface="Quicksand Light" panose="00000400000000000000" pitchFamily="2" charset="0"/>
              </a:rPr>
              <a:t>, evaluating, creating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9" name="TextBox 8">
            <a:extLst>
              <a:ext uri="{FF2B5EF4-FFF2-40B4-BE49-F238E27FC236}">
                <a16:creationId xmlns:a16="http://schemas.microsoft.com/office/drawing/2014/main" id="{96803667-8D52-37B4-C049-76965E525C30}"/>
              </a:ext>
            </a:extLst>
          </p:cNvPr>
          <p:cNvSpPr txBox="1"/>
          <p:nvPr/>
        </p:nvSpPr>
        <p:spPr>
          <a:xfrm>
            <a:off x="9032256" y="241190"/>
            <a:ext cx="2869164" cy="2308324"/>
          </a:xfrm>
          <a:prstGeom prst="rect">
            <a:avLst/>
          </a:prstGeom>
          <a:noFill/>
        </p:spPr>
        <p:txBody>
          <a:bodyPr wrap="square" rtlCol="0">
            <a:spAutoFit/>
          </a:bodyPr>
          <a:lstStyle/>
          <a:p>
            <a:r>
              <a:rPr lang="en-GB" b="1" dirty="0">
                <a:latin typeface="Quicksand Light" panose="00000400000000000000" pitchFamily="2" charset="0"/>
              </a:rPr>
              <a:t>LOs</a:t>
            </a:r>
            <a:r>
              <a:rPr lang="en-GB" dirty="0">
                <a:latin typeface="Quicksand Light" panose="00000400000000000000" pitchFamily="2" charset="0"/>
              </a:rPr>
              <a:t>: Use pattern recognition skills to complete 100 number grid.</a:t>
            </a:r>
          </a:p>
          <a:p>
            <a:endParaRPr lang="en-GB" dirty="0">
              <a:latin typeface="Quicksand Light" panose="00000400000000000000" pitchFamily="2" charset="0"/>
            </a:endParaRPr>
          </a:p>
          <a:p>
            <a:r>
              <a:rPr lang="en-GB" dirty="0">
                <a:latin typeface="Quicksand Light" panose="00000400000000000000" pitchFamily="2" charset="0"/>
              </a:rPr>
              <a:t>Work collaboratively to elicit the two rules for </a:t>
            </a:r>
            <a:r>
              <a:rPr lang="en-GB" dirty="0" err="1">
                <a:latin typeface="Quicksand Light" panose="00000400000000000000" pitchFamily="2" charset="0"/>
              </a:rPr>
              <a:t>for</a:t>
            </a:r>
            <a:r>
              <a:rPr lang="en-GB" dirty="0">
                <a:latin typeface="Quicksand Light" panose="00000400000000000000" pitchFamily="2" charset="0"/>
              </a:rPr>
              <a:t> counting from 11-99.</a:t>
            </a:r>
          </a:p>
        </p:txBody>
      </p:sp>
      <p:sp>
        <p:nvSpPr>
          <p:cNvPr id="10" name="TextBox 9">
            <a:extLst>
              <a:ext uri="{FF2B5EF4-FFF2-40B4-BE49-F238E27FC236}">
                <a16:creationId xmlns:a16="http://schemas.microsoft.com/office/drawing/2014/main" id="{12A9B18E-7DF0-29FE-E4BD-48F562EA6C61}"/>
              </a:ext>
            </a:extLst>
          </p:cNvPr>
          <p:cNvSpPr txBox="1"/>
          <p:nvPr/>
        </p:nvSpPr>
        <p:spPr>
          <a:xfrm>
            <a:off x="200608" y="5987906"/>
            <a:ext cx="7369629" cy="646331"/>
          </a:xfrm>
          <a:prstGeom prst="rect">
            <a:avLst/>
          </a:prstGeom>
          <a:noFill/>
        </p:spPr>
        <p:txBody>
          <a:bodyPr wrap="square" rtlCol="0">
            <a:spAutoFit/>
          </a:bodyPr>
          <a:lstStyle/>
          <a:p>
            <a:r>
              <a:rPr lang="en-GB" b="1" dirty="0">
                <a:latin typeface="Quicksand Light" panose="00000400000000000000" pitchFamily="2" charset="0"/>
              </a:rPr>
              <a:t>Extend</a:t>
            </a:r>
            <a:r>
              <a:rPr lang="en-GB" dirty="0">
                <a:latin typeface="Quicksand Light" panose="00000400000000000000" pitchFamily="2" charset="0"/>
              </a:rPr>
              <a:t>: create a board game for year group below to consolidate knowledge of numbers and month / day dates.</a:t>
            </a:r>
          </a:p>
        </p:txBody>
      </p:sp>
      <p:sp>
        <p:nvSpPr>
          <p:cNvPr id="2" name="Rectangle: Rounded Corners 1">
            <a:extLst>
              <a:ext uri="{FF2B5EF4-FFF2-40B4-BE49-F238E27FC236}">
                <a16:creationId xmlns:a16="http://schemas.microsoft.com/office/drawing/2014/main" id="{A419E5F0-461E-4071-93F3-52FD8AD0BC9D}"/>
              </a:ext>
            </a:extLst>
          </p:cNvPr>
          <p:cNvSpPr/>
          <p:nvPr/>
        </p:nvSpPr>
        <p:spPr>
          <a:xfrm>
            <a:off x="9122228" y="4341040"/>
            <a:ext cx="2689221"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a</a:t>
            </a:r>
            <a:r>
              <a:rPr lang="en-US" dirty="0">
                <a:solidFill>
                  <a:schemeClr val="tx1"/>
                </a:solidFill>
                <a:effectLst/>
                <a:latin typeface="Quicksand Light" panose="00000400000000000000" pitchFamily="2" charset="0"/>
              </a:rPr>
              <a:t>ctive learning </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41AF0BAF-E180-E74E-7AB0-92FD6CE70546}"/>
              </a:ext>
            </a:extLst>
          </p:cNvPr>
          <p:cNvSpPr/>
          <p:nvPr/>
        </p:nvSpPr>
        <p:spPr>
          <a:xfrm>
            <a:off x="9122228" y="5301571"/>
            <a:ext cx="2689221"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r>
              <a:rPr lang="en-GB" dirty="0">
                <a:solidFill>
                  <a:schemeClr val="tx1"/>
                </a:solidFill>
                <a:latin typeface="Quicksand Light" panose="00000400000000000000" pitchFamily="2" charset="0"/>
              </a:rPr>
              <a:t>collaborative learning</a:t>
            </a:r>
          </a:p>
        </p:txBody>
      </p:sp>
    </p:spTree>
    <p:extLst>
      <p:ext uri="{BB962C8B-B14F-4D97-AF65-F5344CB8AC3E}">
        <p14:creationId xmlns:p14="http://schemas.microsoft.com/office/powerpoint/2010/main" val="2822476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49"/>
        <p:cNvGrpSpPr/>
        <p:nvPr/>
      </p:nvGrpSpPr>
      <p:grpSpPr>
        <a:xfrm>
          <a:off x="0" y="0"/>
          <a:ext cx="0" cy="0"/>
          <a:chOff x="0" y="0"/>
          <a:chExt cx="0" cy="0"/>
        </a:xfrm>
      </p:grpSpPr>
      <p:cxnSp>
        <p:nvCxnSpPr>
          <p:cNvPr id="950" name="Google Shape;950;p58"/>
          <p:cNvCxnSpPr/>
          <p:nvPr/>
        </p:nvCxnSpPr>
        <p:spPr>
          <a:xfrm>
            <a:off x="658788" y="6039750"/>
            <a:ext cx="10874400" cy="0"/>
          </a:xfrm>
          <a:prstGeom prst="straightConnector1">
            <a:avLst/>
          </a:prstGeom>
          <a:noFill/>
          <a:ln w="9525" cap="flat" cmpd="sng">
            <a:solidFill>
              <a:schemeClr val="dk2"/>
            </a:solidFill>
            <a:prstDash val="solid"/>
            <a:round/>
            <a:headEnd type="none" w="med" len="med"/>
            <a:tailEnd type="none" w="med" len="med"/>
          </a:ln>
        </p:spPr>
      </p:cxnSp>
      <p:sp>
        <p:nvSpPr>
          <p:cNvPr id="951" name="Google Shape;951;p58"/>
          <p:cNvSpPr txBox="1"/>
          <p:nvPr/>
        </p:nvSpPr>
        <p:spPr>
          <a:xfrm>
            <a:off x="582608" y="6171525"/>
            <a:ext cx="1835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dirty="0">
                <a:solidFill>
                  <a:schemeClr val="dk1"/>
                </a:solidFill>
                <a:latin typeface="Quicksand"/>
                <a:ea typeface="Quicksand"/>
                <a:cs typeface="Quicksand"/>
                <a:sym typeface="Quicksand"/>
              </a:rPr>
              <a:t>© Primary Mandarin™</a:t>
            </a:r>
            <a:endParaRPr sz="1200" b="1" dirty="0">
              <a:latin typeface="Quicksand"/>
              <a:ea typeface="Quicksand"/>
              <a:cs typeface="Quicksand"/>
              <a:sym typeface="Quicksand"/>
            </a:endParaRPr>
          </a:p>
        </p:txBody>
      </p:sp>
      <p:pic>
        <p:nvPicPr>
          <p:cNvPr id="952" name="Google Shape;952;p58"/>
          <p:cNvPicPr preferRelativeResize="0"/>
          <p:nvPr/>
        </p:nvPicPr>
        <p:blipFill>
          <a:blip r:embed="rId3">
            <a:alphaModFix/>
          </a:blip>
          <a:stretch>
            <a:fillRect/>
          </a:stretch>
        </p:blipFill>
        <p:spPr>
          <a:xfrm>
            <a:off x="11360145" y="6171524"/>
            <a:ext cx="173062" cy="276900"/>
          </a:xfrm>
          <a:prstGeom prst="rect">
            <a:avLst/>
          </a:prstGeom>
          <a:noFill/>
          <a:ln>
            <a:noFill/>
          </a:ln>
        </p:spPr>
      </p:pic>
      <p:sp>
        <p:nvSpPr>
          <p:cNvPr id="953" name="Google Shape;953;p58"/>
          <p:cNvSpPr txBox="1"/>
          <p:nvPr/>
        </p:nvSpPr>
        <p:spPr>
          <a:xfrm>
            <a:off x="264554" y="411565"/>
            <a:ext cx="98994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i="0" u="none" strike="noStrike" cap="none" dirty="0">
                <a:solidFill>
                  <a:schemeClr val="dk1"/>
                </a:solidFill>
                <a:latin typeface="Quicksand Light" panose="00000400000000000000" pitchFamily="2" charset="0"/>
                <a:ea typeface="Quicksand"/>
                <a:cs typeface="Quicksand"/>
                <a:sym typeface="Quicksand"/>
              </a:rPr>
              <a:t>2.</a:t>
            </a:r>
            <a:r>
              <a:rPr lang="en-GB" sz="2400" b="1" dirty="0">
                <a:solidFill>
                  <a:schemeClr val="dk1"/>
                </a:solidFill>
                <a:latin typeface="Quicksand Light" panose="00000400000000000000" pitchFamily="2" charset="0"/>
                <a:ea typeface="Quicksand"/>
                <a:cs typeface="Quicksand"/>
                <a:sym typeface="Quicksand"/>
              </a:rPr>
              <a:t>8</a:t>
            </a:r>
            <a:r>
              <a:rPr lang="en-GB" sz="2400" b="1" i="0" u="none" strike="noStrike" cap="none" dirty="0">
                <a:solidFill>
                  <a:schemeClr val="dk1"/>
                </a:solidFill>
                <a:latin typeface="Quicksand Light" panose="00000400000000000000" pitchFamily="2" charset="0"/>
                <a:ea typeface="Quicksand"/>
                <a:cs typeface="Quicksand"/>
                <a:sym typeface="Quicksand"/>
              </a:rPr>
              <a:t> </a:t>
            </a:r>
            <a:r>
              <a:rPr lang="en-GB" sz="2400" b="1" dirty="0">
                <a:solidFill>
                  <a:schemeClr val="dk1"/>
                </a:solidFill>
                <a:latin typeface="Quicksand Light" panose="00000400000000000000" pitchFamily="2" charset="0"/>
                <a:ea typeface="Quicksand"/>
                <a:cs typeface="Quicksand"/>
                <a:sym typeface="Quicksand"/>
              </a:rPr>
              <a:t>Maths </a:t>
            </a:r>
            <a:r>
              <a:rPr lang="en-US" altLang="zh-CN" sz="2400" b="1" dirty="0">
                <a:solidFill>
                  <a:schemeClr val="dk1"/>
                </a:solidFill>
                <a:latin typeface="Quicksand Light" panose="00000400000000000000" pitchFamily="2" charset="0"/>
                <a:ea typeface="Quicksand"/>
                <a:cs typeface="Quicksand"/>
                <a:sym typeface="Quicksand"/>
              </a:rPr>
              <a:t>In Mandarin- Number Bonds to 10</a:t>
            </a:r>
            <a:endParaRPr sz="2400" b="1" dirty="0">
              <a:solidFill>
                <a:schemeClr val="dk1"/>
              </a:solidFill>
              <a:latin typeface="Quicksand Light" panose="00000400000000000000" pitchFamily="2" charset="0"/>
              <a:ea typeface="Quicksand"/>
              <a:cs typeface="Quicksand"/>
              <a:sym typeface="Quicksand"/>
            </a:endParaRPr>
          </a:p>
        </p:txBody>
      </p:sp>
      <p:sp>
        <p:nvSpPr>
          <p:cNvPr id="2" name="TextBox 1">
            <a:extLst>
              <a:ext uri="{FF2B5EF4-FFF2-40B4-BE49-F238E27FC236}">
                <a16:creationId xmlns:a16="http://schemas.microsoft.com/office/drawing/2014/main" id="{3FC03C0B-B6EB-A203-1663-5740C80BB9EB}"/>
              </a:ext>
            </a:extLst>
          </p:cNvPr>
          <p:cNvSpPr txBox="1"/>
          <p:nvPr/>
        </p:nvSpPr>
        <p:spPr>
          <a:xfrm>
            <a:off x="5312216" y="1264566"/>
            <a:ext cx="1567543" cy="4462760"/>
          </a:xfrm>
          <a:prstGeom prst="rect">
            <a:avLst/>
          </a:prstGeom>
          <a:noFill/>
        </p:spPr>
        <p:txBody>
          <a:bodyPr wrap="square" rtlCol="0">
            <a:spAutoFit/>
          </a:bodyPr>
          <a:lstStyle/>
          <a:p>
            <a:r>
              <a:rPr lang="en-GB" sz="4500" dirty="0">
                <a:latin typeface="Quicksand" panose="020B0604020202020204" charset="0"/>
              </a:rPr>
              <a:t>10</a:t>
            </a:r>
          </a:p>
          <a:p>
            <a:r>
              <a:rPr lang="en-GB" sz="4500" dirty="0">
                <a:latin typeface="Quicksand" panose="020B0604020202020204" charset="0"/>
              </a:rPr>
              <a:t>9</a:t>
            </a:r>
          </a:p>
          <a:p>
            <a:r>
              <a:rPr lang="en-GB" sz="4500" dirty="0">
                <a:latin typeface="Quicksand" panose="020B0604020202020204" charset="0"/>
              </a:rPr>
              <a:t>8</a:t>
            </a:r>
          </a:p>
          <a:p>
            <a:r>
              <a:rPr lang="en-GB" sz="4500" dirty="0">
                <a:latin typeface="Quicksand" panose="020B0604020202020204" charset="0"/>
              </a:rPr>
              <a:t>7</a:t>
            </a:r>
          </a:p>
          <a:p>
            <a:r>
              <a:rPr lang="en-GB" sz="4500" dirty="0">
                <a:latin typeface="Quicksand" panose="020B0604020202020204" charset="0"/>
              </a:rPr>
              <a:t>6</a:t>
            </a:r>
          </a:p>
          <a:p>
            <a:r>
              <a:rPr lang="en-GB" sz="4500" dirty="0">
                <a:latin typeface="Quicksand" panose="020B0604020202020204" charset="0"/>
              </a:rPr>
              <a:t>5</a:t>
            </a:r>
          </a:p>
          <a:p>
            <a:endParaRPr lang="en-GB" dirty="0"/>
          </a:p>
        </p:txBody>
      </p:sp>
      <p:sp>
        <p:nvSpPr>
          <p:cNvPr id="3" name="Plus Sign 2">
            <a:extLst>
              <a:ext uri="{FF2B5EF4-FFF2-40B4-BE49-F238E27FC236}">
                <a16:creationId xmlns:a16="http://schemas.microsoft.com/office/drawing/2014/main" id="{1E6CC8B1-C0F3-7315-A59D-73C78F9E2576}"/>
              </a:ext>
            </a:extLst>
          </p:cNvPr>
          <p:cNvSpPr/>
          <p:nvPr/>
        </p:nvSpPr>
        <p:spPr>
          <a:xfrm>
            <a:off x="4648198" y="2082716"/>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Plus Sign 3">
            <a:extLst>
              <a:ext uri="{FF2B5EF4-FFF2-40B4-BE49-F238E27FC236}">
                <a16:creationId xmlns:a16="http://schemas.microsoft.com/office/drawing/2014/main" id="{4ACCA3AC-ED66-CE36-8C72-984B699FA3B3}"/>
              </a:ext>
            </a:extLst>
          </p:cNvPr>
          <p:cNvSpPr/>
          <p:nvPr/>
        </p:nvSpPr>
        <p:spPr>
          <a:xfrm>
            <a:off x="4626426" y="2808408"/>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Plus Sign 4">
            <a:extLst>
              <a:ext uri="{FF2B5EF4-FFF2-40B4-BE49-F238E27FC236}">
                <a16:creationId xmlns:a16="http://schemas.microsoft.com/office/drawing/2014/main" id="{C615B8B6-89FC-91EF-8729-A43D7EA6B767}"/>
              </a:ext>
            </a:extLst>
          </p:cNvPr>
          <p:cNvSpPr/>
          <p:nvPr/>
        </p:nvSpPr>
        <p:spPr>
          <a:xfrm>
            <a:off x="4648198" y="3495946"/>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Plus Sign 5">
            <a:extLst>
              <a:ext uri="{FF2B5EF4-FFF2-40B4-BE49-F238E27FC236}">
                <a16:creationId xmlns:a16="http://schemas.microsoft.com/office/drawing/2014/main" id="{3A246A80-52C0-8EC4-6093-CBBBDF98FFF3}"/>
              </a:ext>
            </a:extLst>
          </p:cNvPr>
          <p:cNvSpPr/>
          <p:nvPr/>
        </p:nvSpPr>
        <p:spPr>
          <a:xfrm>
            <a:off x="4648196" y="4178856"/>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Plus Sign 6">
            <a:extLst>
              <a:ext uri="{FF2B5EF4-FFF2-40B4-BE49-F238E27FC236}">
                <a16:creationId xmlns:a16="http://schemas.microsoft.com/office/drawing/2014/main" id="{EAB32631-843D-F16E-1270-8084D640C093}"/>
              </a:ext>
            </a:extLst>
          </p:cNvPr>
          <p:cNvSpPr/>
          <p:nvPr/>
        </p:nvSpPr>
        <p:spPr>
          <a:xfrm>
            <a:off x="4648198" y="4881642"/>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Plus Sign 7">
            <a:extLst>
              <a:ext uri="{FF2B5EF4-FFF2-40B4-BE49-F238E27FC236}">
                <a16:creationId xmlns:a16="http://schemas.microsoft.com/office/drawing/2014/main" id="{80AC925E-5CDD-108C-2D53-60223D09B64E}"/>
              </a:ext>
            </a:extLst>
          </p:cNvPr>
          <p:cNvSpPr/>
          <p:nvPr/>
        </p:nvSpPr>
        <p:spPr>
          <a:xfrm>
            <a:off x="4626426" y="1397107"/>
            <a:ext cx="566058" cy="435428"/>
          </a:xfrm>
          <a:prstGeom prst="mathPlus">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B0F787A4-FF8E-7996-5EDD-223BCD99021F}"/>
              </a:ext>
            </a:extLst>
          </p:cNvPr>
          <p:cNvSpPr txBox="1"/>
          <p:nvPr/>
        </p:nvSpPr>
        <p:spPr>
          <a:xfrm>
            <a:off x="3864424" y="1245710"/>
            <a:ext cx="1567543" cy="4462760"/>
          </a:xfrm>
          <a:prstGeom prst="rect">
            <a:avLst/>
          </a:prstGeom>
          <a:noFill/>
        </p:spPr>
        <p:txBody>
          <a:bodyPr wrap="square" rtlCol="0">
            <a:spAutoFit/>
          </a:bodyPr>
          <a:lstStyle/>
          <a:p>
            <a:r>
              <a:rPr lang="en-GB" sz="4500" dirty="0">
                <a:latin typeface="Quicksand" panose="020B0604020202020204" charset="0"/>
              </a:rPr>
              <a:t>0</a:t>
            </a:r>
          </a:p>
          <a:p>
            <a:r>
              <a:rPr lang="en-GB" sz="4500" dirty="0">
                <a:latin typeface="Quicksand" panose="020B0604020202020204" charset="0"/>
              </a:rPr>
              <a:t>1</a:t>
            </a:r>
          </a:p>
          <a:p>
            <a:r>
              <a:rPr lang="en-GB" sz="4500" dirty="0">
                <a:latin typeface="Quicksand" panose="020B0604020202020204" charset="0"/>
              </a:rPr>
              <a:t>2</a:t>
            </a:r>
          </a:p>
          <a:p>
            <a:r>
              <a:rPr lang="en-GB" sz="4500" dirty="0">
                <a:latin typeface="Quicksand" panose="020B0604020202020204" charset="0"/>
              </a:rPr>
              <a:t>3</a:t>
            </a:r>
          </a:p>
          <a:p>
            <a:r>
              <a:rPr lang="en-GB" sz="4500" dirty="0">
                <a:latin typeface="Quicksand" panose="020B0604020202020204" charset="0"/>
              </a:rPr>
              <a:t>4</a:t>
            </a:r>
          </a:p>
          <a:p>
            <a:r>
              <a:rPr lang="en-GB" sz="4500" dirty="0">
                <a:latin typeface="Quicksand" panose="020B0604020202020204" charset="0"/>
              </a:rPr>
              <a:t>5</a:t>
            </a:r>
          </a:p>
          <a:p>
            <a:endParaRPr lang="en-GB" dirty="0"/>
          </a:p>
        </p:txBody>
      </p:sp>
      <p:sp>
        <p:nvSpPr>
          <p:cNvPr id="10" name="Rectangle: Rounded Corners 9">
            <a:extLst>
              <a:ext uri="{FF2B5EF4-FFF2-40B4-BE49-F238E27FC236}">
                <a16:creationId xmlns:a16="http://schemas.microsoft.com/office/drawing/2014/main" id="{3D6DE246-936E-618D-8AE6-3B9173E99F82}"/>
              </a:ext>
            </a:extLst>
          </p:cNvPr>
          <p:cNvSpPr/>
          <p:nvPr/>
        </p:nvSpPr>
        <p:spPr>
          <a:xfrm>
            <a:off x="7695511" y="1083192"/>
            <a:ext cx="2373085" cy="192677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chemeClr val="tx1"/>
                </a:solidFill>
                <a:latin typeface="Quicksand Light" panose="00000400000000000000" pitchFamily="2" charset="0"/>
              </a:rPr>
              <a:t>a</a:t>
            </a:r>
            <a:r>
              <a:rPr lang="en-US" sz="2000" dirty="0">
                <a:solidFill>
                  <a:schemeClr val="tx1"/>
                </a:solidFill>
                <a:effectLst/>
                <a:latin typeface="Quicksand Light" panose="00000400000000000000" pitchFamily="2" charset="0"/>
              </a:rPr>
              <a:t>pply learnt knowledge </a:t>
            </a:r>
            <a:r>
              <a:rPr lang="en-US" sz="2000" dirty="0">
                <a:solidFill>
                  <a:schemeClr val="tx1"/>
                </a:solidFill>
                <a:latin typeface="Quicksand Light" panose="00000400000000000000" pitchFamily="2" charset="0"/>
              </a:rPr>
              <a:t>in</a:t>
            </a:r>
            <a:r>
              <a:rPr lang="en-US" sz="2000" dirty="0">
                <a:solidFill>
                  <a:schemeClr val="tx1"/>
                </a:solidFill>
                <a:effectLst/>
                <a:latin typeface="Quicksand Light" panose="00000400000000000000" pitchFamily="2" charset="0"/>
              </a:rPr>
              <a:t> different contexts</a:t>
            </a:r>
            <a:endParaRPr lang="en-GB" sz="40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18AFCE7-5B7C-38FC-E5EF-D3005099AA54}"/>
              </a:ext>
            </a:extLst>
          </p:cNvPr>
          <p:cNvSpPr txBox="1"/>
          <p:nvPr/>
        </p:nvSpPr>
        <p:spPr>
          <a:xfrm>
            <a:off x="5837770" y="3321622"/>
            <a:ext cx="6088566" cy="2585323"/>
          </a:xfrm>
          <a:prstGeom prst="rect">
            <a:avLst/>
          </a:prstGeom>
          <a:noFill/>
        </p:spPr>
        <p:txBody>
          <a:bodyPr wrap="square" rtlCol="0">
            <a:spAutoFit/>
          </a:bodyPr>
          <a:lstStyle/>
          <a:p>
            <a:pPr marL="285750" indent="-285750">
              <a:buFont typeface="Arial" panose="020B0604020202020204" pitchFamily="34" charset="0"/>
              <a:buChar char="•"/>
            </a:pPr>
            <a:r>
              <a:rPr lang="en-GB" dirty="0">
                <a:latin typeface="Quicksand Light" panose="00000400000000000000" pitchFamily="2" charset="0"/>
              </a:rPr>
              <a:t>explore different number systems used around the world today 	</a:t>
            </a:r>
          </a:p>
          <a:p>
            <a:pPr marL="285750" indent="-285750">
              <a:buFont typeface="Arial" panose="020B0604020202020204" pitchFamily="34" charset="0"/>
              <a:buChar char="•"/>
            </a:pPr>
            <a:r>
              <a:rPr lang="en-GB" dirty="0">
                <a:latin typeface="Quicksand Light" panose="00000400000000000000" pitchFamily="2" charset="0"/>
              </a:rPr>
              <a:t>make connections between and generalisations of number patterns 	</a:t>
            </a:r>
          </a:p>
          <a:p>
            <a:pPr marL="285750" indent="-285750">
              <a:buFont typeface="Arial" panose="020B0604020202020204" pitchFamily="34" charset="0"/>
              <a:buChar char="•"/>
            </a:pPr>
            <a:r>
              <a:rPr lang="en-GB" dirty="0">
                <a:latin typeface="Quicksand Light" panose="00000400000000000000" pitchFamily="2" charset="0"/>
              </a:rPr>
              <a:t>improve mental calculations for+ and x </a:t>
            </a:r>
          </a:p>
          <a:p>
            <a:pPr marL="285750" indent="-285750">
              <a:buFont typeface="Arial" panose="020B0604020202020204" pitchFamily="34" charset="0"/>
              <a:buChar char="•"/>
            </a:pPr>
            <a:r>
              <a:rPr lang="en-GB" dirty="0">
                <a:latin typeface="Quicksand Light" panose="00000400000000000000" pitchFamily="2" charset="0"/>
              </a:rPr>
              <a:t>explore number bonds to 20 and use commutativity in mental calculations </a:t>
            </a:r>
          </a:p>
          <a:p>
            <a:pPr marL="285750" indent="-285750">
              <a:buFont typeface="Arial" panose="020B0604020202020204" pitchFamily="34" charset="0"/>
              <a:buChar char="•"/>
            </a:pPr>
            <a:r>
              <a:rPr lang="en-GB" dirty="0">
                <a:latin typeface="Quicksand Light" panose="00000400000000000000" pitchFamily="2" charset="0"/>
              </a:rPr>
              <a:t>mentally add 3 one-digit numbers </a:t>
            </a:r>
          </a:p>
          <a:p>
            <a:pPr marL="285750" indent="-285750">
              <a:buFont typeface="Arial" panose="020B0604020202020204" pitchFamily="34" charset="0"/>
              <a:buChar char="•"/>
            </a:pPr>
            <a:r>
              <a:rPr lang="en-GB" dirty="0">
                <a:latin typeface="Quicksand Light" panose="00000400000000000000" pitchFamily="2" charset="0"/>
              </a:rPr>
              <a:t>develop problem solving abilities based upon addition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10">
            <a:extLst>
              <a:ext uri="{FF2B5EF4-FFF2-40B4-BE49-F238E27FC236}">
                <a16:creationId xmlns:a16="http://schemas.microsoft.com/office/drawing/2014/main" id="{7007DE1F-C43A-D384-10B4-0B56A00E6DEF}"/>
              </a:ext>
            </a:extLst>
          </p:cNvPr>
          <p:cNvGrpSpPr/>
          <p:nvPr/>
        </p:nvGrpSpPr>
        <p:grpSpPr>
          <a:xfrm>
            <a:off x="914457" y="2201045"/>
            <a:ext cx="2274570" cy="3174365"/>
            <a:chOff x="940755" y="1846455"/>
            <a:chExt cx="2274570" cy="3174365"/>
          </a:xfrm>
        </p:grpSpPr>
        <p:sp>
          <p:nvSpPr>
            <p:cNvPr id="3" name="object 11">
              <a:extLst>
                <a:ext uri="{FF2B5EF4-FFF2-40B4-BE49-F238E27FC236}">
                  <a16:creationId xmlns:a16="http://schemas.microsoft.com/office/drawing/2014/main" id="{F5382571-5222-4D19-ED13-403DBBADCE92}"/>
                </a:ext>
              </a:extLst>
            </p:cNvPr>
            <p:cNvSpPr/>
            <p:nvPr/>
          </p:nvSpPr>
          <p:spPr>
            <a:xfrm>
              <a:off x="943930" y="1849630"/>
              <a:ext cx="2268220" cy="3168015"/>
            </a:xfrm>
            <a:custGeom>
              <a:avLst/>
              <a:gdLst/>
              <a:ahLst/>
              <a:cxnLst/>
              <a:rect l="l" t="t" r="r" b="b"/>
              <a:pathLst>
                <a:path w="2268220" h="3168015">
                  <a:moveTo>
                    <a:pt x="2267991" y="3059988"/>
                  </a:moveTo>
                  <a:lnTo>
                    <a:pt x="2259504" y="3102029"/>
                  </a:lnTo>
                  <a:lnTo>
                    <a:pt x="2236360" y="3136358"/>
                  </a:lnTo>
                  <a:lnTo>
                    <a:pt x="2202031" y="3159503"/>
                  </a:lnTo>
                  <a:lnTo>
                    <a:pt x="2159990" y="3167989"/>
                  </a:lnTo>
                  <a:lnTo>
                    <a:pt x="108000" y="3167989"/>
                  </a:lnTo>
                  <a:lnTo>
                    <a:pt x="65960" y="3159503"/>
                  </a:lnTo>
                  <a:lnTo>
                    <a:pt x="31630" y="3136358"/>
                  </a:lnTo>
                  <a:lnTo>
                    <a:pt x="8486" y="3102029"/>
                  </a:lnTo>
                  <a:lnTo>
                    <a:pt x="0" y="3059988"/>
                  </a:lnTo>
                  <a:lnTo>
                    <a:pt x="0" y="108000"/>
                  </a:lnTo>
                  <a:lnTo>
                    <a:pt x="8486" y="65954"/>
                  </a:lnTo>
                  <a:lnTo>
                    <a:pt x="31630" y="31626"/>
                  </a:lnTo>
                  <a:lnTo>
                    <a:pt x="65960" y="8484"/>
                  </a:lnTo>
                  <a:lnTo>
                    <a:pt x="108000" y="0"/>
                  </a:lnTo>
                  <a:lnTo>
                    <a:pt x="2159990" y="0"/>
                  </a:lnTo>
                  <a:lnTo>
                    <a:pt x="2202031" y="8484"/>
                  </a:lnTo>
                  <a:lnTo>
                    <a:pt x="2236360" y="31626"/>
                  </a:lnTo>
                  <a:lnTo>
                    <a:pt x="2259504" y="65954"/>
                  </a:lnTo>
                  <a:lnTo>
                    <a:pt x="2267991" y="108000"/>
                  </a:lnTo>
                  <a:lnTo>
                    <a:pt x="2267991" y="3059988"/>
                  </a:lnTo>
                  <a:close/>
                </a:path>
              </a:pathLst>
            </a:custGeom>
            <a:ln w="6350">
              <a:solidFill>
                <a:srgbClr val="231F20"/>
              </a:solidFill>
            </a:ln>
          </p:spPr>
          <p:txBody>
            <a:bodyPr wrap="square" lIns="0" tIns="0" rIns="0" bIns="0" rtlCol="0"/>
            <a:lstStyle/>
            <a:p>
              <a:endParaRPr/>
            </a:p>
          </p:txBody>
        </p:sp>
        <p:pic>
          <p:nvPicPr>
            <p:cNvPr id="4" name="object 12">
              <a:extLst>
                <a:ext uri="{FF2B5EF4-FFF2-40B4-BE49-F238E27FC236}">
                  <a16:creationId xmlns:a16="http://schemas.microsoft.com/office/drawing/2014/main" id="{F181766D-6642-4721-2A88-998A22769D49}"/>
                </a:ext>
              </a:extLst>
            </p:cNvPr>
            <p:cNvPicPr/>
            <p:nvPr/>
          </p:nvPicPr>
          <p:blipFill>
            <a:blip r:embed="rId3" cstate="print"/>
            <a:stretch>
              <a:fillRect/>
            </a:stretch>
          </p:blipFill>
          <p:spPr>
            <a:xfrm>
              <a:off x="1123924" y="2029625"/>
              <a:ext cx="1907997" cy="2807995"/>
            </a:xfrm>
            <a:prstGeom prst="rect">
              <a:avLst/>
            </a:prstGeom>
          </p:spPr>
        </p:pic>
      </p:grpSp>
      <p:grpSp>
        <p:nvGrpSpPr>
          <p:cNvPr id="5" name="object 17">
            <a:extLst>
              <a:ext uri="{FF2B5EF4-FFF2-40B4-BE49-F238E27FC236}">
                <a16:creationId xmlns:a16="http://schemas.microsoft.com/office/drawing/2014/main" id="{E46EAD8B-AB6E-57A2-E738-C3C39D7125B7}"/>
              </a:ext>
            </a:extLst>
          </p:cNvPr>
          <p:cNvGrpSpPr/>
          <p:nvPr/>
        </p:nvGrpSpPr>
        <p:grpSpPr>
          <a:xfrm>
            <a:off x="4038561" y="3135490"/>
            <a:ext cx="1129030" cy="1129030"/>
            <a:chOff x="3544858" y="2869222"/>
            <a:chExt cx="1129030" cy="1129030"/>
          </a:xfrm>
        </p:grpSpPr>
        <p:sp>
          <p:nvSpPr>
            <p:cNvPr id="6" name="object 18">
              <a:extLst>
                <a:ext uri="{FF2B5EF4-FFF2-40B4-BE49-F238E27FC236}">
                  <a16:creationId xmlns:a16="http://schemas.microsoft.com/office/drawing/2014/main" id="{22A6B094-C474-F793-5A2B-8DC551293545}"/>
                </a:ext>
              </a:extLst>
            </p:cNvPr>
            <p:cNvSpPr/>
            <p:nvPr/>
          </p:nvSpPr>
          <p:spPr>
            <a:xfrm>
              <a:off x="3548024" y="2872219"/>
              <a:ext cx="1122680" cy="1122680"/>
            </a:xfrm>
            <a:custGeom>
              <a:avLst/>
              <a:gdLst/>
              <a:ahLst/>
              <a:cxnLst/>
              <a:rect l="l" t="t" r="r" b="b"/>
              <a:pathLst>
                <a:path w="1122679" h="1122679">
                  <a:moveTo>
                    <a:pt x="1122438" y="384810"/>
                  </a:moveTo>
                  <a:lnTo>
                    <a:pt x="737819" y="384810"/>
                  </a:lnTo>
                  <a:lnTo>
                    <a:pt x="737819" y="0"/>
                  </a:lnTo>
                  <a:lnTo>
                    <a:pt x="384632" y="0"/>
                  </a:lnTo>
                  <a:lnTo>
                    <a:pt x="384632" y="384810"/>
                  </a:lnTo>
                  <a:lnTo>
                    <a:pt x="0" y="384810"/>
                  </a:lnTo>
                  <a:lnTo>
                    <a:pt x="0" y="737870"/>
                  </a:lnTo>
                  <a:lnTo>
                    <a:pt x="384632" y="737870"/>
                  </a:lnTo>
                  <a:lnTo>
                    <a:pt x="384632" y="1122680"/>
                  </a:lnTo>
                  <a:lnTo>
                    <a:pt x="737819" y="1122680"/>
                  </a:lnTo>
                  <a:lnTo>
                    <a:pt x="737819" y="737870"/>
                  </a:lnTo>
                  <a:lnTo>
                    <a:pt x="1122438" y="737870"/>
                  </a:lnTo>
                  <a:lnTo>
                    <a:pt x="1122438" y="384810"/>
                  </a:lnTo>
                  <a:close/>
                </a:path>
              </a:pathLst>
            </a:custGeom>
            <a:solidFill>
              <a:srgbClr val="A1B6D6"/>
            </a:solidFill>
          </p:spPr>
          <p:txBody>
            <a:bodyPr wrap="square" lIns="0" tIns="0" rIns="0" bIns="0" rtlCol="0"/>
            <a:lstStyle/>
            <a:p>
              <a:endParaRPr/>
            </a:p>
          </p:txBody>
        </p:sp>
        <p:sp>
          <p:nvSpPr>
            <p:cNvPr id="7" name="object 19">
              <a:extLst>
                <a:ext uri="{FF2B5EF4-FFF2-40B4-BE49-F238E27FC236}">
                  <a16:creationId xmlns:a16="http://schemas.microsoft.com/office/drawing/2014/main" id="{4341D346-D097-1D65-DC72-10BBC6BBBB2F}"/>
                </a:ext>
              </a:extLst>
            </p:cNvPr>
            <p:cNvSpPr/>
            <p:nvPr/>
          </p:nvSpPr>
          <p:spPr>
            <a:xfrm>
              <a:off x="3548033" y="2872397"/>
              <a:ext cx="1122680" cy="1122680"/>
            </a:xfrm>
            <a:custGeom>
              <a:avLst/>
              <a:gdLst/>
              <a:ahLst/>
              <a:cxnLst/>
              <a:rect l="l" t="t" r="r" b="b"/>
              <a:pathLst>
                <a:path w="1122679" h="1122679">
                  <a:moveTo>
                    <a:pt x="1122438" y="384632"/>
                  </a:moveTo>
                  <a:lnTo>
                    <a:pt x="737819" y="384632"/>
                  </a:lnTo>
                  <a:lnTo>
                    <a:pt x="737819" y="0"/>
                  </a:lnTo>
                  <a:lnTo>
                    <a:pt x="384632" y="0"/>
                  </a:lnTo>
                  <a:lnTo>
                    <a:pt x="384632" y="384632"/>
                  </a:lnTo>
                  <a:lnTo>
                    <a:pt x="0" y="384632"/>
                  </a:lnTo>
                  <a:lnTo>
                    <a:pt x="0" y="737819"/>
                  </a:lnTo>
                  <a:lnTo>
                    <a:pt x="384632" y="737819"/>
                  </a:lnTo>
                  <a:lnTo>
                    <a:pt x="384632" y="1122438"/>
                  </a:lnTo>
                  <a:lnTo>
                    <a:pt x="737819" y="1122438"/>
                  </a:lnTo>
                  <a:lnTo>
                    <a:pt x="737819" y="737819"/>
                  </a:lnTo>
                  <a:lnTo>
                    <a:pt x="1122438" y="737819"/>
                  </a:lnTo>
                  <a:lnTo>
                    <a:pt x="1122438" y="384632"/>
                  </a:lnTo>
                  <a:close/>
                </a:path>
              </a:pathLst>
            </a:custGeom>
            <a:ln w="6350">
              <a:solidFill>
                <a:srgbClr val="1E2225"/>
              </a:solidFill>
            </a:ln>
          </p:spPr>
          <p:txBody>
            <a:bodyPr wrap="square" lIns="0" tIns="0" rIns="0" bIns="0" rtlCol="0"/>
            <a:lstStyle/>
            <a:p>
              <a:endParaRPr/>
            </a:p>
          </p:txBody>
        </p:sp>
      </p:grpSp>
      <p:grpSp>
        <p:nvGrpSpPr>
          <p:cNvPr id="8" name="object 13">
            <a:extLst>
              <a:ext uri="{FF2B5EF4-FFF2-40B4-BE49-F238E27FC236}">
                <a16:creationId xmlns:a16="http://schemas.microsoft.com/office/drawing/2014/main" id="{A30E8B8B-C499-A99F-17CA-56C18445AC3C}"/>
              </a:ext>
            </a:extLst>
          </p:cNvPr>
          <p:cNvGrpSpPr/>
          <p:nvPr/>
        </p:nvGrpSpPr>
        <p:grpSpPr>
          <a:xfrm>
            <a:off x="5915965" y="2165213"/>
            <a:ext cx="2274570" cy="3174365"/>
            <a:chOff x="5091840" y="1846455"/>
            <a:chExt cx="2274570" cy="3174365"/>
          </a:xfrm>
        </p:grpSpPr>
        <p:sp>
          <p:nvSpPr>
            <p:cNvPr id="9" name="object 14">
              <a:extLst>
                <a:ext uri="{FF2B5EF4-FFF2-40B4-BE49-F238E27FC236}">
                  <a16:creationId xmlns:a16="http://schemas.microsoft.com/office/drawing/2014/main" id="{6EF2C846-5DA4-C876-9F6C-357C1A1FC202}"/>
                </a:ext>
              </a:extLst>
            </p:cNvPr>
            <p:cNvSpPr/>
            <p:nvPr/>
          </p:nvSpPr>
          <p:spPr>
            <a:xfrm>
              <a:off x="5095015" y="1849630"/>
              <a:ext cx="2268220" cy="3168015"/>
            </a:xfrm>
            <a:custGeom>
              <a:avLst/>
              <a:gdLst/>
              <a:ahLst/>
              <a:cxnLst/>
              <a:rect l="l" t="t" r="r" b="b"/>
              <a:pathLst>
                <a:path w="2268220" h="3168015">
                  <a:moveTo>
                    <a:pt x="2267991" y="3059988"/>
                  </a:moveTo>
                  <a:lnTo>
                    <a:pt x="2259504" y="3102029"/>
                  </a:lnTo>
                  <a:lnTo>
                    <a:pt x="2236360" y="3136358"/>
                  </a:lnTo>
                  <a:lnTo>
                    <a:pt x="2202031" y="3159503"/>
                  </a:lnTo>
                  <a:lnTo>
                    <a:pt x="2159990" y="3167989"/>
                  </a:lnTo>
                  <a:lnTo>
                    <a:pt x="108000" y="3167989"/>
                  </a:lnTo>
                  <a:lnTo>
                    <a:pt x="65960" y="3159503"/>
                  </a:lnTo>
                  <a:lnTo>
                    <a:pt x="31630" y="3136358"/>
                  </a:lnTo>
                  <a:lnTo>
                    <a:pt x="8486" y="3102029"/>
                  </a:lnTo>
                  <a:lnTo>
                    <a:pt x="0" y="3059988"/>
                  </a:lnTo>
                  <a:lnTo>
                    <a:pt x="0" y="108000"/>
                  </a:lnTo>
                  <a:lnTo>
                    <a:pt x="8486" y="65954"/>
                  </a:lnTo>
                  <a:lnTo>
                    <a:pt x="31630" y="31626"/>
                  </a:lnTo>
                  <a:lnTo>
                    <a:pt x="65960" y="8484"/>
                  </a:lnTo>
                  <a:lnTo>
                    <a:pt x="108000" y="0"/>
                  </a:lnTo>
                  <a:lnTo>
                    <a:pt x="2159990" y="0"/>
                  </a:lnTo>
                  <a:lnTo>
                    <a:pt x="2202031" y="8484"/>
                  </a:lnTo>
                  <a:lnTo>
                    <a:pt x="2236360" y="31626"/>
                  </a:lnTo>
                  <a:lnTo>
                    <a:pt x="2259504" y="65954"/>
                  </a:lnTo>
                  <a:lnTo>
                    <a:pt x="2267991" y="108000"/>
                  </a:lnTo>
                  <a:lnTo>
                    <a:pt x="2267991" y="3059988"/>
                  </a:lnTo>
                  <a:close/>
                </a:path>
              </a:pathLst>
            </a:custGeom>
            <a:ln w="6350">
              <a:solidFill>
                <a:srgbClr val="231F20"/>
              </a:solidFill>
            </a:ln>
          </p:spPr>
          <p:txBody>
            <a:bodyPr wrap="square" lIns="0" tIns="0" rIns="0" bIns="0" rtlCol="0"/>
            <a:lstStyle/>
            <a:p>
              <a:endParaRPr/>
            </a:p>
          </p:txBody>
        </p:sp>
        <p:pic>
          <p:nvPicPr>
            <p:cNvPr id="10" name="object 15">
              <a:extLst>
                <a:ext uri="{FF2B5EF4-FFF2-40B4-BE49-F238E27FC236}">
                  <a16:creationId xmlns:a16="http://schemas.microsoft.com/office/drawing/2014/main" id="{E129E280-B52A-6313-4599-3D0926149BE5}"/>
                </a:ext>
              </a:extLst>
            </p:cNvPr>
            <p:cNvPicPr/>
            <p:nvPr/>
          </p:nvPicPr>
          <p:blipFill>
            <a:blip r:embed="rId3" cstate="print"/>
            <a:stretch>
              <a:fillRect/>
            </a:stretch>
          </p:blipFill>
          <p:spPr>
            <a:xfrm>
              <a:off x="5275008" y="2029625"/>
              <a:ext cx="1907997" cy="2807995"/>
            </a:xfrm>
            <a:prstGeom prst="rect">
              <a:avLst/>
            </a:prstGeom>
          </p:spPr>
        </p:pic>
      </p:grpSp>
      <p:sp>
        <p:nvSpPr>
          <p:cNvPr id="11" name="object 16">
            <a:extLst>
              <a:ext uri="{FF2B5EF4-FFF2-40B4-BE49-F238E27FC236}">
                <a16:creationId xmlns:a16="http://schemas.microsoft.com/office/drawing/2014/main" id="{2DE9F193-5264-E192-A635-D24241EE3D41}"/>
              </a:ext>
            </a:extLst>
          </p:cNvPr>
          <p:cNvSpPr/>
          <p:nvPr/>
        </p:nvSpPr>
        <p:spPr>
          <a:xfrm>
            <a:off x="9840223" y="2391622"/>
            <a:ext cx="1981183" cy="2242610"/>
          </a:xfrm>
          <a:custGeom>
            <a:avLst/>
            <a:gdLst/>
            <a:ahLst/>
            <a:cxnLst/>
            <a:rect l="l" t="t" r="r" b="b"/>
            <a:pathLst>
              <a:path w="1703070" h="1763395">
                <a:moveTo>
                  <a:pt x="761415" y="0"/>
                </a:moveTo>
                <a:lnTo>
                  <a:pt x="728232" y="8271"/>
                </a:lnTo>
                <a:lnTo>
                  <a:pt x="716376" y="30506"/>
                </a:lnTo>
                <a:lnTo>
                  <a:pt x="732632" y="65154"/>
                </a:lnTo>
                <a:lnTo>
                  <a:pt x="755791" y="96254"/>
                </a:lnTo>
                <a:lnTo>
                  <a:pt x="772002" y="127851"/>
                </a:lnTo>
                <a:lnTo>
                  <a:pt x="783250" y="167888"/>
                </a:lnTo>
                <a:lnTo>
                  <a:pt x="791521" y="224305"/>
                </a:lnTo>
                <a:lnTo>
                  <a:pt x="798799" y="305044"/>
                </a:lnTo>
                <a:lnTo>
                  <a:pt x="802326" y="379804"/>
                </a:lnTo>
                <a:lnTo>
                  <a:pt x="803714" y="430941"/>
                </a:lnTo>
                <a:lnTo>
                  <a:pt x="804929" y="489488"/>
                </a:lnTo>
                <a:lnTo>
                  <a:pt x="807067" y="623522"/>
                </a:lnTo>
                <a:lnTo>
                  <a:pt x="654257" y="645865"/>
                </a:lnTo>
                <a:lnTo>
                  <a:pt x="281782" y="697982"/>
                </a:lnTo>
                <a:lnTo>
                  <a:pt x="214372" y="706094"/>
                </a:lnTo>
                <a:lnTo>
                  <a:pt x="148904" y="711684"/>
                </a:lnTo>
                <a:lnTo>
                  <a:pt x="95068" y="714558"/>
                </a:lnTo>
                <a:lnTo>
                  <a:pt x="62555" y="714518"/>
                </a:lnTo>
                <a:lnTo>
                  <a:pt x="18869" y="716039"/>
                </a:lnTo>
                <a:lnTo>
                  <a:pt x="0" y="728221"/>
                </a:lnTo>
                <a:lnTo>
                  <a:pt x="6721" y="748547"/>
                </a:lnTo>
                <a:lnTo>
                  <a:pt x="39809" y="774500"/>
                </a:lnTo>
                <a:lnTo>
                  <a:pt x="96652" y="803952"/>
                </a:lnTo>
                <a:lnTo>
                  <a:pt x="144662" y="820994"/>
                </a:lnTo>
                <a:lnTo>
                  <a:pt x="189895" y="826619"/>
                </a:lnTo>
                <a:lnTo>
                  <a:pt x="238406" y="821821"/>
                </a:lnTo>
                <a:lnTo>
                  <a:pt x="296248" y="807596"/>
                </a:lnTo>
                <a:lnTo>
                  <a:pt x="329482" y="798504"/>
                </a:lnTo>
                <a:lnTo>
                  <a:pt x="368039" y="788717"/>
                </a:lnTo>
                <a:lnTo>
                  <a:pt x="411409" y="778408"/>
                </a:lnTo>
                <a:lnTo>
                  <a:pt x="459085" y="767753"/>
                </a:lnTo>
                <a:lnTo>
                  <a:pt x="510557" y="756923"/>
                </a:lnTo>
                <a:lnTo>
                  <a:pt x="565317" y="746094"/>
                </a:lnTo>
                <a:lnTo>
                  <a:pt x="622857" y="735438"/>
                </a:lnTo>
                <a:lnTo>
                  <a:pt x="682667" y="725129"/>
                </a:lnTo>
                <a:lnTo>
                  <a:pt x="744240" y="715342"/>
                </a:lnTo>
                <a:lnTo>
                  <a:pt x="807067" y="706250"/>
                </a:lnTo>
                <a:lnTo>
                  <a:pt x="807811" y="846690"/>
                </a:lnTo>
                <a:lnTo>
                  <a:pt x="807883" y="985155"/>
                </a:lnTo>
                <a:lnTo>
                  <a:pt x="807433" y="1110231"/>
                </a:lnTo>
                <a:lnTo>
                  <a:pt x="806612" y="1210508"/>
                </a:lnTo>
                <a:lnTo>
                  <a:pt x="805568" y="1274573"/>
                </a:lnTo>
                <a:lnTo>
                  <a:pt x="805010" y="1289459"/>
                </a:lnTo>
                <a:lnTo>
                  <a:pt x="803679" y="1354168"/>
                </a:lnTo>
                <a:lnTo>
                  <a:pt x="802907" y="1419748"/>
                </a:lnTo>
                <a:lnTo>
                  <a:pt x="802861" y="1484164"/>
                </a:lnTo>
                <a:lnTo>
                  <a:pt x="803713" y="1545382"/>
                </a:lnTo>
                <a:lnTo>
                  <a:pt x="805630" y="1601365"/>
                </a:lnTo>
                <a:lnTo>
                  <a:pt x="808783" y="1650078"/>
                </a:lnTo>
                <a:lnTo>
                  <a:pt x="813342" y="1689485"/>
                </a:lnTo>
                <a:lnTo>
                  <a:pt x="834984" y="1753453"/>
                </a:lnTo>
                <a:lnTo>
                  <a:pt x="850496" y="1762793"/>
                </a:lnTo>
                <a:lnTo>
                  <a:pt x="866011" y="1746928"/>
                </a:lnTo>
                <a:lnTo>
                  <a:pt x="881527" y="1707213"/>
                </a:lnTo>
                <a:lnTo>
                  <a:pt x="891618" y="1664241"/>
                </a:lnTo>
                <a:lnTo>
                  <a:pt x="900231" y="1613148"/>
                </a:lnTo>
                <a:lnTo>
                  <a:pt x="907439" y="1556675"/>
                </a:lnTo>
                <a:lnTo>
                  <a:pt x="913315" y="1497560"/>
                </a:lnTo>
                <a:lnTo>
                  <a:pt x="917931" y="1438542"/>
                </a:lnTo>
                <a:lnTo>
                  <a:pt x="921361" y="1382360"/>
                </a:lnTo>
                <a:lnTo>
                  <a:pt x="923675" y="1331753"/>
                </a:lnTo>
                <a:lnTo>
                  <a:pt x="924948" y="1289459"/>
                </a:lnTo>
                <a:lnTo>
                  <a:pt x="927665" y="1154160"/>
                </a:lnTo>
                <a:lnTo>
                  <a:pt x="929606" y="1016727"/>
                </a:lnTo>
                <a:lnTo>
                  <a:pt x="930771" y="865721"/>
                </a:lnTo>
                <a:lnTo>
                  <a:pt x="931159" y="689702"/>
                </a:lnTo>
                <a:lnTo>
                  <a:pt x="1001069" y="681760"/>
                </a:lnTo>
                <a:lnTo>
                  <a:pt x="1067175" y="675448"/>
                </a:lnTo>
                <a:lnTo>
                  <a:pt x="1129632" y="670672"/>
                </a:lnTo>
                <a:lnTo>
                  <a:pt x="1188599" y="667340"/>
                </a:lnTo>
                <a:lnTo>
                  <a:pt x="1244235" y="665358"/>
                </a:lnTo>
                <a:lnTo>
                  <a:pt x="1296696" y="664632"/>
                </a:lnTo>
                <a:lnTo>
                  <a:pt x="1346142" y="665070"/>
                </a:lnTo>
                <a:lnTo>
                  <a:pt x="1392728" y="666577"/>
                </a:lnTo>
                <a:lnTo>
                  <a:pt x="1436615" y="669060"/>
                </a:lnTo>
                <a:lnTo>
                  <a:pt x="1477958" y="672426"/>
                </a:lnTo>
                <a:lnTo>
                  <a:pt x="1516917" y="676582"/>
                </a:lnTo>
                <a:lnTo>
                  <a:pt x="1553649" y="681434"/>
                </a:lnTo>
                <a:lnTo>
                  <a:pt x="1614360" y="685564"/>
                </a:lnTo>
                <a:lnTo>
                  <a:pt x="1659732" y="679783"/>
                </a:lnTo>
                <a:lnTo>
                  <a:pt x="1689367" y="666080"/>
                </a:lnTo>
                <a:lnTo>
                  <a:pt x="1702868" y="646443"/>
                </a:lnTo>
                <a:lnTo>
                  <a:pt x="1699837" y="622862"/>
                </a:lnTo>
                <a:lnTo>
                  <a:pt x="1642587" y="571821"/>
                </a:lnTo>
                <a:lnTo>
                  <a:pt x="1601922" y="551535"/>
                </a:lnTo>
                <a:lnTo>
                  <a:pt x="1562161" y="536639"/>
                </a:lnTo>
                <a:lnTo>
                  <a:pt x="1521677" y="526951"/>
                </a:lnTo>
                <a:lnTo>
                  <a:pt x="1478842" y="522291"/>
                </a:lnTo>
                <a:lnTo>
                  <a:pt x="1432029" y="522479"/>
                </a:lnTo>
                <a:lnTo>
                  <a:pt x="1379609" y="527336"/>
                </a:lnTo>
                <a:lnTo>
                  <a:pt x="1319957" y="536680"/>
                </a:lnTo>
                <a:lnTo>
                  <a:pt x="1286285" y="543168"/>
                </a:lnTo>
                <a:lnTo>
                  <a:pt x="1247573" y="550214"/>
                </a:lnTo>
                <a:lnTo>
                  <a:pt x="1156581" y="565883"/>
                </a:lnTo>
                <a:lnTo>
                  <a:pt x="931159" y="602859"/>
                </a:lnTo>
                <a:lnTo>
                  <a:pt x="931343" y="504181"/>
                </a:lnTo>
                <a:lnTo>
                  <a:pt x="932022" y="421930"/>
                </a:lnTo>
                <a:lnTo>
                  <a:pt x="933381" y="354147"/>
                </a:lnTo>
                <a:lnTo>
                  <a:pt x="935608" y="298875"/>
                </a:lnTo>
                <a:lnTo>
                  <a:pt x="938890" y="254156"/>
                </a:lnTo>
                <a:lnTo>
                  <a:pt x="949368" y="188547"/>
                </a:lnTo>
                <a:lnTo>
                  <a:pt x="966312" y="141659"/>
                </a:lnTo>
                <a:lnTo>
                  <a:pt x="974783" y="110012"/>
                </a:lnTo>
                <a:lnTo>
                  <a:pt x="967570" y="83029"/>
                </a:lnTo>
                <a:lnTo>
                  <a:pt x="940404" y="58428"/>
                </a:lnTo>
                <a:lnTo>
                  <a:pt x="889016" y="33927"/>
                </a:lnTo>
                <a:lnTo>
                  <a:pt x="809137" y="7242"/>
                </a:lnTo>
                <a:lnTo>
                  <a:pt x="761415" y="0"/>
                </a:lnTo>
                <a:close/>
              </a:path>
            </a:pathLst>
          </a:custGeom>
          <a:solidFill>
            <a:srgbClr val="1E2225"/>
          </a:solidFill>
        </p:spPr>
        <p:txBody>
          <a:bodyPr wrap="square" lIns="0" tIns="0" rIns="0" bIns="0" rtlCol="0"/>
          <a:lstStyle/>
          <a:p>
            <a:endParaRPr/>
          </a:p>
        </p:txBody>
      </p:sp>
      <p:sp>
        <p:nvSpPr>
          <p:cNvPr id="12" name="object 5">
            <a:extLst>
              <a:ext uri="{FF2B5EF4-FFF2-40B4-BE49-F238E27FC236}">
                <a16:creationId xmlns:a16="http://schemas.microsoft.com/office/drawing/2014/main" id="{402978C8-11BF-DBA1-3CCA-2890FAF0F545}"/>
              </a:ext>
            </a:extLst>
          </p:cNvPr>
          <p:cNvSpPr txBox="1"/>
          <p:nvPr/>
        </p:nvSpPr>
        <p:spPr>
          <a:xfrm>
            <a:off x="339417" y="239492"/>
            <a:ext cx="11645754" cy="1231636"/>
          </a:xfrm>
          <a:prstGeom prst="rect">
            <a:avLst/>
          </a:prstGeom>
        </p:spPr>
        <p:txBody>
          <a:bodyPr vert="horz" wrap="square" lIns="0" tIns="8145" rIns="0" bIns="0" rtlCol="0">
            <a:spAutoFit/>
          </a:bodyPr>
          <a:lstStyle/>
          <a:p>
            <a:pPr marL="10995">
              <a:spcBef>
                <a:spcPts val="64"/>
              </a:spcBef>
            </a:pPr>
            <a:r>
              <a:rPr b="1" spc="-16" dirty="0">
                <a:solidFill>
                  <a:srgbClr val="1C2023"/>
                </a:solidFill>
                <a:latin typeface="Quicksand Light" panose="00000400000000000000" pitchFamily="2" charset="0"/>
                <a:cs typeface="Arial"/>
              </a:rPr>
              <a:t>2.8.</a:t>
            </a:r>
            <a:r>
              <a:rPr b="1" spc="-22" dirty="0">
                <a:solidFill>
                  <a:srgbClr val="1C2023"/>
                </a:solidFill>
                <a:latin typeface="Quicksand Light" panose="00000400000000000000" pitchFamily="2" charset="0"/>
                <a:cs typeface="Arial"/>
              </a:rPr>
              <a:t> </a:t>
            </a:r>
            <a:r>
              <a:rPr b="1" spc="-26" dirty="0">
                <a:solidFill>
                  <a:srgbClr val="1C2023"/>
                </a:solidFill>
                <a:latin typeface="Quicksand Light" panose="00000400000000000000" pitchFamily="2" charset="0"/>
                <a:cs typeface="Arial"/>
              </a:rPr>
              <a:t>Maths</a:t>
            </a:r>
            <a:r>
              <a:rPr b="1" spc="-32" dirty="0">
                <a:solidFill>
                  <a:srgbClr val="1C2023"/>
                </a:solidFill>
                <a:latin typeface="Quicksand Light" panose="00000400000000000000" pitchFamily="2" charset="0"/>
                <a:cs typeface="Arial"/>
              </a:rPr>
              <a:t> </a:t>
            </a:r>
            <a:r>
              <a:rPr b="1" dirty="0">
                <a:solidFill>
                  <a:srgbClr val="1C2023"/>
                </a:solidFill>
                <a:latin typeface="Quicksand Light" panose="00000400000000000000" pitchFamily="2" charset="0"/>
                <a:cs typeface="Arial"/>
              </a:rPr>
              <a:t>in</a:t>
            </a:r>
            <a:r>
              <a:rPr b="1" spc="6" dirty="0">
                <a:solidFill>
                  <a:srgbClr val="1C2023"/>
                </a:solidFill>
                <a:latin typeface="Quicksand Light" panose="00000400000000000000" pitchFamily="2" charset="0"/>
                <a:cs typeface="Arial"/>
              </a:rPr>
              <a:t> </a:t>
            </a:r>
            <a:r>
              <a:rPr b="1" spc="-13" dirty="0">
                <a:solidFill>
                  <a:srgbClr val="1C2023"/>
                </a:solidFill>
                <a:latin typeface="Quicksand Light" panose="00000400000000000000" pitchFamily="2" charset="0"/>
                <a:cs typeface="Arial"/>
              </a:rPr>
              <a:t>Mandarin </a:t>
            </a:r>
            <a:r>
              <a:rPr b="1" spc="77" dirty="0">
                <a:solidFill>
                  <a:srgbClr val="1C2023"/>
                </a:solidFill>
                <a:latin typeface="Quicksand Light" panose="00000400000000000000" pitchFamily="2" charset="0"/>
                <a:cs typeface="Arial"/>
              </a:rPr>
              <a:t>-</a:t>
            </a:r>
            <a:r>
              <a:rPr b="1" spc="26" dirty="0">
                <a:solidFill>
                  <a:srgbClr val="1C2023"/>
                </a:solidFill>
                <a:latin typeface="Quicksand Light" panose="00000400000000000000" pitchFamily="2" charset="0"/>
                <a:cs typeface="Arial"/>
              </a:rPr>
              <a:t> </a:t>
            </a:r>
            <a:r>
              <a:rPr b="1" spc="-6" dirty="0">
                <a:solidFill>
                  <a:srgbClr val="1C2023"/>
                </a:solidFill>
                <a:latin typeface="Quicksand Light" panose="00000400000000000000" pitchFamily="2" charset="0"/>
                <a:cs typeface="Arial"/>
              </a:rPr>
              <a:t>Number</a:t>
            </a:r>
            <a:r>
              <a:rPr b="1" spc="16" dirty="0">
                <a:solidFill>
                  <a:srgbClr val="1C2023"/>
                </a:solidFill>
                <a:latin typeface="Quicksand Light" panose="00000400000000000000" pitchFamily="2" charset="0"/>
                <a:cs typeface="Arial"/>
              </a:rPr>
              <a:t> </a:t>
            </a:r>
            <a:r>
              <a:rPr b="1" spc="-61" dirty="0">
                <a:solidFill>
                  <a:srgbClr val="1C2023"/>
                </a:solidFill>
                <a:latin typeface="Quicksand Light" panose="00000400000000000000" pitchFamily="2" charset="0"/>
                <a:cs typeface="Arial"/>
              </a:rPr>
              <a:t>Bonds</a:t>
            </a:r>
            <a:r>
              <a:rPr b="1" spc="-10" dirty="0">
                <a:solidFill>
                  <a:srgbClr val="1C2023"/>
                </a:solidFill>
                <a:latin typeface="Quicksand Light" panose="00000400000000000000" pitchFamily="2" charset="0"/>
                <a:cs typeface="Arial"/>
              </a:rPr>
              <a:t> </a:t>
            </a:r>
            <a:r>
              <a:rPr b="1" dirty="0">
                <a:solidFill>
                  <a:srgbClr val="1C2023"/>
                </a:solidFill>
                <a:latin typeface="Quicksand Light" panose="00000400000000000000" pitchFamily="2" charset="0"/>
                <a:cs typeface="Arial"/>
              </a:rPr>
              <a:t>to</a:t>
            </a:r>
            <a:r>
              <a:rPr b="1" spc="-42" dirty="0">
                <a:solidFill>
                  <a:srgbClr val="1C2023"/>
                </a:solidFill>
                <a:latin typeface="Quicksand Light" panose="00000400000000000000" pitchFamily="2" charset="0"/>
                <a:cs typeface="Arial"/>
              </a:rPr>
              <a:t> </a:t>
            </a:r>
            <a:r>
              <a:rPr b="1" spc="-16" dirty="0">
                <a:solidFill>
                  <a:srgbClr val="1C2023"/>
                </a:solidFill>
                <a:latin typeface="Quicksand Light" panose="00000400000000000000" pitchFamily="2" charset="0"/>
                <a:cs typeface="Arial"/>
              </a:rPr>
              <a:t>10</a:t>
            </a:r>
            <a:endParaRPr dirty="0">
              <a:latin typeface="Quicksand Light" panose="00000400000000000000" pitchFamily="2" charset="0"/>
              <a:cs typeface="Arial"/>
            </a:endParaRPr>
          </a:p>
          <a:p>
            <a:pPr marL="327817">
              <a:spcBef>
                <a:spcPts val="888"/>
              </a:spcBef>
            </a:pPr>
            <a:r>
              <a:rPr b="1" spc="-13" dirty="0">
                <a:solidFill>
                  <a:srgbClr val="1C2023"/>
                </a:solidFill>
                <a:latin typeface="Quicksand Light" panose="00000400000000000000" pitchFamily="2" charset="0"/>
                <a:cs typeface="Arial"/>
              </a:rPr>
              <a:t>LO:</a:t>
            </a:r>
            <a:r>
              <a:rPr lang="en-GB" b="1" dirty="0">
                <a:latin typeface="Quicksand Light" panose="00000400000000000000" pitchFamily="2" charset="0"/>
                <a:cs typeface="Arial"/>
              </a:rPr>
              <a:t>  </a:t>
            </a:r>
            <a:r>
              <a:rPr spc="-38" dirty="0">
                <a:solidFill>
                  <a:srgbClr val="1C2023"/>
                </a:solidFill>
                <a:latin typeface="Quicksand Light" panose="00000400000000000000" pitchFamily="2" charset="0"/>
                <a:cs typeface="Verdana"/>
              </a:rPr>
              <a:t>To</a:t>
            </a:r>
            <a:r>
              <a:rPr spc="3"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increase</a:t>
            </a:r>
            <a:r>
              <a:rPr spc="-16"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fluency</a:t>
            </a:r>
            <a:r>
              <a:rPr spc="-13"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of</a:t>
            </a:r>
            <a:r>
              <a:rPr spc="-10" dirty="0">
                <a:solidFill>
                  <a:srgbClr val="1C2023"/>
                </a:solidFill>
                <a:latin typeface="Quicksand Light" panose="00000400000000000000" pitchFamily="2" charset="0"/>
                <a:cs typeface="Verdana"/>
              </a:rPr>
              <a:t> </a:t>
            </a:r>
            <a:r>
              <a:rPr spc="-6" dirty="0">
                <a:solidFill>
                  <a:srgbClr val="1C2023"/>
                </a:solidFill>
                <a:latin typeface="Quicksand Light" panose="00000400000000000000" pitchFamily="2" charset="0"/>
                <a:cs typeface="Verdana"/>
              </a:rPr>
              <a:t>recognition</a:t>
            </a:r>
            <a:r>
              <a:rPr spc="-19"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of</a:t>
            </a:r>
            <a:r>
              <a:rPr spc="19" dirty="0">
                <a:solidFill>
                  <a:srgbClr val="1C2023"/>
                </a:solidFill>
                <a:latin typeface="Quicksand Light" panose="00000400000000000000" pitchFamily="2" charset="0"/>
                <a:cs typeface="Verdana"/>
              </a:rPr>
              <a:t> </a:t>
            </a:r>
            <a:r>
              <a:rPr spc="-6" dirty="0">
                <a:solidFill>
                  <a:srgbClr val="1C2023"/>
                </a:solidFill>
                <a:latin typeface="Quicksand Light" panose="00000400000000000000" pitchFamily="2" charset="0"/>
                <a:cs typeface="Verdana"/>
              </a:rPr>
              <a:t>Chinese</a:t>
            </a:r>
            <a:r>
              <a:rPr spc="-13"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number</a:t>
            </a:r>
            <a:r>
              <a:rPr spc="6"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characters</a:t>
            </a:r>
            <a:r>
              <a:rPr spc="-13"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by</a:t>
            </a:r>
            <a:r>
              <a:rPr spc="-16" dirty="0">
                <a:solidFill>
                  <a:srgbClr val="1C2023"/>
                </a:solidFill>
                <a:latin typeface="Quicksand Light" panose="00000400000000000000" pitchFamily="2" charset="0"/>
                <a:cs typeface="Verdana"/>
              </a:rPr>
              <a:t> </a:t>
            </a:r>
            <a:r>
              <a:rPr lang="en-GB" spc="-16" dirty="0">
                <a:solidFill>
                  <a:srgbClr val="1C2023"/>
                </a:solidFill>
                <a:latin typeface="Quicksand Light" panose="00000400000000000000" pitchFamily="2" charset="0"/>
                <a:cs typeface="Verdana"/>
              </a:rPr>
              <a:t>using</a:t>
            </a:r>
            <a:r>
              <a:rPr spc="-16" dirty="0">
                <a:solidFill>
                  <a:srgbClr val="1C2023"/>
                </a:solidFill>
                <a:latin typeface="Quicksand Light" panose="00000400000000000000" pitchFamily="2" charset="0"/>
                <a:cs typeface="Verdana"/>
              </a:rPr>
              <a:t> </a:t>
            </a:r>
            <a:r>
              <a:rPr spc="-13" dirty="0">
                <a:solidFill>
                  <a:srgbClr val="1C2023"/>
                </a:solidFill>
                <a:latin typeface="Quicksand Light" panose="00000400000000000000" pitchFamily="2" charset="0"/>
                <a:cs typeface="Verdana"/>
              </a:rPr>
              <a:t>them </a:t>
            </a:r>
            <a:r>
              <a:rPr dirty="0">
                <a:solidFill>
                  <a:srgbClr val="1C2023"/>
                </a:solidFill>
                <a:latin typeface="Quicksand Light" panose="00000400000000000000" pitchFamily="2" charset="0"/>
                <a:cs typeface="Verdana"/>
              </a:rPr>
              <a:t>to</a:t>
            </a:r>
            <a:r>
              <a:rPr lang="en-GB" dirty="0">
                <a:solidFill>
                  <a:srgbClr val="1C2023"/>
                </a:solidFill>
                <a:latin typeface="Quicksand Light" panose="00000400000000000000" pitchFamily="2" charset="0"/>
                <a:cs typeface="Verdana"/>
              </a:rPr>
              <a:t> </a:t>
            </a:r>
            <a:r>
              <a:rPr dirty="0" err="1">
                <a:solidFill>
                  <a:srgbClr val="1C2023"/>
                </a:solidFill>
                <a:latin typeface="Quicksand Light" panose="00000400000000000000" pitchFamily="2" charset="0"/>
                <a:cs typeface="Verdana"/>
              </a:rPr>
              <a:t>practise</a:t>
            </a:r>
            <a:r>
              <a:rPr spc="-38"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number</a:t>
            </a:r>
            <a:r>
              <a:rPr spc="-10"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bonds</a:t>
            </a:r>
            <a:r>
              <a:rPr spc="-26" dirty="0">
                <a:solidFill>
                  <a:srgbClr val="1C2023"/>
                </a:solidFill>
                <a:latin typeface="Quicksand Light" panose="00000400000000000000" pitchFamily="2" charset="0"/>
                <a:cs typeface="Verdana"/>
              </a:rPr>
              <a:t> </a:t>
            </a:r>
            <a:r>
              <a:rPr dirty="0">
                <a:solidFill>
                  <a:srgbClr val="1C2023"/>
                </a:solidFill>
                <a:latin typeface="Quicksand Light" panose="00000400000000000000" pitchFamily="2" charset="0"/>
                <a:cs typeface="Verdana"/>
              </a:rPr>
              <a:t>to</a:t>
            </a:r>
            <a:r>
              <a:rPr spc="-45" dirty="0">
                <a:solidFill>
                  <a:srgbClr val="1C2023"/>
                </a:solidFill>
                <a:latin typeface="Quicksand Light" panose="00000400000000000000" pitchFamily="2" charset="0"/>
                <a:cs typeface="Verdana"/>
              </a:rPr>
              <a:t> </a:t>
            </a:r>
            <a:r>
              <a:rPr spc="-16" dirty="0">
                <a:solidFill>
                  <a:srgbClr val="1C2023"/>
                </a:solidFill>
                <a:latin typeface="Quicksand Light" panose="00000400000000000000" pitchFamily="2" charset="0"/>
                <a:cs typeface="Verdana"/>
              </a:rPr>
              <a:t>10.</a:t>
            </a:r>
            <a:endParaRPr lang="en-GB" spc="-16" dirty="0">
              <a:solidFill>
                <a:srgbClr val="1C2023"/>
              </a:solidFill>
              <a:latin typeface="Quicksand Light" panose="00000400000000000000" pitchFamily="2" charset="0"/>
              <a:cs typeface="Verdana"/>
            </a:endParaRPr>
          </a:p>
          <a:p>
            <a:pPr marL="323337" marR="3258">
              <a:spcBef>
                <a:spcPts val="22"/>
              </a:spcBef>
              <a:tabLst>
                <a:tab pos="380756" algn="l"/>
                <a:tab pos="384014" algn="l"/>
              </a:tabLst>
            </a:pPr>
            <a:endParaRPr lang="en-GB" spc="-16" dirty="0">
              <a:solidFill>
                <a:srgbClr val="1C2023"/>
              </a:solidFill>
              <a:latin typeface="Quicksand Light" panose="00000400000000000000" pitchFamily="2" charset="0"/>
              <a:cs typeface="Verdana"/>
            </a:endParaRPr>
          </a:p>
        </p:txBody>
      </p:sp>
      <p:sp>
        <p:nvSpPr>
          <p:cNvPr id="13" name="object 24">
            <a:extLst>
              <a:ext uri="{FF2B5EF4-FFF2-40B4-BE49-F238E27FC236}">
                <a16:creationId xmlns:a16="http://schemas.microsoft.com/office/drawing/2014/main" id="{E1E59545-7CCB-9877-CA54-EC358BA44DA1}"/>
              </a:ext>
            </a:extLst>
          </p:cNvPr>
          <p:cNvSpPr/>
          <p:nvPr/>
        </p:nvSpPr>
        <p:spPr>
          <a:xfrm>
            <a:off x="8709710" y="3664704"/>
            <a:ext cx="784225" cy="247015"/>
          </a:xfrm>
          <a:custGeom>
            <a:avLst/>
            <a:gdLst/>
            <a:ahLst/>
            <a:cxnLst/>
            <a:rect l="l" t="t" r="r" b="b"/>
            <a:pathLst>
              <a:path w="784225" h="247014">
                <a:moveTo>
                  <a:pt x="783628" y="0"/>
                </a:moveTo>
                <a:lnTo>
                  <a:pt x="0" y="0"/>
                </a:lnTo>
                <a:lnTo>
                  <a:pt x="0" y="246583"/>
                </a:lnTo>
                <a:lnTo>
                  <a:pt x="783628" y="246583"/>
                </a:lnTo>
                <a:lnTo>
                  <a:pt x="783628" y="0"/>
                </a:lnTo>
                <a:close/>
              </a:path>
            </a:pathLst>
          </a:custGeom>
          <a:solidFill>
            <a:srgbClr val="A1B6D6"/>
          </a:solidFill>
          <a:ln>
            <a:solidFill>
              <a:schemeClr val="tx1"/>
            </a:solidFill>
          </a:ln>
        </p:spPr>
        <p:txBody>
          <a:bodyPr wrap="square" lIns="0" tIns="0" rIns="0" bIns="0" rtlCol="0"/>
          <a:lstStyle/>
          <a:p>
            <a:endParaRPr dirty="0"/>
          </a:p>
        </p:txBody>
      </p:sp>
      <p:sp>
        <p:nvSpPr>
          <p:cNvPr id="14" name="object 24">
            <a:extLst>
              <a:ext uri="{FF2B5EF4-FFF2-40B4-BE49-F238E27FC236}">
                <a16:creationId xmlns:a16="http://schemas.microsoft.com/office/drawing/2014/main" id="{5A24D0C2-587B-D65A-BBEB-173B8ABA6AFC}"/>
              </a:ext>
            </a:extLst>
          </p:cNvPr>
          <p:cNvSpPr/>
          <p:nvPr/>
        </p:nvSpPr>
        <p:spPr>
          <a:xfrm>
            <a:off x="8709709" y="3265912"/>
            <a:ext cx="784225" cy="247015"/>
          </a:xfrm>
          <a:custGeom>
            <a:avLst/>
            <a:gdLst/>
            <a:ahLst/>
            <a:cxnLst/>
            <a:rect l="l" t="t" r="r" b="b"/>
            <a:pathLst>
              <a:path w="784225" h="247014">
                <a:moveTo>
                  <a:pt x="783628" y="0"/>
                </a:moveTo>
                <a:lnTo>
                  <a:pt x="0" y="0"/>
                </a:lnTo>
                <a:lnTo>
                  <a:pt x="0" y="246583"/>
                </a:lnTo>
                <a:lnTo>
                  <a:pt x="783628" y="246583"/>
                </a:lnTo>
                <a:lnTo>
                  <a:pt x="783628" y="0"/>
                </a:lnTo>
                <a:close/>
              </a:path>
            </a:pathLst>
          </a:custGeom>
          <a:solidFill>
            <a:srgbClr val="A1B6D6"/>
          </a:solidFill>
          <a:ln>
            <a:solidFill>
              <a:schemeClr val="tx1"/>
            </a:solidFill>
          </a:ln>
        </p:spPr>
        <p:txBody>
          <a:bodyPr wrap="square" lIns="0" tIns="0" rIns="0" bIns="0" rtlCol="0"/>
          <a:lstStyle/>
          <a:p>
            <a:endParaRPr/>
          </a:p>
        </p:txBody>
      </p:sp>
      <p:sp>
        <p:nvSpPr>
          <p:cNvPr id="15" name="Rectangle: Rounded Corners 14">
            <a:extLst>
              <a:ext uri="{FF2B5EF4-FFF2-40B4-BE49-F238E27FC236}">
                <a16:creationId xmlns:a16="http://schemas.microsoft.com/office/drawing/2014/main" id="{E4FAD04F-237E-3D04-E185-BBDE7B7BDEBD}"/>
              </a:ext>
            </a:extLst>
          </p:cNvPr>
          <p:cNvSpPr/>
          <p:nvPr/>
        </p:nvSpPr>
        <p:spPr>
          <a:xfrm>
            <a:off x="263111" y="5879844"/>
            <a:ext cx="2012003"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a</a:t>
            </a:r>
            <a:r>
              <a:rPr lang="en-US" dirty="0">
                <a:solidFill>
                  <a:schemeClr val="tx1"/>
                </a:solidFill>
                <a:effectLst/>
                <a:latin typeface="Quicksand Light" panose="00000400000000000000" pitchFamily="2" charset="0"/>
              </a:rPr>
              <a:t>ctive learning </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E416F347-A412-C0E7-2484-36B694D041A5}"/>
              </a:ext>
            </a:extLst>
          </p:cNvPr>
          <p:cNvSpPr/>
          <p:nvPr/>
        </p:nvSpPr>
        <p:spPr>
          <a:xfrm>
            <a:off x="2675083" y="5905115"/>
            <a:ext cx="2733288"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r>
              <a:rPr lang="en-GB" dirty="0">
                <a:solidFill>
                  <a:schemeClr val="tx1"/>
                </a:solidFill>
                <a:latin typeface="Quicksand Light" panose="00000400000000000000" pitchFamily="2" charset="0"/>
              </a:rPr>
              <a:t>collaborative learning</a:t>
            </a:r>
          </a:p>
        </p:txBody>
      </p:sp>
      <p:sp>
        <p:nvSpPr>
          <p:cNvPr id="17" name="Rectangle: Rounded Corners 16">
            <a:extLst>
              <a:ext uri="{FF2B5EF4-FFF2-40B4-BE49-F238E27FC236}">
                <a16:creationId xmlns:a16="http://schemas.microsoft.com/office/drawing/2014/main" id="{D7B931DE-4AB4-4298-5C39-F5FC981490BF}"/>
              </a:ext>
            </a:extLst>
          </p:cNvPr>
          <p:cNvSpPr/>
          <p:nvPr/>
        </p:nvSpPr>
        <p:spPr>
          <a:xfrm>
            <a:off x="5808340" y="5892479"/>
            <a:ext cx="2312515"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i</a:t>
            </a:r>
            <a:r>
              <a:rPr lang="en-US" dirty="0">
                <a:solidFill>
                  <a:schemeClr val="tx1"/>
                </a:solidFill>
                <a:effectLst/>
                <a:latin typeface="Quicksand Light" panose="00000400000000000000" pitchFamily="2" charset="0"/>
              </a:rPr>
              <a:t>ntrinsic motivation</a:t>
            </a:r>
          </a:p>
        </p:txBody>
      </p:sp>
      <p:pic>
        <p:nvPicPr>
          <p:cNvPr id="19" name="Picture 18" descr="A person's hand on a piece of paper with writing on it&#10;&#10;Description automatically generated">
            <a:extLst>
              <a:ext uri="{FF2B5EF4-FFF2-40B4-BE49-F238E27FC236}">
                <a16:creationId xmlns:a16="http://schemas.microsoft.com/office/drawing/2014/main" id="{708F1814-846B-57C6-83C7-FE8CA3124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506" y="-975964"/>
            <a:ext cx="11311668" cy="8483751"/>
          </a:xfrm>
          <a:prstGeom prst="rect">
            <a:avLst/>
          </a:prstGeom>
        </p:spPr>
      </p:pic>
    </p:spTree>
    <p:extLst>
      <p:ext uri="{BB962C8B-B14F-4D97-AF65-F5344CB8AC3E}">
        <p14:creationId xmlns:p14="http://schemas.microsoft.com/office/powerpoint/2010/main" val="1859456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21A65D-ADD3-53AA-EA1A-B2B0D3851D4E}"/>
              </a:ext>
            </a:extLst>
          </p:cNvPr>
          <p:cNvPicPr>
            <a:picLocks noChangeAspect="1"/>
          </p:cNvPicPr>
          <p:nvPr/>
        </p:nvPicPr>
        <p:blipFill rotWithShape="1">
          <a:blip r:embed="rId3"/>
          <a:srcRect l="45267" t="13015" r="22947" b="6825"/>
          <a:stretch/>
        </p:blipFill>
        <p:spPr>
          <a:xfrm>
            <a:off x="4963247" y="554936"/>
            <a:ext cx="4120879" cy="5845629"/>
          </a:xfrm>
          <a:prstGeom prst="rect">
            <a:avLst/>
          </a:prstGeom>
        </p:spPr>
      </p:pic>
      <p:sp>
        <p:nvSpPr>
          <p:cNvPr id="4" name="TextBox 3">
            <a:extLst>
              <a:ext uri="{FF2B5EF4-FFF2-40B4-BE49-F238E27FC236}">
                <a16:creationId xmlns:a16="http://schemas.microsoft.com/office/drawing/2014/main" id="{A86380CF-B003-CBB5-CCE7-F1A4AF7B025E}"/>
              </a:ext>
            </a:extLst>
          </p:cNvPr>
          <p:cNvSpPr txBox="1"/>
          <p:nvPr/>
        </p:nvSpPr>
        <p:spPr>
          <a:xfrm>
            <a:off x="913761" y="488941"/>
            <a:ext cx="3614058" cy="1477328"/>
          </a:xfrm>
          <a:prstGeom prst="rect">
            <a:avLst/>
          </a:prstGeom>
          <a:noFill/>
        </p:spPr>
        <p:txBody>
          <a:bodyPr wrap="square">
            <a:spAutoFit/>
          </a:bodyPr>
          <a:lstStyle/>
          <a:p>
            <a:pPr algn="l"/>
            <a:r>
              <a:rPr lang="en-GB" sz="1800" b="1" i="0" u="none" strike="noStrike" baseline="0" dirty="0">
                <a:solidFill>
                  <a:srgbClr val="1C2023"/>
                </a:solidFill>
                <a:latin typeface="Quicksand Light" panose="00000400000000000000" pitchFamily="2" charset="0"/>
              </a:rPr>
              <a:t>LOs: </a:t>
            </a:r>
            <a:r>
              <a:rPr lang="en-GB" sz="1800" b="0" i="0" u="none" strike="noStrike" baseline="0" dirty="0">
                <a:solidFill>
                  <a:srgbClr val="1C2024"/>
                </a:solidFill>
                <a:latin typeface="Quicksand Light" panose="00000400000000000000" pitchFamily="2" charset="0"/>
              </a:rPr>
              <a:t>Increase fluency of recognition of Chinese numbers from 1-15 by using them in mathematical games and puzzles.</a:t>
            </a:r>
            <a:r>
              <a:rPr lang="en-GB" spc="16" dirty="0">
                <a:solidFill>
                  <a:srgbClr val="1C2023"/>
                </a:solidFill>
                <a:latin typeface="Quicksand Light" panose="00000400000000000000" pitchFamily="2" charset="0"/>
                <a:cs typeface="Verdana"/>
              </a:rPr>
              <a:t> </a:t>
            </a:r>
            <a:endParaRPr lang="en-GB" dirty="0">
              <a:latin typeface="Quicksand Light" panose="00000400000000000000" pitchFamily="2" charset="0"/>
            </a:endParaRPr>
          </a:p>
        </p:txBody>
      </p:sp>
      <p:sp>
        <p:nvSpPr>
          <p:cNvPr id="9" name="TextBox 8">
            <a:extLst>
              <a:ext uri="{FF2B5EF4-FFF2-40B4-BE49-F238E27FC236}">
                <a16:creationId xmlns:a16="http://schemas.microsoft.com/office/drawing/2014/main" id="{1D1E96FE-AC8D-0351-E684-D37B7F116291}"/>
              </a:ext>
            </a:extLst>
          </p:cNvPr>
          <p:cNvSpPr txBox="1"/>
          <p:nvPr/>
        </p:nvSpPr>
        <p:spPr>
          <a:xfrm>
            <a:off x="913761" y="2260677"/>
            <a:ext cx="3494314" cy="1569660"/>
          </a:xfrm>
          <a:prstGeom prst="rect">
            <a:avLst/>
          </a:prstGeom>
          <a:noFill/>
        </p:spPr>
        <p:txBody>
          <a:bodyPr wrap="square" rtlCol="0">
            <a:spAutoFit/>
          </a:bodyPr>
          <a:lstStyle/>
          <a:p>
            <a:pPr marL="285750" indent="-285750">
              <a:buFont typeface="Arial" panose="020B0604020202020204" pitchFamily="34" charset="0"/>
              <a:buChar char="•"/>
            </a:pPr>
            <a:r>
              <a:rPr lang="en-GB" sz="2400" dirty="0">
                <a:latin typeface="Quicksand Light" panose="00000400000000000000" pitchFamily="2" charset="0"/>
              </a:rPr>
              <a:t>Magic Squares</a:t>
            </a:r>
          </a:p>
          <a:p>
            <a:pPr marL="285750" indent="-285750">
              <a:buFont typeface="Arial" panose="020B0604020202020204" pitchFamily="34" charset="0"/>
              <a:buChar char="•"/>
            </a:pPr>
            <a:r>
              <a:rPr lang="en-GB" sz="2400" dirty="0">
                <a:latin typeface="Quicksand Light" panose="00000400000000000000" pitchFamily="2" charset="0"/>
              </a:rPr>
              <a:t>The legend of Emperor Yu and the Tortoise</a:t>
            </a:r>
          </a:p>
        </p:txBody>
      </p:sp>
      <p:sp>
        <p:nvSpPr>
          <p:cNvPr id="2" name="TextBox 1">
            <a:extLst>
              <a:ext uri="{FF2B5EF4-FFF2-40B4-BE49-F238E27FC236}">
                <a16:creationId xmlns:a16="http://schemas.microsoft.com/office/drawing/2014/main" id="{55BD994D-27CB-AE03-E332-5C3332C33684}"/>
              </a:ext>
            </a:extLst>
          </p:cNvPr>
          <p:cNvSpPr txBox="1"/>
          <p:nvPr/>
        </p:nvSpPr>
        <p:spPr>
          <a:xfrm>
            <a:off x="5236029" y="195943"/>
            <a:ext cx="5519057" cy="369332"/>
          </a:xfrm>
          <a:prstGeom prst="rect">
            <a:avLst/>
          </a:prstGeom>
          <a:noFill/>
        </p:spPr>
        <p:txBody>
          <a:bodyPr wrap="square" rtlCol="0">
            <a:spAutoFit/>
          </a:bodyPr>
          <a:lstStyle/>
          <a:p>
            <a:r>
              <a:rPr lang="en-GB" b="1" dirty="0">
                <a:latin typeface="Quicksand Light" panose="00000400000000000000" pitchFamily="2" charset="0"/>
              </a:rPr>
              <a:t>2.9 Maths in Mandarin – Magic Squares </a:t>
            </a:r>
          </a:p>
        </p:txBody>
      </p:sp>
      <p:sp>
        <p:nvSpPr>
          <p:cNvPr id="5" name="Rectangle: Rounded Corners 4">
            <a:extLst>
              <a:ext uri="{FF2B5EF4-FFF2-40B4-BE49-F238E27FC236}">
                <a16:creationId xmlns:a16="http://schemas.microsoft.com/office/drawing/2014/main" id="{6C61381D-4CA1-9768-E527-F19B3EE2B11A}"/>
              </a:ext>
            </a:extLst>
          </p:cNvPr>
          <p:cNvSpPr/>
          <p:nvPr/>
        </p:nvSpPr>
        <p:spPr>
          <a:xfrm>
            <a:off x="9934899" y="1966269"/>
            <a:ext cx="2012003" cy="73866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a</a:t>
            </a:r>
            <a:r>
              <a:rPr lang="en-US" dirty="0">
                <a:solidFill>
                  <a:schemeClr val="tx1"/>
                </a:solidFill>
                <a:effectLst/>
                <a:latin typeface="Quicksand Light" panose="00000400000000000000" pitchFamily="2" charset="0"/>
              </a:rPr>
              <a:t>ctive learning </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5B57187F-697C-5741-5C38-9A7E92BDCAE4}"/>
              </a:ext>
            </a:extLst>
          </p:cNvPr>
          <p:cNvSpPr/>
          <p:nvPr/>
        </p:nvSpPr>
        <p:spPr>
          <a:xfrm>
            <a:off x="9934899" y="3126223"/>
            <a:ext cx="2012003"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 </a:t>
            </a:r>
            <a:r>
              <a:rPr lang="en-GB" dirty="0">
                <a:solidFill>
                  <a:schemeClr val="tx1"/>
                </a:solidFill>
                <a:latin typeface="Quicksand Light" panose="00000400000000000000" pitchFamily="2" charset="0"/>
              </a:rPr>
              <a:t>collaborative learning</a:t>
            </a:r>
          </a:p>
        </p:txBody>
      </p:sp>
      <p:sp>
        <p:nvSpPr>
          <p:cNvPr id="8" name="Rectangle: Rounded Corners 7">
            <a:extLst>
              <a:ext uri="{FF2B5EF4-FFF2-40B4-BE49-F238E27FC236}">
                <a16:creationId xmlns:a16="http://schemas.microsoft.com/office/drawing/2014/main" id="{04253B3D-C5E6-78D8-5A49-F80676988625}"/>
              </a:ext>
            </a:extLst>
          </p:cNvPr>
          <p:cNvSpPr/>
          <p:nvPr/>
        </p:nvSpPr>
        <p:spPr>
          <a:xfrm>
            <a:off x="9639010" y="608251"/>
            <a:ext cx="2438401" cy="114737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h</a:t>
            </a:r>
            <a:r>
              <a:rPr lang="en-US" dirty="0">
                <a:solidFill>
                  <a:schemeClr val="tx1"/>
                </a:solidFill>
                <a:effectLst/>
                <a:latin typeface="Quicksand Light" panose="00000400000000000000" pitchFamily="2" charset="0"/>
              </a:rPr>
              <a:t>igher-order thinking: </a:t>
            </a:r>
            <a:r>
              <a:rPr lang="en-US" dirty="0" err="1">
                <a:solidFill>
                  <a:schemeClr val="tx1"/>
                </a:solidFill>
                <a:effectLst/>
                <a:latin typeface="Quicksand Light" panose="00000400000000000000" pitchFamily="2" charset="0"/>
              </a:rPr>
              <a:t>analysing</a:t>
            </a:r>
            <a:r>
              <a:rPr lang="en-US" dirty="0">
                <a:solidFill>
                  <a:schemeClr val="tx1"/>
                </a:solidFill>
                <a:effectLst/>
                <a:latin typeface="Quicksand Light" panose="00000400000000000000" pitchFamily="2" charset="0"/>
              </a:rPr>
              <a:t>, evaluating, creating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808282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A942B14C-4EB6-B98E-2B47-8C40323389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5775" y="0"/>
            <a:ext cx="662622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72404B9-DED7-8E11-E859-7B3723EA9542}"/>
              </a:ext>
            </a:extLst>
          </p:cNvPr>
          <p:cNvSpPr txBox="1"/>
          <p:nvPr/>
        </p:nvSpPr>
        <p:spPr>
          <a:xfrm>
            <a:off x="478972" y="627230"/>
            <a:ext cx="4082144" cy="1070871"/>
          </a:xfrm>
          <a:prstGeom prst="rect">
            <a:avLst/>
          </a:prstGeom>
          <a:noFill/>
        </p:spPr>
        <p:txBody>
          <a:bodyPr wrap="square">
            <a:spAutoFit/>
          </a:bodyPr>
          <a:lstStyle/>
          <a:p>
            <a:pPr marL="342900" indent="-342900">
              <a:lnSpc>
                <a:spcPct val="107000"/>
              </a:lnSpc>
              <a:spcAft>
                <a:spcPts val="800"/>
              </a:spcAft>
              <a:buFontTx/>
              <a:buAutoNum type="arabicPeriod"/>
            </a:pPr>
            <a:r>
              <a:rPr lang="en-GB" b="0" i="0" dirty="0">
                <a:solidFill>
                  <a:srgbClr val="000000"/>
                </a:solidFill>
                <a:effectLst/>
                <a:highlight>
                  <a:srgbClr val="FFFFFF"/>
                </a:highlight>
                <a:latin typeface="Quicksand Light" panose="00000400000000000000" pitchFamily="2" charset="0"/>
              </a:rPr>
              <a:t>What you believe determines what you see.</a:t>
            </a:r>
            <a:endParaRPr lang="en-GB" dirty="0">
              <a:latin typeface="Quicksand Light" panose="00000400000000000000" pitchFamily="2" charset="0"/>
            </a:endParaRPr>
          </a:p>
          <a:p>
            <a:pPr>
              <a:lnSpc>
                <a:spcPct val="107000"/>
              </a:lnSpc>
              <a:spcAft>
                <a:spcPts val="800"/>
              </a:spcAft>
            </a:pPr>
            <a:r>
              <a:rPr lang="en-GB" sz="1800" b="1" dirty="0">
                <a:effectLst/>
                <a:latin typeface="Calibri" panose="020F0502020204030204" pitchFamily="34" charset="0"/>
                <a:ea typeface="DengXian" panose="02010600030101010101" pitchFamily="2" charset="-122"/>
                <a:cs typeface="Times New Roman" panose="02020603050405020304" pitchFamily="18" charset="0"/>
              </a:rPr>
              <a:t> </a:t>
            </a:r>
            <a:endParaRPr lang="en-GB" sz="1800" dirty="0">
              <a:effectLst/>
              <a:latin typeface="Calibri" panose="020F0502020204030204" pitchFamily="34" charset="0"/>
              <a:ea typeface="DengXian" panose="02010600030101010101" pitchFamily="2" charset="-122"/>
              <a:cs typeface="Times New Roman" panose="02020603050405020304" pitchFamily="18" charset="0"/>
            </a:endParaRPr>
          </a:p>
        </p:txBody>
      </p:sp>
      <p:pic>
        <p:nvPicPr>
          <p:cNvPr id="1032" name="Picture 8" descr="Duck or rabbit? 100-year-old optical illusion could tell you how creative  you are | The Independent">
            <a:extLst>
              <a:ext uri="{FF2B5EF4-FFF2-40B4-BE49-F238E27FC236}">
                <a16:creationId xmlns:a16="http://schemas.microsoft.com/office/drawing/2014/main" id="{E4E74AB7-C548-EB09-5077-819E26DA5B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172" y="1997873"/>
            <a:ext cx="3167743" cy="23758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6B13087-80BD-5548-DA88-389B0B50A01E}"/>
              </a:ext>
            </a:extLst>
          </p:cNvPr>
          <p:cNvSpPr txBox="1"/>
          <p:nvPr/>
        </p:nvSpPr>
        <p:spPr>
          <a:xfrm>
            <a:off x="408215" y="5307440"/>
            <a:ext cx="4468585" cy="1200329"/>
          </a:xfrm>
          <a:prstGeom prst="rect">
            <a:avLst/>
          </a:prstGeom>
          <a:noFill/>
        </p:spPr>
        <p:txBody>
          <a:bodyPr wrap="square" rtlCol="0">
            <a:spAutoFit/>
          </a:bodyPr>
          <a:lstStyle/>
          <a:p>
            <a:r>
              <a:rPr lang="en-GB" dirty="0">
                <a:latin typeface="Quicksand Light" panose="00000400000000000000" pitchFamily="2" charset="0"/>
              </a:rPr>
              <a:t>Deep Learning is an important part of the </a:t>
            </a:r>
            <a:r>
              <a:rPr lang="en-GB" i="1" dirty="0">
                <a:latin typeface="Quicksand Light" panose="00000400000000000000" pitchFamily="2" charset="0"/>
              </a:rPr>
              <a:t>new pedagogies</a:t>
            </a:r>
            <a:r>
              <a:rPr lang="en-GB" dirty="0">
                <a:latin typeface="Quicksand Light" panose="00000400000000000000" pitchFamily="2" charset="0"/>
              </a:rPr>
              <a:t>.</a:t>
            </a:r>
          </a:p>
          <a:p>
            <a:r>
              <a:rPr lang="en-GB" dirty="0">
                <a:latin typeface="Quicksand Light" panose="00000400000000000000" pitchFamily="2" charset="0"/>
              </a:rPr>
              <a:t>Fullan and </a:t>
            </a:r>
            <a:r>
              <a:rPr lang="en-GB" dirty="0" err="1">
                <a:latin typeface="Quicksand Light" panose="00000400000000000000" pitchFamily="2" charset="0"/>
              </a:rPr>
              <a:t>Langworthy</a:t>
            </a:r>
            <a:r>
              <a:rPr lang="en-GB" dirty="0">
                <a:latin typeface="Quicksand Light" panose="00000400000000000000" pitchFamily="2" charset="0"/>
              </a:rPr>
              <a:t>, 2014</a:t>
            </a:r>
          </a:p>
          <a:p>
            <a:endParaRPr lang="en-GB" dirty="0"/>
          </a:p>
        </p:txBody>
      </p:sp>
    </p:spTree>
    <p:extLst>
      <p:ext uri="{BB962C8B-B14F-4D97-AF65-F5344CB8AC3E}">
        <p14:creationId xmlns:p14="http://schemas.microsoft.com/office/powerpoint/2010/main" val="2687891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piece of paper with writing on it&#10;&#10;Description automatically generated">
            <a:extLst>
              <a:ext uri="{FF2B5EF4-FFF2-40B4-BE49-F238E27FC236}">
                <a16:creationId xmlns:a16="http://schemas.microsoft.com/office/drawing/2014/main" id="{22DED505-527E-8D06-5D08-81B3309EBE51}"/>
              </a:ext>
            </a:extLst>
          </p:cNvPr>
          <p:cNvPicPr>
            <a:picLocks noChangeAspect="1"/>
          </p:cNvPicPr>
          <p:nvPr/>
        </p:nvPicPr>
        <p:blipFill>
          <a:blip r:embed="rId2">
            <a:extLst>
              <a:ext uri="{28A0092B-C50C-407E-A947-70E740481C1C}">
                <a14:useLocalDpi xmlns:a14="http://schemas.microsoft.com/office/drawing/2010/main" val="0"/>
              </a:ext>
            </a:extLst>
          </a:blip>
          <a:srcRect t="13643" b="11372"/>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CCDEED60-D733-293F-CF82-0D1204C800B3}"/>
              </a:ext>
            </a:extLst>
          </p:cNvPr>
          <p:cNvSpPr/>
          <p:nvPr/>
        </p:nvSpPr>
        <p:spPr>
          <a:xfrm>
            <a:off x="9416143" y="359229"/>
            <a:ext cx="2596466" cy="114737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h</a:t>
            </a:r>
            <a:r>
              <a:rPr lang="en-US" dirty="0">
                <a:solidFill>
                  <a:schemeClr val="tx1"/>
                </a:solidFill>
                <a:effectLst/>
                <a:latin typeface="Quicksand Light" panose="00000400000000000000" pitchFamily="2" charset="0"/>
              </a:rPr>
              <a:t>igher-order thinking: </a:t>
            </a:r>
            <a:r>
              <a:rPr lang="en-US" dirty="0" err="1">
                <a:solidFill>
                  <a:schemeClr val="tx1"/>
                </a:solidFill>
                <a:effectLst/>
                <a:latin typeface="Quicksand Light" panose="00000400000000000000" pitchFamily="2" charset="0"/>
              </a:rPr>
              <a:t>analysing</a:t>
            </a:r>
            <a:r>
              <a:rPr lang="en-US" dirty="0">
                <a:solidFill>
                  <a:schemeClr val="tx1"/>
                </a:solidFill>
                <a:effectLst/>
                <a:latin typeface="Quicksand Light" panose="00000400000000000000" pitchFamily="2" charset="0"/>
              </a:rPr>
              <a:t>, evaluating, creating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711146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57040E3D-9B77-B0EA-C4BB-F85F92249F3E}"/>
              </a:ext>
            </a:extLst>
          </p:cNvPr>
          <p:cNvSpPr/>
          <p:nvPr/>
        </p:nvSpPr>
        <p:spPr>
          <a:xfrm>
            <a:off x="3971305" y="286060"/>
            <a:ext cx="4249389" cy="1252597"/>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0" dirty="0">
                <a:solidFill>
                  <a:schemeClr val="tx1"/>
                </a:solidFill>
                <a:latin typeface="Quicksand Light" panose="00000400000000000000" pitchFamily="2" charset="0"/>
              </a:rPr>
              <a:t>Intrinsic motivation</a:t>
            </a:r>
          </a:p>
        </p:txBody>
      </p:sp>
      <p:pic>
        <p:nvPicPr>
          <p:cNvPr id="3074" name="Picture 2" descr="Intrinsic motivation chart">
            <a:extLst>
              <a:ext uri="{FF2B5EF4-FFF2-40B4-BE49-F238E27FC236}">
                <a16:creationId xmlns:a16="http://schemas.microsoft.com/office/drawing/2014/main" id="{15E83281-90F0-7EBA-41F2-69F918C3C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69671" y="1919657"/>
            <a:ext cx="7391400" cy="272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12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A group of people playing with cards&#10;&#10;Description automatically generated">
            <a:extLst>
              <a:ext uri="{FF2B5EF4-FFF2-40B4-BE49-F238E27FC236}">
                <a16:creationId xmlns:a16="http://schemas.microsoft.com/office/drawing/2014/main" id="{C836FA02-E886-2271-6BAE-888272A40C41}"/>
              </a:ext>
            </a:extLst>
          </p:cNvPr>
          <p:cNvPicPr>
            <a:picLocks noChangeAspect="1"/>
          </p:cNvPicPr>
          <p:nvPr/>
        </p:nvPicPr>
        <p:blipFill>
          <a:blip r:embed="rId3">
            <a:extLst>
              <a:ext uri="{28A0092B-C50C-407E-A947-70E740481C1C}">
                <a14:useLocalDpi xmlns:a14="http://schemas.microsoft.com/office/drawing/2010/main" val="0"/>
              </a:ext>
            </a:extLst>
          </a:blip>
          <a:srcRect t="25571" b="18190"/>
          <a:stretch/>
        </p:blipFill>
        <p:spPr>
          <a:xfrm>
            <a:off x="20" y="1282"/>
            <a:ext cx="12191980" cy="6856718"/>
          </a:xfrm>
          <a:prstGeom prst="rect">
            <a:avLst/>
          </a:prstGeom>
        </p:spPr>
      </p:pic>
      <p:sp>
        <p:nvSpPr>
          <p:cNvPr id="2" name="Rectangle: Rounded Corners 1">
            <a:extLst>
              <a:ext uri="{FF2B5EF4-FFF2-40B4-BE49-F238E27FC236}">
                <a16:creationId xmlns:a16="http://schemas.microsoft.com/office/drawing/2014/main" id="{D6B83C5A-1A2C-89A9-4443-BB5873EB5A21}"/>
              </a:ext>
            </a:extLst>
          </p:cNvPr>
          <p:cNvSpPr/>
          <p:nvPr/>
        </p:nvSpPr>
        <p:spPr>
          <a:xfrm>
            <a:off x="387255" y="409184"/>
            <a:ext cx="2312515" cy="71339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i</a:t>
            </a:r>
            <a:r>
              <a:rPr lang="en-US" dirty="0">
                <a:solidFill>
                  <a:schemeClr val="tx1"/>
                </a:solidFill>
                <a:effectLst/>
                <a:latin typeface="Quicksand Light" panose="00000400000000000000" pitchFamily="2" charset="0"/>
              </a:rPr>
              <a:t>ntrinsic motivation</a:t>
            </a:r>
          </a:p>
        </p:txBody>
      </p:sp>
    </p:spTree>
    <p:extLst>
      <p:ext uri="{BB962C8B-B14F-4D97-AF65-F5344CB8AC3E}">
        <p14:creationId xmlns:p14="http://schemas.microsoft.com/office/powerpoint/2010/main" val="38516810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285D005-C6B7-966C-8BBE-926F2DAC3796}"/>
              </a:ext>
            </a:extLst>
          </p:cNvPr>
          <p:cNvSpPr txBox="1"/>
          <p:nvPr/>
        </p:nvSpPr>
        <p:spPr>
          <a:xfrm>
            <a:off x="162214" y="178540"/>
            <a:ext cx="11867572" cy="477054"/>
          </a:xfrm>
          <a:prstGeom prst="rect">
            <a:avLst/>
          </a:prstGeom>
          <a:noFill/>
        </p:spPr>
        <p:txBody>
          <a:bodyPr wrap="square">
            <a:spAutoFit/>
          </a:bodyPr>
          <a:lstStyle/>
          <a:p>
            <a:pPr algn="l"/>
            <a:r>
              <a:rPr lang="en-US" altLang="zh-CN" sz="2500" b="1" dirty="0">
                <a:latin typeface="Quicksand Light" panose="00000400000000000000" pitchFamily="2" charset="0"/>
              </a:rPr>
              <a:t>Catchy phrases children can use spontaneously as they play:</a:t>
            </a:r>
            <a:endParaRPr lang="en-US" altLang="zh-CN" sz="3000" b="1" dirty="0">
              <a:solidFill>
                <a:srgbClr val="FF0000"/>
              </a:solidFill>
              <a:latin typeface="Quicksand Light" panose="00000400000000000000" pitchFamily="2" charset="0"/>
            </a:endParaRPr>
          </a:p>
        </p:txBody>
      </p:sp>
      <p:pic>
        <p:nvPicPr>
          <p:cNvPr id="7" name="Picture 6" descr="A drawing of a face with a yellow arrow&#10;&#10;Description automatically generated">
            <a:extLst>
              <a:ext uri="{FF2B5EF4-FFF2-40B4-BE49-F238E27FC236}">
                <a16:creationId xmlns:a16="http://schemas.microsoft.com/office/drawing/2014/main" id="{3D0995BB-6008-4CBB-038C-4F7DE7A02B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0862" y="1113686"/>
            <a:ext cx="1671052" cy="2315314"/>
          </a:xfrm>
          <a:prstGeom prst="rect">
            <a:avLst/>
          </a:prstGeom>
        </p:spPr>
      </p:pic>
      <p:sp>
        <p:nvSpPr>
          <p:cNvPr id="10" name="TextBox 9">
            <a:extLst>
              <a:ext uri="{FF2B5EF4-FFF2-40B4-BE49-F238E27FC236}">
                <a16:creationId xmlns:a16="http://schemas.microsoft.com/office/drawing/2014/main" id="{26F814EF-A18D-AB24-2439-F0A3D714AB0C}"/>
              </a:ext>
            </a:extLst>
          </p:cNvPr>
          <p:cNvSpPr txBox="1"/>
          <p:nvPr/>
        </p:nvSpPr>
        <p:spPr>
          <a:xfrm>
            <a:off x="1164377" y="2819401"/>
            <a:ext cx="4093028" cy="3323987"/>
          </a:xfrm>
          <a:prstGeom prst="rect">
            <a:avLst/>
          </a:prstGeom>
          <a:noFill/>
        </p:spPr>
        <p:txBody>
          <a:bodyPr wrap="square" lIns="91440" tIns="45720" rIns="91440" bIns="45720" anchor="t">
            <a:spAutoFit/>
          </a:bodyPr>
          <a:lstStyle/>
          <a:p>
            <a:endParaRPr lang="en-GB" sz="3000" b="1" dirty="0">
              <a:latin typeface="Quicksand Light" panose="00000400000000000000" pitchFamily="2" charset="0"/>
            </a:endParaRPr>
          </a:p>
          <a:p>
            <a:endParaRPr lang="en-GB" dirty="0"/>
          </a:p>
          <a:p>
            <a:r>
              <a:rPr lang="en-GB" sz="5000" b="0" i="0" dirty="0" err="1">
                <a:effectLst/>
                <a:highlight>
                  <a:srgbClr val="FFFFFF"/>
                </a:highlight>
                <a:latin typeface="Quicksand Light"/>
                <a:ea typeface="KaiTi"/>
              </a:rPr>
              <a:t>w</a:t>
            </a:r>
            <a:r>
              <a:rPr lang="en-GB" sz="5400" b="0" i="0" dirty="0" err="1">
                <a:effectLst/>
                <a:highlight>
                  <a:srgbClr val="FFFFFF"/>
                </a:highlight>
                <a:latin typeface="Quicksand Light"/>
              </a:rPr>
              <a:t>ǒ</a:t>
            </a:r>
            <a:r>
              <a:rPr lang="en-GB" sz="5400" b="0" i="0" dirty="0">
                <a:effectLst/>
                <a:highlight>
                  <a:srgbClr val="FFFFFF"/>
                </a:highlight>
                <a:latin typeface="Quicksand Light"/>
              </a:rPr>
              <a:t> </a:t>
            </a:r>
            <a:r>
              <a:rPr lang="en-GB" sz="5400" b="0" i="0" dirty="0" err="1">
                <a:solidFill>
                  <a:srgbClr val="FFC000"/>
                </a:solidFill>
                <a:effectLst/>
                <a:highlight>
                  <a:srgbClr val="FFFFFF"/>
                </a:highlight>
                <a:latin typeface="Quicksand Light"/>
              </a:rPr>
              <a:t>yíng</a:t>
            </a:r>
            <a:r>
              <a:rPr lang="en-GB" sz="5400" b="0" i="0" dirty="0">
                <a:effectLst/>
                <a:highlight>
                  <a:srgbClr val="FFFFFF"/>
                </a:highlight>
                <a:latin typeface="Quicksand Light"/>
              </a:rPr>
              <a:t> le!</a:t>
            </a:r>
            <a:r>
              <a:rPr lang="en-GB" sz="5400" dirty="0">
                <a:highlight>
                  <a:srgbClr val="FFFFFF"/>
                </a:highlight>
                <a:latin typeface="Quicksand Light"/>
              </a:rPr>
              <a:t> </a:t>
            </a:r>
            <a:endParaRPr lang="en-GB" altLang="zh-CN" sz="5000" dirty="0">
              <a:latin typeface="Quicksand Light" panose="00000400000000000000" pitchFamily="2" charset="0"/>
              <a:ea typeface="KaiTi" panose="02010609060101010101" pitchFamily="49" charset="-122"/>
            </a:endParaRPr>
          </a:p>
          <a:p>
            <a:r>
              <a:rPr lang="en-GB" altLang="zh-CN" sz="5400" dirty="0" err="1">
                <a:highlight>
                  <a:srgbClr val="FFFFFF"/>
                </a:highlight>
                <a:latin typeface="Quicksand Light"/>
                <a:ea typeface="KaiTi"/>
              </a:rPr>
              <a:t>h</a:t>
            </a:r>
            <a:r>
              <a:rPr lang="en-GB" sz="5400" b="0" i="0" dirty="0" err="1">
                <a:effectLst/>
                <a:highlight>
                  <a:srgbClr val="FFFFFF"/>
                </a:highlight>
                <a:latin typeface="Quicksand Light"/>
              </a:rPr>
              <a:t>ǎo</a:t>
            </a:r>
            <a:r>
              <a:rPr lang="en-GB" sz="5400" b="0" i="0" dirty="0">
                <a:effectLst/>
                <a:highlight>
                  <a:srgbClr val="FFFFFF"/>
                </a:highlight>
                <a:latin typeface="Quicksand Light"/>
              </a:rPr>
              <a:t> </a:t>
            </a:r>
            <a:r>
              <a:rPr lang="en-GB" sz="5400" b="0" i="0" dirty="0" err="1">
                <a:solidFill>
                  <a:srgbClr val="FFC000"/>
                </a:solidFill>
                <a:effectLst/>
                <a:highlight>
                  <a:srgbClr val="FFFFFF"/>
                </a:highlight>
                <a:latin typeface="Quicksand Light"/>
              </a:rPr>
              <a:t>pái</a:t>
            </a:r>
            <a:r>
              <a:rPr lang="en-GB" altLang="zh-CN" sz="5000" dirty="0">
                <a:latin typeface="Quicksand Light"/>
                <a:ea typeface="KaiTi"/>
              </a:rPr>
              <a:t>!</a:t>
            </a:r>
          </a:p>
          <a:p>
            <a:r>
              <a:rPr lang="en-GB" altLang="zh-CN" sz="5400" dirty="0" err="1">
                <a:highlight>
                  <a:srgbClr val="FFFFFF"/>
                </a:highlight>
                <a:latin typeface="Quicksand Light"/>
                <a:ea typeface="KaiTi"/>
              </a:rPr>
              <a:t>f</a:t>
            </a:r>
            <a:r>
              <a:rPr lang="en-GB" sz="5400" b="0" i="0" dirty="0" err="1">
                <a:effectLst/>
                <a:highlight>
                  <a:srgbClr val="FFFFFF"/>
                </a:highlight>
                <a:latin typeface="Quicksand Light"/>
              </a:rPr>
              <a:t>ā</a:t>
            </a:r>
            <a:r>
              <a:rPr lang="en-GB" sz="5400" b="0" i="0" dirty="0">
                <a:effectLst/>
                <a:highlight>
                  <a:srgbClr val="FFFFFF"/>
                </a:highlight>
                <a:latin typeface="Quicksand Light"/>
              </a:rPr>
              <a:t> </a:t>
            </a:r>
            <a:r>
              <a:rPr lang="en-GB" sz="5400" b="0" i="0" dirty="0" err="1">
                <a:solidFill>
                  <a:srgbClr val="FFC000"/>
                </a:solidFill>
                <a:effectLst/>
                <a:highlight>
                  <a:srgbClr val="FFFFFF"/>
                </a:highlight>
                <a:latin typeface="Quicksand Light"/>
              </a:rPr>
              <a:t>pái</a:t>
            </a:r>
            <a:endParaRPr lang="en-GB" altLang="zh-CN" sz="5000" dirty="0">
              <a:solidFill>
                <a:srgbClr val="FFC000"/>
              </a:solidFill>
              <a:latin typeface="Quicksand Light"/>
              <a:ea typeface="KaiTi" panose="02010609060101010101" pitchFamily="49" charset="-122"/>
            </a:endParaRPr>
          </a:p>
        </p:txBody>
      </p:sp>
      <p:pic>
        <p:nvPicPr>
          <p:cNvPr id="3" name="Picture 2" descr="A drawing of a face with a blue arrow&#10;&#10;Description automatically generated">
            <a:extLst>
              <a:ext uri="{FF2B5EF4-FFF2-40B4-BE49-F238E27FC236}">
                <a16:creationId xmlns:a16="http://schemas.microsoft.com/office/drawing/2014/main" id="{39F99302-50CC-BDFC-16F4-78B90BAAC0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85052" y="1032739"/>
            <a:ext cx="1587548" cy="2199613"/>
          </a:xfrm>
          <a:prstGeom prst="rect">
            <a:avLst/>
          </a:prstGeom>
        </p:spPr>
      </p:pic>
      <p:sp>
        <p:nvSpPr>
          <p:cNvPr id="5" name="TextBox 4">
            <a:extLst>
              <a:ext uri="{FF2B5EF4-FFF2-40B4-BE49-F238E27FC236}">
                <a16:creationId xmlns:a16="http://schemas.microsoft.com/office/drawing/2014/main" id="{7F30198B-F9B0-69CE-E427-DAD596D07100}"/>
              </a:ext>
            </a:extLst>
          </p:cNvPr>
          <p:cNvSpPr txBox="1"/>
          <p:nvPr/>
        </p:nvSpPr>
        <p:spPr>
          <a:xfrm>
            <a:off x="6872888" y="3329405"/>
            <a:ext cx="5189716" cy="2462213"/>
          </a:xfrm>
          <a:prstGeom prst="rect">
            <a:avLst/>
          </a:prstGeom>
          <a:noFill/>
        </p:spPr>
        <p:txBody>
          <a:bodyPr wrap="square" lIns="91440" tIns="45720" rIns="91440" bIns="45720" anchor="t">
            <a:spAutoFit/>
          </a:bodyPr>
          <a:lstStyle/>
          <a:p>
            <a:r>
              <a:rPr lang="en-GB" sz="5000" b="0" i="0" dirty="0" err="1">
                <a:solidFill>
                  <a:srgbClr val="0070C0"/>
                </a:solidFill>
                <a:effectLst/>
                <a:highlight>
                  <a:srgbClr val="FFFFFF"/>
                </a:highlight>
              </a:rPr>
              <a:t>kuài</a:t>
            </a:r>
            <a:r>
              <a:rPr lang="en-GB" sz="5000" b="0" i="0" dirty="0">
                <a:solidFill>
                  <a:srgbClr val="0070C0"/>
                </a:solidFill>
                <a:effectLst/>
                <a:highlight>
                  <a:srgbClr val="FFFFFF"/>
                </a:highlight>
              </a:rPr>
              <a:t> </a:t>
            </a:r>
            <a:r>
              <a:rPr lang="en-GB" sz="5000" b="0" i="0" dirty="0" err="1">
                <a:solidFill>
                  <a:srgbClr val="0070C0"/>
                </a:solidFill>
                <a:effectLst/>
                <a:highlight>
                  <a:srgbClr val="FFFFFF"/>
                </a:highlight>
              </a:rPr>
              <a:t>kuài</a:t>
            </a:r>
            <a:r>
              <a:rPr lang="en-GB" sz="5000" b="0" i="0" dirty="0">
                <a:solidFill>
                  <a:srgbClr val="0070C0"/>
                </a:solidFill>
                <a:effectLst/>
                <a:highlight>
                  <a:srgbClr val="FFFFFF"/>
                </a:highlight>
              </a:rPr>
              <a:t> </a:t>
            </a:r>
            <a:r>
              <a:rPr lang="en-GB" sz="5000" b="0" i="0" dirty="0" err="1">
                <a:solidFill>
                  <a:srgbClr val="0070C0"/>
                </a:solidFill>
                <a:effectLst/>
                <a:highlight>
                  <a:srgbClr val="FFFFFF"/>
                </a:highlight>
              </a:rPr>
              <a:t>kuài</a:t>
            </a:r>
            <a:r>
              <a:rPr lang="en-GB" sz="5000" dirty="0">
                <a:solidFill>
                  <a:srgbClr val="0070C0"/>
                </a:solidFill>
                <a:highlight>
                  <a:srgbClr val="FFFFFF"/>
                </a:highlight>
              </a:rPr>
              <a:t> </a:t>
            </a:r>
            <a:endParaRPr lang="en-GB" sz="5000" b="0" i="0" dirty="0">
              <a:solidFill>
                <a:srgbClr val="0070C0"/>
              </a:solidFill>
              <a:effectLst/>
              <a:highlight>
                <a:srgbClr val="FFFFFF"/>
              </a:highlight>
              <a:cs typeface="Calibri"/>
            </a:endParaRPr>
          </a:p>
          <a:p>
            <a:r>
              <a:rPr lang="en-GB" sz="5000" dirty="0" err="1">
                <a:highlight>
                  <a:srgbClr val="FFFFFF"/>
                </a:highlight>
              </a:rPr>
              <a:t>bú</a:t>
            </a:r>
            <a:r>
              <a:rPr lang="en-GB" sz="5000" dirty="0">
                <a:solidFill>
                  <a:srgbClr val="0070C0"/>
                </a:solidFill>
                <a:highlight>
                  <a:srgbClr val="FFFFFF"/>
                </a:highlight>
              </a:rPr>
              <a:t> </a:t>
            </a:r>
            <a:r>
              <a:rPr lang="en-GB" sz="5000" dirty="0" err="1">
                <a:solidFill>
                  <a:srgbClr val="0070C0"/>
                </a:solidFill>
                <a:highlight>
                  <a:srgbClr val="FFFFFF"/>
                </a:highlight>
              </a:rPr>
              <a:t>yào</a:t>
            </a:r>
            <a:r>
              <a:rPr lang="en-GB" sz="5000" dirty="0">
                <a:solidFill>
                  <a:srgbClr val="0070C0"/>
                </a:solidFill>
                <a:highlight>
                  <a:srgbClr val="FFFFFF"/>
                </a:highlight>
              </a:rPr>
              <a:t> </a:t>
            </a:r>
            <a:r>
              <a:rPr lang="en-GB" sz="5000" dirty="0" err="1">
                <a:solidFill>
                  <a:srgbClr val="0070C0"/>
                </a:solidFill>
                <a:highlight>
                  <a:srgbClr val="FFFFFF"/>
                </a:highlight>
              </a:rPr>
              <a:t>kàn</a:t>
            </a:r>
            <a:r>
              <a:rPr lang="en-GB" sz="5000" dirty="0">
                <a:solidFill>
                  <a:schemeClr val="accent5">
                    <a:lumMod val="60000"/>
                    <a:lumOff val="40000"/>
                  </a:schemeClr>
                </a:solidFill>
                <a:highlight>
                  <a:srgbClr val="FFFFFF"/>
                </a:highlight>
              </a:rPr>
              <a:t> </a:t>
            </a:r>
            <a:endParaRPr lang="en-GB" sz="5000" b="0" i="0" dirty="0">
              <a:solidFill>
                <a:schemeClr val="accent5">
                  <a:lumMod val="60000"/>
                  <a:lumOff val="40000"/>
                </a:schemeClr>
              </a:solidFill>
              <a:effectLst/>
              <a:highlight>
                <a:srgbClr val="FFFFFF"/>
              </a:highlight>
              <a:cs typeface="Calibri"/>
            </a:endParaRPr>
          </a:p>
          <a:p>
            <a:r>
              <a:rPr lang="en-GB" sz="5400" b="0" i="0" kern="1200" dirty="0" err="1">
                <a:effectLst/>
                <a:latin typeface="+mn-lt"/>
                <a:ea typeface="+mn-ea"/>
                <a:cs typeface="+mn-cs"/>
              </a:rPr>
              <a:t>bú</a:t>
            </a:r>
            <a:r>
              <a:rPr lang="en-GB" sz="5000" b="0" i="0" dirty="0">
                <a:solidFill>
                  <a:schemeClr val="accent5">
                    <a:lumMod val="60000"/>
                    <a:lumOff val="40000"/>
                  </a:schemeClr>
                </a:solidFill>
                <a:effectLst/>
                <a:highlight>
                  <a:srgbClr val="FFFFFF"/>
                </a:highlight>
              </a:rPr>
              <a:t> </a:t>
            </a:r>
            <a:r>
              <a:rPr lang="en-GB" sz="5000" b="0" i="0" dirty="0" err="1">
                <a:solidFill>
                  <a:srgbClr val="0070C0"/>
                </a:solidFill>
                <a:effectLst/>
                <a:highlight>
                  <a:srgbClr val="FFFFFF"/>
                </a:highlight>
              </a:rPr>
              <a:t>duì</a:t>
            </a:r>
            <a:endParaRPr lang="en-GB" altLang="zh-CN" sz="5000" dirty="0">
              <a:solidFill>
                <a:srgbClr val="0070C0"/>
              </a:solidFill>
              <a:ea typeface="KaiTi" panose="02010609060101010101" pitchFamily="49" charset="-122"/>
            </a:endParaRPr>
          </a:p>
        </p:txBody>
      </p:sp>
    </p:spTree>
    <p:extLst>
      <p:ext uri="{BB962C8B-B14F-4D97-AF65-F5344CB8AC3E}">
        <p14:creationId xmlns:p14="http://schemas.microsoft.com/office/powerpoint/2010/main" val="3067169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95AC987-B680-9C97-4B7F-6989858B33C2}"/>
              </a:ext>
            </a:extLst>
          </p:cNvPr>
          <p:cNvSpPr txBox="1"/>
          <p:nvPr/>
        </p:nvSpPr>
        <p:spPr>
          <a:xfrm>
            <a:off x="174171" y="298461"/>
            <a:ext cx="9133114" cy="369332"/>
          </a:xfrm>
          <a:prstGeom prst="rect">
            <a:avLst/>
          </a:prstGeom>
          <a:noFill/>
        </p:spPr>
        <p:txBody>
          <a:bodyPr wrap="square">
            <a:spAutoFit/>
          </a:bodyPr>
          <a:lstStyle/>
          <a:p>
            <a:pPr algn="l"/>
            <a:r>
              <a:rPr lang="en-US" altLang="zh-CN" sz="1800" b="1" dirty="0">
                <a:latin typeface="Quicksand Light" panose="00000400000000000000" pitchFamily="2" charset="0"/>
              </a:rPr>
              <a:t>Catchy phrase bingo  - game within a game </a:t>
            </a:r>
            <a:endParaRPr lang="en-US" altLang="zh-CN" sz="2000" b="1" dirty="0">
              <a:solidFill>
                <a:srgbClr val="FF0000"/>
              </a:solidFill>
              <a:latin typeface="Quicksand Light" panose="00000400000000000000" pitchFamily="2" charset="0"/>
            </a:endParaRPr>
          </a:p>
        </p:txBody>
      </p:sp>
      <p:pic>
        <p:nvPicPr>
          <p:cNvPr id="2" name="Picture 1" descr="A group of people playing with cards&#10;&#10;Description automatically generated">
            <a:extLst>
              <a:ext uri="{FF2B5EF4-FFF2-40B4-BE49-F238E27FC236}">
                <a16:creationId xmlns:a16="http://schemas.microsoft.com/office/drawing/2014/main" id="{752C22EA-0BB0-87E7-F469-7E99DD7891B1}"/>
              </a:ext>
            </a:extLst>
          </p:cNvPr>
          <p:cNvPicPr>
            <a:picLocks noChangeAspect="1"/>
          </p:cNvPicPr>
          <p:nvPr/>
        </p:nvPicPr>
        <p:blipFill>
          <a:blip r:embed="rId3">
            <a:extLst>
              <a:ext uri="{28A0092B-C50C-407E-A947-70E740481C1C}">
                <a14:useLocalDpi xmlns:a14="http://schemas.microsoft.com/office/drawing/2010/main" val="0"/>
              </a:ext>
            </a:extLst>
          </a:blip>
          <a:srcRect t="25571" b="18190"/>
          <a:stretch/>
        </p:blipFill>
        <p:spPr>
          <a:xfrm>
            <a:off x="8057940" y="4332514"/>
            <a:ext cx="3959889" cy="2227025"/>
          </a:xfrm>
          <a:prstGeom prst="rect">
            <a:avLst/>
          </a:prstGeom>
        </p:spPr>
      </p:pic>
      <p:graphicFrame>
        <p:nvGraphicFramePr>
          <p:cNvPr id="3" name="Table 2">
            <a:extLst>
              <a:ext uri="{FF2B5EF4-FFF2-40B4-BE49-F238E27FC236}">
                <a16:creationId xmlns:a16="http://schemas.microsoft.com/office/drawing/2014/main" id="{C8EFC789-EBC5-7A4C-69BE-0A0F0F6C4D6A}"/>
              </a:ext>
            </a:extLst>
          </p:cNvPr>
          <p:cNvGraphicFramePr>
            <a:graphicFrameLocks noGrp="1"/>
          </p:cNvGraphicFramePr>
          <p:nvPr>
            <p:extLst>
              <p:ext uri="{D42A27DB-BD31-4B8C-83A1-F6EECF244321}">
                <p14:modId xmlns:p14="http://schemas.microsoft.com/office/powerpoint/2010/main" val="513400971"/>
              </p:ext>
            </p:extLst>
          </p:nvPr>
        </p:nvGraphicFramePr>
        <p:xfrm>
          <a:off x="174171" y="824060"/>
          <a:ext cx="8795658" cy="4572000"/>
        </p:xfrm>
        <a:graphic>
          <a:graphicData uri="http://schemas.openxmlformats.org/drawingml/2006/table">
            <a:tbl>
              <a:tblPr firstRow="1" bandRow="1">
                <a:tableStyleId>{5940675A-B579-460E-94D1-54222C63F5DA}</a:tableStyleId>
              </a:tblPr>
              <a:tblGrid>
                <a:gridCol w="2931886">
                  <a:extLst>
                    <a:ext uri="{9D8B030D-6E8A-4147-A177-3AD203B41FA5}">
                      <a16:colId xmlns:a16="http://schemas.microsoft.com/office/drawing/2014/main" val="641757492"/>
                    </a:ext>
                  </a:extLst>
                </a:gridCol>
                <a:gridCol w="2931886">
                  <a:extLst>
                    <a:ext uri="{9D8B030D-6E8A-4147-A177-3AD203B41FA5}">
                      <a16:colId xmlns:a16="http://schemas.microsoft.com/office/drawing/2014/main" val="2336312236"/>
                    </a:ext>
                  </a:extLst>
                </a:gridCol>
                <a:gridCol w="2931886">
                  <a:extLst>
                    <a:ext uri="{9D8B030D-6E8A-4147-A177-3AD203B41FA5}">
                      <a16:colId xmlns:a16="http://schemas.microsoft.com/office/drawing/2014/main" val="2099051043"/>
                    </a:ext>
                  </a:extLst>
                </a:gridCol>
              </a:tblGrid>
              <a:tr h="1770382">
                <a:tc>
                  <a:txBody>
                    <a:bodyPr/>
                    <a:lstStyle/>
                    <a:p>
                      <a:pPr algn="ctr"/>
                      <a:endParaRPr lang="en-GB" sz="3600" b="0" i="0" dirty="0">
                        <a:solidFill>
                          <a:schemeClr val="accent5">
                            <a:lumMod val="60000"/>
                            <a:lumOff val="40000"/>
                          </a:schemeClr>
                        </a:solidFill>
                        <a:effectLst/>
                        <a:highlight>
                          <a:srgbClr val="FFFFFF"/>
                        </a:highlight>
                      </a:endParaRPr>
                    </a:p>
                    <a:p>
                      <a:pPr lvl="0" algn="ctr">
                        <a:buNone/>
                      </a:pPr>
                      <a:r>
                        <a:rPr lang="en-GB" sz="3600" b="0" i="0" u="none" strike="noStrike" noProof="0" dirty="0" err="1">
                          <a:solidFill>
                            <a:schemeClr val="tx1"/>
                          </a:solidFill>
                          <a:effectLst/>
                          <a:highlight>
                            <a:srgbClr val="FFFFFF"/>
                          </a:highlight>
                          <a:latin typeface="Calibri"/>
                        </a:rPr>
                        <a:t>bú</a:t>
                      </a:r>
                      <a:r>
                        <a:rPr lang="en-GB" sz="3600" b="0" i="0" u="none" strike="noStrike" noProof="0" dirty="0">
                          <a:solidFill>
                            <a:schemeClr val="tx1"/>
                          </a:solidFill>
                          <a:effectLst/>
                          <a:highlight>
                            <a:srgbClr val="FFFFFF"/>
                          </a:highlight>
                          <a:latin typeface="Calibri"/>
                        </a:rPr>
                        <a:t> </a:t>
                      </a:r>
                      <a:r>
                        <a:rPr lang="en-GB" sz="3600" b="0" i="0" u="none" strike="noStrike" noProof="0" dirty="0" err="1">
                          <a:solidFill>
                            <a:srgbClr val="0070C0"/>
                          </a:solidFill>
                          <a:effectLst/>
                          <a:highlight>
                            <a:srgbClr val="FFFFFF"/>
                          </a:highlight>
                          <a:latin typeface="Calibri"/>
                        </a:rPr>
                        <a:t>yào</a:t>
                      </a:r>
                      <a:r>
                        <a:rPr lang="en-GB" sz="3600" b="0" i="0" u="none" strike="noStrike" noProof="0" dirty="0">
                          <a:solidFill>
                            <a:srgbClr val="0070C0"/>
                          </a:solidFill>
                          <a:effectLst/>
                          <a:highlight>
                            <a:srgbClr val="FFFFFF"/>
                          </a:highlight>
                          <a:latin typeface="Calibri"/>
                        </a:rPr>
                        <a:t> </a:t>
                      </a:r>
                      <a:r>
                        <a:rPr lang="en-GB" sz="3600" b="0" i="0" u="none" strike="noStrike" noProof="0" dirty="0" err="1">
                          <a:solidFill>
                            <a:srgbClr val="0070C0"/>
                          </a:solidFill>
                          <a:effectLst/>
                          <a:highlight>
                            <a:srgbClr val="FFFFFF"/>
                          </a:highlight>
                          <a:latin typeface="Calibri"/>
                        </a:rPr>
                        <a:t>kàn</a:t>
                      </a:r>
                      <a:r>
                        <a:rPr lang="en-GB" sz="3600" b="0" i="0" u="none" strike="noStrike" noProof="0" dirty="0">
                          <a:solidFill>
                            <a:schemeClr val="accent5">
                              <a:lumMod val="60000"/>
                              <a:lumOff val="40000"/>
                            </a:schemeClr>
                          </a:solidFill>
                          <a:effectLst/>
                          <a:highlight>
                            <a:srgbClr val="FFFFFF"/>
                          </a:highlight>
                          <a:latin typeface="Calibri"/>
                        </a:rPr>
                        <a:t> </a:t>
                      </a:r>
                    </a:p>
                    <a:p>
                      <a:pPr lvl="0" algn="ctr">
                        <a:buNone/>
                      </a:pPr>
                      <a:r>
                        <a:rPr lang="ja-JP" altLang="en-GB" sz="3600" b="0" i="0" u="none" strike="noStrike" noProof="0" dirty="0">
                          <a:solidFill>
                            <a:schemeClr val="tx1"/>
                          </a:solidFill>
                          <a:effectLst/>
                          <a:highlight>
                            <a:srgbClr val="FFFFFF"/>
                          </a:highlight>
                          <a:latin typeface="KaiTi"/>
                          <a:ea typeface="KaiTi"/>
                        </a:rPr>
                        <a:t>不</a:t>
                      </a:r>
                      <a:r>
                        <a:rPr lang="ja-JP" altLang="en-GB" sz="3600" b="0" i="0" u="none" strike="noStrike" noProof="0" dirty="0">
                          <a:solidFill>
                            <a:srgbClr val="0070C0"/>
                          </a:solidFill>
                          <a:effectLst/>
                          <a:highlight>
                            <a:srgbClr val="FFFFFF"/>
                          </a:highlight>
                          <a:latin typeface="KaiTi"/>
                          <a:ea typeface="KaiTi"/>
                        </a:rPr>
                        <a:t>要看</a:t>
                      </a:r>
                      <a:endParaRPr lang="en-GB" sz="3600" b="0" i="0" u="none" strike="noStrike" noProof="0" dirty="0">
                        <a:solidFill>
                          <a:srgbClr val="0070C0"/>
                        </a:solidFill>
                        <a:effectLst/>
                        <a:highlight>
                          <a:srgbClr val="FFFFFF"/>
                        </a:highlight>
                        <a:latin typeface="KaiTi"/>
                        <a:ea typeface="KaiTi"/>
                      </a:endParaRPr>
                    </a:p>
                  </a:txBody>
                  <a:tcPr>
                    <a:solidFill>
                      <a:srgbClr val="F8FB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ltLang="zh-CN" sz="3600" dirty="0">
                        <a:solidFill>
                          <a:srgbClr val="FF0000"/>
                        </a:solidFill>
                        <a:highlight>
                          <a:srgbClr val="FFFFFF"/>
                        </a:highlight>
                        <a:latin typeface="KaiTi" panose="02010609060101010101" pitchFamily="49" charset="-122"/>
                        <a:ea typeface="KaiTi" panose="02010609060101010101" pitchFamily="49" charset="-122"/>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0" i="0" dirty="0">
                          <a:effectLst/>
                          <a:highlight>
                            <a:srgbClr val="FFFFFF"/>
                          </a:highlight>
                          <a:latin typeface="Quicksand Light"/>
                        </a:rPr>
                        <a:t>w</a:t>
                      </a:r>
                      <a:r>
                        <a:rPr lang="en-GB" sz="3600" b="0" i="0" dirty="0">
                          <a:effectLst/>
                          <a:highlight>
                            <a:srgbClr val="FFFFFF"/>
                          </a:highlight>
                          <a:latin typeface="Quicksand Light"/>
                        </a:rPr>
                        <a:t>ǒ </a:t>
                      </a:r>
                      <a:r>
                        <a:rPr lang="en-GB" sz="3600" b="0" i="0" dirty="0" err="1">
                          <a:solidFill>
                            <a:srgbClr val="FFC000"/>
                          </a:solidFill>
                          <a:effectLst/>
                          <a:highlight>
                            <a:srgbClr val="FFFFFF"/>
                          </a:highlight>
                          <a:latin typeface="Quicksand Light"/>
                        </a:rPr>
                        <a:t>yíng</a:t>
                      </a:r>
                      <a:r>
                        <a:rPr lang="en-GB" sz="3600" b="0" i="0" dirty="0">
                          <a:effectLst/>
                          <a:highlight>
                            <a:srgbClr val="FFFFFF"/>
                          </a:highlight>
                          <a:latin typeface="Quicksand Light"/>
                        </a:rPr>
                        <a:t> le!</a:t>
                      </a:r>
                    </a:p>
                    <a:p>
                      <a:pPr marL="0" marR="0" lvl="0" indent="0" algn="ctr" rtl="0" eaLnBrk="1" fontAlgn="auto" latinLnBrk="0" hangingPunct="1">
                        <a:lnSpc>
                          <a:spcPct val="100000"/>
                        </a:lnSpc>
                        <a:spcBef>
                          <a:spcPts val="0"/>
                        </a:spcBef>
                        <a:spcAft>
                          <a:spcPts val="0"/>
                        </a:spcAft>
                        <a:buClrTx/>
                        <a:buSzTx/>
                        <a:buFontTx/>
                        <a:buNone/>
                      </a:pPr>
                      <a:r>
                        <a:rPr lang="zh-CN" altLang="en-US" sz="3600" b="0" i="0" dirty="0">
                          <a:effectLst/>
                          <a:highlight>
                            <a:srgbClr val="FFFFFF"/>
                          </a:highlight>
                          <a:latin typeface="KaiTi"/>
                          <a:ea typeface="KaiTi"/>
                        </a:rPr>
                        <a:t>我</a:t>
                      </a:r>
                      <a:r>
                        <a:rPr lang="zh-CN" altLang="en-US" sz="3600" b="0" i="0" dirty="0">
                          <a:solidFill>
                            <a:srgbClr val="FFC000"/>
                          </a:solidFill>
                          <a:effectLst/>
                          <a:highlight>
                            <a:srgbClr val="FFFFFF"/>
                          </a:highlight>
                          <a:latin typeface="KaiTi"/>
                          <a:ea typeface="KaiTi"/>
                        </a:rPr>
                        <a:t>赢</a:t>
                      </a:r>
                      <a:r>
                        <a:rPr lang="zh-CN" altLang="en-US" sz="3600" b="0" i="0" dirty="0">
                          <a:effectLst/>
                          <a:highlight>
                            <a:srgbClr val="FFFFFF"/>
                          </a:highlight>
                          <a:latin typeface="KaiTi"/>
                          <a:ea typeface="KaiTi"/>
                        </a:rPr>
                        <a:t>了！</a:t>
                      </a:r>
                      <a:r>
                        <a:rPr lang="en-GB" altLang="zh-CN" sz="3600" b="0" i="0" dirty="0">
                          <a:effectLst/>
                          <a:highlight>
                            <a:srgbClr val="FFFFFF"/>
                          </a:highlight>
                          <a:latin typeface="KaiTi"/>
                          <a:ea typeface="KaiTi"/>
                        </a:rPr>
                        <a:t> </a:t>
                      </a:r>
                      <a:endParaRPr lang="en-GB" altLang="zh-CN" sz="3600" dirty="0">
                        <a:highlight>
                          <a:srgbClr val="FFFFFF"/>
                        </a:highlight>
                        <a:latin typeface="KaiTi" panose="02010609060101010101" pitchFamily="49" charset="-122"/>
                        <a:ea typeface="KaiTi" panose="02010609060101010101" pitchFamily="49" charset="-122"/>
                      </a:endParaRPr>
                    </a:p>
                    <a:p>
                      <a:pPr algn="ctr"/>
                      <a:endParaRPr lang="en-GB" sz="3600" dirty="0"/>
                    </a:p>
                  </a:txBody>
                  <a:tcPr>
                    <a:solidFill>
                      <a:srgbClr val="F8FBFE"/>
                    </a:solidFill>
                  </a:tcPr>
                </a:tc>
                <a:tc>
                  <a:txBody>
                    <a:bodyPr/>
                    <a:lstStyle/>
                    <a:p>
                      <a:pPr algn="ctr"/>
                      <a:endParaRPr lang="en-GB" altLang="zh-CN" sz="3600" dirty="0">
                        <a:solidFill>
                          <a:srgbClr val="5F6368"/>
                        </a:solidFill>
                        <a:highlight>
                          <a:srgbClr val="FFFFFF"/>
                        </a:highlight>
                        <a:latin typeface="Roboto" panose="02000000000000000000" pitchFamily="2" charset="0"/>
                        <a:ea typeface="KaiTi" panose="02010609060101010101" pitchFamily="49" charset="-122"/>
                      </a:endParaRPr>
                    </a:p>
                    <a:p>
                      <a:pPr algn="ctr"/>
                      <a:r>
                        <a:rPr lang="en-US" altLang="zh-CN" sz="3600" b="0" i="0" dirty="0">
                          <a:solidFill>
                            <a:schemeClr val="tx1"/>
                          </a:solidFill>
                          <a:effectLst/>
                          <a:highlight>
                            <a:srgbClr val="FFFFFF"/>
                          </a:highlight>
                          <a:latin typeface="Quicksand Light"/>
                          <a:ea typeface="KaiTi"/>
                        </a:rPr>
                        <a:t>f</a:t>
                      </a:r>
                      <a:r>
                        <a:rPr lang="en-GB" sz="3600" b="0" i="0" dirty="0">
                          <a:solidFill>
                            <a:schemeClr val="tx1"/>
                          </a:solidFill>
                          <a:effectLst/>
                          <a:highlight>
                            <a:srgbClr val="FFFFFF"/>
                          </a:highlight>
                          <a:latin typeface="Quicksand Light"/>
                        </a:rPr>
                        <a:t>ā </a:t>
                      </a:r>
                      <a:r>
                        <a:rPr lang="en-GB" sz="3600" b="0" i="0" dirty="0" err="1">
                          <a:solidFill>
                            <a:srgbClr val="FFC000"/>
                          </a:solidFill>
                          <a:effectLst/>
                          <a:highlight>
                            <a:srgbClr val="FFFFFF"/>
                          </a:highlight>
                          <a:latin typeface="Quicksand Light"/>
                        </a:rPr>
                        <a:t>pái</a:t>
                      </a:r>
                      <a:endParaRPr lang="en-GB" sz="3600" b="0" i="0" dirty="0">
                        <a:solidFill>
                          <a:srgbClr val="FFC000"/>
                        </a:solidFill>
                        <a:effectLst/>
                        <a:highlight>
                          <a:srgbClr val="FFFFFF"/>
                        </a:highlight>
                        <a:latin typeface="Quicksand Light"/>
                      </a:endParaRPr>
                    </a:p>
                    <a:p>
                      <a:pPr algn="ctr"/>
                      <a:r>
                        <a:rPr lang="zh-CN" altLang="en-US" sz="3600" b="0" i="0" dirty="0">
                          <a:solidFill>
                            <a:schemeClr val="tx1"/>
                          </a:solidFill>
                          <a:effectLst/>
                          <a:highlight>
                            <a:srgbClr val="FFFFFF"/>
                          </a:highlight>
                          <a:latin typeface="KaiTi"/>
                          <a:ea typeface="KaiTi"/>
                        </a:rPr>
                        <a:t>发</a:t>
                      </a:r>
                      <a:r>
                        <a:rPr lang="zh-CN" altLang="en-US" sz="3600" b="0" i="0" dirty="0">
                          <a:solidFill>
                            <a:srgbClr val="FFC000"/>
                          </a:solidFill>
                          <a:effectLst/>
                          <a:highlight>
                            <a:srgbClr val="FFFFFF"/>
                          </a:highlight>
                          <a:latin typeface="KaiTi"/>
                          <a:ea typeface="KaiTi"/>
                        </a:rPr>
                        <a:t>牌</a:t>
                      </a:r>
                      <a:endParaRPr lang="en-GB" altLang="zh-CN" sz="3600" dirty="0">
                        <a:solidFill>
                          <a:srgbClr val="FFC000"/>
                        </a:solidFill>
                        <a:highlight>
                          <a:srgbClr val="FFFFFF"/>
                        </a:highlight>
                        <a:latin typeface="KaiTi"/>
                        <a:ea typeface="KaiTi"/>
                      </a:endParaRPr>
                    </a:p>
                  </a:txBody>
                  <a:tcPr>
                    <a:solidFill>
                      <a:srgbClr val="F8FBFE"/>
                    </a:solidFill>
                  </a:tcPr>
                </a:tc>
                <a:extLst>
                  <a:ext uri="{0D108BD9-81ED-4DB2-BD59-A6C34878D82A}">
                    <a16:rowId xmlns:a16="http://schemas.microsoft.com/office/drawing/2014/main" val="2136449558"/>
                  </a:ext>
                </a:extLst>
              </a:tr>
              <a:tr h="219527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altLang="zh-CN" sz="3600" dirty="0">
                        <a:highlight>
                          <a:srgbClr val="FFFFFF"/>
                        </a:highlight>
                        <a:latin typeface="Quicksand Light" panose="00000400000000000000" pitchFamily="2" charset="0"/>
                        <a:ea typeface="KaiTi" panose="02010609060101010101" pitchFamily="49" charset="-122"/>
                      </a:endParaRPr>
                    </a:p>
                    <a:p>
                      <a:pPr lvl="0" algn="ctr">
                        <a:lnSpc>
                          <a:spcPct val="100000"/>
                        </a:lnSpc>
                        <a:spcBef>
                          <a:spcPts val="0"/>
                        </a:spcBef>
                        <a:spcAft>
                          <a:spcPts val="0"/>
                        </a:spcAft>
                        <a:buNone/>
                      </a:pPr>
                      <a:r>
                        <a:rPr lang="en-GB" sz="3600" b="0" i="0" u="none" strike="noStrike" noProof="0" dirty="0" err="1">
                          <a:solidFill>
                            <a:srgbClr val="0070C0"/>
                          </a:solidFill>
                          <a:effectLst/>
                          <a:highlight>
                            <a:srgbClr val="FFFFFF"/>
                          </a:highlight>
                        </a:rPr>
                        <a:t>kuài</a:t>
                      </a:r>
                      <a:r>
                        <a:rPr lang="en-GB" sz="3600" b="0" i="0" u="none" strike="noStrike" noProof="0" dirty="0">
                          <a:solidFill>
                            <a:srgbClr val="0070C0"/>
                          </a:solidFill>
                          <a:effectLst/>
                          <a:highlight>
                            <a:srgbClr val="FFFFFF"/>
                          </a:highlight>
                        </a:rPr>
                        <a:t> </a:t>
                      </a:r>
                      <a:r>
                        <a:rPr lang="en-GB" sz="3600" b="0" i="0" u="none" strike="noStrike" noProof="0" dirty="0" err="1">
                          <a:solidFill>
                            <a:srgbClr val="0070C0"/>
                          </a:solidFill>
                          <a:effectLst/>
                          <a:highlight>
                            <a:srgbClr val="FFFFFF"/>
                          </a:highlight>
                        </a:rPr>
                        <a:t>kuài</a:t>
                      </a:r>
                      <a:r>
                        <a:rPr lang="en-GB" sz="3600" b="0" i="0" u="none" strike="noStrike" noProof="0" dirty="0">
                          <a:solidFill>
                            <a:srgbClr val="0070C0"/>
                          </a:solidFill>
                          <a:effectLst/>
                          <a:highlight>
                            <a:srgbClr val="FFFFFF"/>
                          </a:highlight>
                        </a:rPr>
                        <a:t> </a:t>
                      </a:r>
                      <a:r>
                        <a:rPr lang="en-GB" sz="3600" b="0" i="0" u="none" strike="noStrike" noProof="0" dirty="0" err="1">
                          <a:solidFill>
                            <a:srgbClr val="0070C0"/>
                          </a:solidFill>
                          <a:effectLst/>
                          <a:highlight>
                            <a:srgbClr val="FFFFFF"/>
                          </a:highlight>
                        </a:rPr>
                        <a:t>kuài</a:t>
                      </a:r>
                      <a:endParaRPr lang="en-US" sz="3600" b="0" i="0" u="none" strike="noStrike" noProof="0" dirty="0">
                        <a:solidFill>
                          <a:srgbClr val="0070C0"/>
                        </a:solidFill>
                        <a:effectLst/>
                        <a:highlight>
                          <a:srgbClr val="FFFFFF"/>
                        </a:highlight>
                      </a:endParaRPr>
                    </a:p>
                    <a:p>
                      <a:pPr lvl="0" algn="ctr">
                        <a:buNone/>
                      </a:pPr>
                      <a:r>
                        <a:rPr lang="ja-JP" altLang="en-GB" sz="3600" b="0" i="0" dirty="0">
                          <a:solidFill>
                            <a:srgbClr val="0070C0"/>
                          </a:solidFill>
                          <a:effectLst/>
                          <a:highlight>
                            <a:srgbClr val="FFFFFF"/>
                          </a:highlight>
                          <a:latin typeface="KaiTi"/>
                          <a:ea typeface="KaiTi"/>
                        </a:rPr>
                        <a:t>快快快</a:t>
                      </a:r>
                      <a:endParaRPr lang="en-GB" sz="3600" b="0" i="0" dirty="0">
                        <a:solidFill>
                          <a:srgbClr val="0070C0"/>
                        </a:solidFill>
                        <a:effectLst/>
                        <a:highlight>
                          <a:srgbClr val="FFFFFF"/>
                        </a:highlight>
                        <a:latin typeface="KaiTi"/>
                        <a:ea typeface="KaiTi"/>
                      </a:endParaRPr>
                    </a:p>
                    <a:p>
                      <a:pPr algn="ctr"/>
                      <a:endParaRPr lang="en-GB" altLang="zh-CN" sz="3600" dirty="0">
                        <a:highlight>
                          <a:srgbClr val="FFFFFF"/>
                        </a:highlight>
                        <a:ea typeface="KaiTi" panose="02010609060101010101" pitchFamily="49" charset="-122"/>
                      </a:endParaRPr>
                    </a:p>
                  </a:txBody>
                  <a:tcPr>
                    <a:solidFill>
                      <a:srgbClr val="F8FB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solidFill>
                          <a:schemeClr val="accent5">
                            <a:lumMod val="60000"/>
                            <a:lumOff val="40000"/>
                          </a:schemeClr>
                        </a:solidFill>
                        <a:effectLst/>
                        <a:highlight>
                          <a:srgbClr val="FFFFFF"/>
                        </a:high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0" i="0" dirty="0">
                          <a:solidFill>
                            <a:schemeClr val="tx1"/>
                          </a:solidFill>
                          <a:effectLst/>
                          <a:highlight>
                            <a:srgbClr val="FFFFFF"/>
                          </a:highlight>
                          <a:latin typeface="Quicksand Light"/>
                          <a:ea typeface="KaiTi"/>
                        </a:rPr>
                        <a:t>h</a:t>
                      </a:r>
                      <a:r>
                        <a:rPr lang="en-GB" sz="3600" b="0" i="0" dirty="0" err="1">
                          <a:solidFill>
                            <a:schemeClr val="tx1"/>
                          </a:solidFill>
                          <a:effectLst/>
                          <a:highlight>
                            <a:srgbClr val="FFFFFF"/>
                          </a:highlight>
                          <a:latin typeface="Quicksand Light"/>
                        </a:rPr>
                        <a:t>ǎo</a:t>
                      </a:r>
                      <a:r>
                        <a:rPr lang="en-GB" sz="3600" b="0" i="0" dirty="0">
                          <a:solidFill>
                            <a:schemeClr val="tx1"/>
                          </a:solidFill>
                          <a:effectLst/>
                          <a:highlight>
                            <a:srgbClr val="FFFFFF"/>
                          </a:highlight>
                          <a:latin typeface="Quicksand Light"/>
                        </a:rPr>
                        <a:t> </a:t>
                      </a:r>
                      <a:r>
                        <a:rPr lang="en-GB" sz="3600" b="0" i="0" dirty="0" err="1">
                          <a:solidFill>
                            <a:srgbClr val="FFC000"/>
                          </a:solidFill>
                          <a:effectLst/>
                          <a:highlight>
                            <a:srgbClr val="FFFFFF"/>
                          </a:highlight>
                          <a:latin typeface="Quicksand Light"/>
                        </a:rPr>
                        <a:t>pái</a:t>
                      </a:r>
                      <a:r>
                        <a:rPr lang="en-GB" altLang="zh-CN" sz="3600" dirty="0">
                          <a:highlight>
                            <a:srgbClr val="FFFFFF"/>
                          </a:highlight>
                          <a:latin typeface="Quicksand Light"/>
                          <a:ea typeface="KaiTi"/>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3600" dirty="0">
                          <a:highlight>
                            <a:srgbClr val="FFFFFF"/>
                          </a:highlight>
                          <a:latin typeface="KaiTi"/>
                          <a:ea typeface="KaiTi"/>
                        </a:rPr>
                        <a:t>好</a:t>
                      </a:r>
                      <a:r>
                        <a:rPr lang="zh-CN" altLang="en-US" sz="3600" dirty="0">
                          <a:solidFill>
                            <a:srgbClr val="FFC000"/>
                          </a:solidFill>
                          <a:highlight>
                            <a:srgbClr val="FFFFFF"/>
                          </a:highlight>
                          <a:latin typeface="KaiTi"/>
                          <a:ea typeface="KaiTi"/>
                        </a:rPr>
                        <a:t>牌</a:t>
                      </a:r>
                      <a:endParaRPr lang="en-GB" altLang="zh-CN" sz="3600" dirty="0">
                        <a:solidFill>
                          <a:srgbClr val="FFC000"/>
                        </a:solidFill>
                        <a:highlight>
                          <a:srgbClr val="FFFFFF"/>
                        </a:highlight>
                        <a:latin typeface="KaiTi"/>
                        <a:ea typeface="KaiTi"/>
                      </a:endParaRPr>
                    </a:p>
                    <a:p>
                      <a:pPr algn="ctr"/>
                      <a:endParaRPr lang="en-GB" sz="3600" dirty="0"/>
                    </a:p>
                  </a:txBody>
                  <a:tcPr>
                    <a:solidFill>
                      <a:srgbClr val="F8FBF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3600" b="0" i="0" dirty="0">
                        <a:effectLst/>
                        <a:highlight>
                          <a:srgbClr val="FFFFFF"/>
                        </a:highlight>
                      </a:endParaRPr>
                    </a:p>
                    <a:p>
                      <a:pPr lvl="0" algn="ctr">
                        <a:lnSpc>
                          <a:spcPct val="100000"/>
                        </a:lnSpc>
                        <a:spcBef>
                          <a:spcPts val="0"/>
                        </a:spcBef>
                        <a:spcAft>
                          <a:spcPts val="0"/>
                        </a:spcAft>
                        <a:buNone/>
                      </a:pPr>
                      <a:r>
                        <a:rPr lang="en-GB" sz="3600" b="0" i="0" u="none" strike="noStrike" noProof="0" dirty="0" err="1">
                          <a:solidFill>
                            <a:schemeClr val="tx1"/>
                          </a:solidFill>
                          <a:effectLst/>
                          <a:highlight>
                            <a:srgbClr val="FFFFFF"/>
                          </a:highlight>
                        </a:rPr>
                        <a:t>bú</a:t>
                      </a:r>
                      <a:r>
                        <a:rPr lang="en-GB" sz="3600" b="0" i="0" u="none" strike="noStrike" noProof="0" dirty="0">
                          <a:solidFill>
                            <a:schemeClr val="accent5">
                              <a:lumMod val="60000"/>
                              <a:lumOff val="40000"/>
                            </a:schemeClr>
                          </a:solidFill>
                          <a:effectLst/>
                          <a:highlight>
                            <a:srgbClr val="FFFFFF"/>
                          </a:highlight>
                        </a:rPr>
                        <a:t> </a:t>
                      </a:r>
                      <a:r>
                        <a:rPr lang="en-GB" sz="3600" b="0" i="0" u="none" strike="noStrike" noProof="0" dirty="0" err="1">
                          <a:solidFill>
                            <a:srgbClr val="0070C0"/>
                          </a:solidFill>
                          <a:effectLst/>
                          <a:highlight>
                            <a:srgbClr val="FFFFFF"/>
                          </a:highlight>
                        </a:rPr>
                        <a:t>duì</a:t>
                      </a:r>
                      <a:endParaRPr lang="en-GB" sz="3600" b="0" i="0" u="none" strike="noStrike" noProof="0" dirty="0">
                        <a:solidFill>
                          <a:srgbClr val="0070C0"/>
                        </a:solidFill>
                        <a:effectLst/>
                        <a:highlight>
                          <a:srgbClr val="FFFFFF"/>
                        </a:highlight>
                      </a:endParaRPr>
                    </a:p>
                    <a:p>
                      <a:pPr lvl="0" algn="ctr">
                        <a:lnSpc>
                          <a:spcPct val="100000"/>
                        </a:lnSpc>
                        <a:spcBef>
                          <a:spcPts val="0"/>
                        </a:spcBef>
                        <a:spcAft>
                          <a:spcPts val="0"/>
                        </a:spcAft>
                        <a:buNone/>
                      </a:pPr>
                      <a:r>
                        <a:rPr lang="ja-JP" altLang="en-GB" sz="3600" b="0" i="0" u="none" strike="noStrike" noProof="0" dirty="0">
                          <a:solidFill>
                            <a:schemeClr val="tx1"/>
                          </a:solidFill>
                          <a:effectLst/>
                          <a:highlight>
                            <a:srgbClr val="FFFFFF"/>
                          </a:highlight>
                          <a:latin typeface="KaiTi"/>
                          <a:ea typeface="KaiTi"/>
                        </a:rPr>
                        <a:t>不</a:t>
                      </a:r>
                      <a:r>
                        <a:rPr lang="ja-JP" altLang="en-GB" sz="3600" b="0" i="0" u="none" strike="noStrike" noProof="0" dirty="0">
                          <a:solidFill>
                            <a:srgbClr val="0070C0"/>
                          </a:solidFill>
                          <a:effectLst/>
                          <a:highlight>
                            <a:srgbClr val="FFFFFF"/>
                          </a:highlight>
                          <a:latin typeface="KaiTi"/>
                          <a:ea typeface="KaiTi"/>
                        </a:rPr>
                        <a:t>对</a:t>
                      </a:r>
                      <a:endParaRPr lang="en-GB" sz="3600" b="0" i="0" u="none" strike="noStrike" noProof="0" dirty="0">
                        <a:solidFill>
                          <a:srgbClr val="0070C0"/>
                        </a:solidFill>
                        <a:effectLst/>
                        <a:highlight>
                          <a:srgbClr val="FFFFFF"/>
                        </a:highlight>
                        <a:latin typeface="KaiTi"/>
                        <a:ea typeface="KaiTi"/>
                      </a:endParaRPr>
                    </a:p>
                  </a:txBody>
                  <a:tcPr>
                    <a:solidFill>
                      <a:srgbClr val="F8FBFE"/>
                    </a:solidFill>
                  </a:tcPr>
                </a:tc>
                <a:extLst>
                  <a:ext uri="{0D108BD9-81ED-4DB2-BD59-A6C34878D82A}">
                    <a16:rowId xmlns:a16="http://schemas.microsoft.com/office/drawing/2014/main" val="1851654355"/>
                  </a:ext>
                </a:extLst>
              </a:tr>
            </a:tbl>
          </a:graphicData>
        </a:graphic>
      </p:graphicFrame>
    </p:spTree>
    <p:extLst>
      <p:ext uri="{BB962C8B-B14F-4D97-AF65-F5344CB8AC3E}">
        <p14:creationId xmlns:p14="http://schemas.microsoft.com/office/powerpoint/2010/main" val="14749082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40E6730-D113-6DF1-12C7-0B43AEDAC244}"/>
              </a:ext>
            </a:extLst>
          </p:cNvPr>
          <p:cNvSpPr txBox="1"/>
          <p:nvPr/>
        </p:nvSpPr>
        <p:spPr>
          <a:xfrm>
            <a:off x="-1189835" y="29080"/>
            <a:ext cx="8882743" cy="477054"/>
          </a:xfrm>
          <a:prstGeom prst="rect">
            <a:avLst/>
          </a:prstGeom>
          <a:noFill/>
        </p:spPr>
        <p:txBody>
          <a:bodyPr wrap="square" rtlCol="0">
            <a:spAutoFit/>
          </a:bodyPr>
          <a:lstStyle/>
          <a:p>
            <a:pPr algn="ctr"/>
            <a:r>
              <a:rPr lang="en-GB" sz="2500" b="1" dirty="0">
                <a:latin typeface="Quicksand Light" panose="00000400000000000000" pitchFamily="2" charset="0"/>
              </a:rPr>
              <a:t>Example 2</a:t>
            </a:r>
            <a:r>
              <a:rPr lang="en-GB" sz="2500" dirty="0">
                <a:latin typeface="Quicksand Light" panose="00000400000000000000" pitchFamily="2" charset="0"/>
              </a:rPr>
              <a:t>: learning Chinese characters</a:t>
            </a:r>
          </a:p>
        </p:txBody>
      </p:sp>
      <p:pic>
        <p:nvPicPr>
          <p:cNvPr id="4098" name="Picture 2" descr="Teaching Chinese as a Second Language: The Way of the Learner book cover">
            <a:extLst>
              <a:ext uri="{FF2B5EF4-FFF2-40B4-BE49-F238E27FC236}">
                <a16:creationId xmlns:a16="http://schemas.microsoft.com/office/drawing/2014/main" id="{9FB5BDB2-9AD3-2E16-82D9-6838741FF7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488" y="4377581"/>
            <a:ext cx="1516867" cy="227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698470AD-DEE7-E339-1E8F-9F0C27D1D39D}"/>
              </a:ext>
            </a:extLst>
          </p:cNvPr>
          <p:cNvSpPr/>
          <p:nvPr/>
        </p:nvSpPr>
        <p:spPr>
          <a:xfrm>
            <a:off x="387960" y="1390838"/>
            <a:ext cx="3512851" cy="142353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apply</a:t>
            </a:r>
            <a:r>
              <a:rPr lang="en-US" sz="2500" dirty="0">
                <a:solidFill>
                  <a:schemeClr val="tx1"/>
                </a:solidFill>
                <a:effectLst/>
                <a:latin typeface="Quicksand Light" panose="00000400000000000000" pitchFamily="2" charset="0"/>
              </a:rPr>
              <a:t> learnt knowledge in different contexts</a:t>
            </a:r>
            <a:endParaRPr lang="en-GB" sz="40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F0D95DE3-9D69-EBD2-596F-8336E9072367}"/>
              </a:ext>
            </a:extLst>
          </p:cNvPr>
          <p:cNvSpPr/>
          <p:nvPr/>
        </p:nvSpPr>
        <p:spPr>
          <a:xfrm>
            <a:off x="4455888" y="1317929"/>
            <a:ext cx="2854494" cy="1833976"/>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tx1"/>
              </a:solidFill>
              <a:latin typeface="Quicksand Light" panose="00000400000000000000" pitchFamily="2" charset="0"/>
            </a:endParaRPr>
          </a:p>
        </p:txBody>
      </p:sp>
      <p:sp>
        <p:nvSpPr>
          <p:cNvPr id="9" name="TextBox 8">
            <a:extLst>
              <a:ext uri="{FF2B5EF4-FFF2-40B4-BE49-F238E27FC236}">
                <a16:creationId xmlns:a16="http://schemas.microsoft.com/office/drawing/2014/main" id="{B253F01F-0B40-D893-68CF-FDD84CFA750D}"/>
              </a:ext>
            </a:extLst>
          </p:cNvPr>
          <p:cNvSpPr txBox="1"/>
          <p:nvPr/>
        </p:nvSpPr>
        <p:spPr>
          <a:xfrm>
            <a:off x="4186710" y="1419309"/>
            <a:ext cx="3426934" cy="16312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latin typeface="Quicksand Light" panose="00000400000000000000" pitchFamily="2" charset="0"/>
              </a:rPr>
              <a:t>b</a:t>
            </a:r>
            <a:r>
              <a:rPr lang="en-US" sz="2500" dirty="0">
                <a:effectLst/>
                <a:latin typeface="Quicksand Light" panose="00000400000000000000" pitchFamily="2" charset="0"/>
              </a:rPr>
              <a:t>uild connections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effectLst/>
                <a:latin typeface="Quicksand Light" panose="00000400000000000000" pitchFamily="2" charset="0"/>
              </a:rPr>
              <a:t> new and 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effectLst/>
                <a:latin typeface="Quicksand Light" panose="00000400000000000000" pitchFamily="2" charset="0"/>
              </a:rPr>
              <a:t>knowledge</a:t>
            </a:r>
          </a:p>
        </p:txBody>
      </p:sp>
      <p:sp>
        <p:nvSpPr>
          <p:cNvPr id="10" name="Rectangle: Rounded Corners 9">
            <a:extLst>
              <a:ext uri="{FF2B5EF4-FFF2-40B4-BE49-F238E27FC236}">
                <a16:creationId xmlns:a16="http://schemas.microsoft.com/office/drawing/2014/main" id="{FE0F7750-CD1E-2C03-61BD-C3DC7708DF0E}"/>
              </a:ext>
            </a:extLst>
          </p:cNvPr>
          <p:cNvSpPr/>
          <p:nvPr/>
        </p:nvSpPr>
        <p:spPr>
          <a:xfrm>
            <a:off x="8073784" y="650111"/>
            <a:ext cx="3377290" cy="127883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h</a:t>
            </a:r>
            <a:r>
              <a:rPr lang="en-US" sz="2500" dirty="0">
                <a:solidFill>
                  <a:schemeClr val="tx1"/>
                </a:solidFill>
                <a:effectLst/>
                <a:latin typeface="Quicksand Light" panose="00000400000000000000" pitchFamily="2" charset="0"/>
              </a:rPr>
              <a:t>igher-order thinking: </a:t>
            </a:r>
            <a:r>
              <a:rPr lang="en-US" sz="2500" dirty="0" err="1">
                <a:solidFill>
                  <a:schemeClr val="tx1"/>
                </a:solidFill>
                <a:effectLst/>
                <a:latin typeface="Quicksand Light" panose="00000400000000000000" pitchFamily="2" charset="0"/>
              </a:rPr>
              <a:t>analysing</a:t>
            </a:r>
            <a:r>
              <a:rPr lang="en-US" sz="2500" dirty="0">
                <a:solidFill>
                  <a:schemeClr val="tx1"/>
                </a:solidFill>
                <a:effectLst/>
                <a:latin typeface="Quicksand Light" panose="00000400000000000000" pitchFamily="2" charset="0"/>
              </a:rPr>
              <a:t>, evaluating, creating</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1" name="Rectangle: Rounded Corners 10">
            <a:extLst>
              <a:ext uri="{FF2B5EF4-FFF2-40B4-BE49-F238E27FC236}">
                <a16:creationId xmlns:a16="http://schemas.microsoft.com/office/drawing/2014/main" id="{920D3509-2B4A-92A3-6232-F1EEE52B4E7F}"/>
              </a:ext>
            </a:extLst>
          </p:cNvPr>
          <p:cNvSpPr/>
          <p:nvPr/>
        </p:nvSpPr>
        <p:spPr>
          <a:xfrm>
            <a:off x="4493128" y="4711130"/>
            <a:ext cx="2854495" cy="901338"/>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a</a:t>
            </a:r>
            <a:r>
              <a:rPr lang="en-US" sz="2500" dirty="0">
                <a:solidFill>
                  <a:schemeClr val="tx1"/>
                </a:solidFill>
                <a:effectLst/>
                <a:latin typeface="Quicksand Light" panose="00000400000000000000" pitchFamily="2" charset="0"/>
              </a:rPr>
              <a:t>ctive learning</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93587589-1789-9E9C-E8FE-D9E315F2429C}"/>
              </a:ext>
            </a:extLst>
          </p:cNvPr>
          <p:cNvSpPr/>
          <p:nvPr/>
        </p:nvSpPr>
        <p:spPr>
          <a:xfrm>
            <a:off x="492729" y="3151905"/>
            <a:ext cx="3236914" cy="88814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Quicksand Light" panose="00000400000000000000" pitchFamily="2" charset="0"/>
              </a:rPr>
              <a:t>intrinsic motivation</a:t>
            </a:r>
          </a:p>
        </p:txBody>
      </p:sp>
      <p:sp>
        <p:nvSpPr>
          <p:cNvPr id="13" name="Rectangle: Rounded Corners 12">
            <a:extLst>
              <a:ext uri="{FF2B5EF4-FFF2-40B4-BE49-F238E27FC236}">
                <a16:creationId xmlns:a16="http://schemas.microsoft.com/office/drawing/2014/main" id="{8A3B1EF6-0EEB-4889-7223-5379B6D6ECF6}"/>
              </a:ext>
            </a:extLst>
          </p:cNvPr>
          <p:cNvSpPr/>
          <p:nvPr/>
        </p:nvSpPr>
        <p:spPr>
          <a:xfrm>
            <a:off x="8209458" y="3847659"/>
            <a:ext cx="3917269" cy="125903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d</a:t>
            </a:r>
            <a:r>
              <a:rPr lang="en-US" sz="2500" dirty="0">
                <a:solidFill>
                  <a:schemeClr val="tx1"/>
                </a:solidFill>
                <a:effectLst/>
                <a:latin typeface="Quicksand Light" panose="00000400000000000000" pitchFamily="2" charset="0"/>
              </a:rPr>
              <a:t>eepen understanding gradually and think and reflect critically</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C5359B93-030D-FB97-4321-7CA5C7B5E951}"/>
              </a:ext>
            </a:extLst>
          </p:cNvPr>
          <p:cNvSpPr txBox="1"/>
          <p:nvPr/>
        </p:nvSpPr>
        <p:spPr>
          <a:xfrm>
            <a:off x="383465" y="703725"/>
            <a:ext cx="4392726" cy="477054"/>
          </a:xfrm>
          <a:prstGeom prst="rect">
            <a:avLst/>
          </a:prstGeom>
          <a:noFill/>
        </p:spPr>
        <p:txBody>
          <a:bodyPr wrap="square" rtlCol="0">
            <a:spAutoFit/>
          </a:bodyPr>
          <a:lstStyle/>
          <a:p>
            <a:r>
              <a:rPr lang="en-GB" sz="2500" dirty="0">
                <a:latin typeface="Quicksand Light" panose="00000400000000000000" pitchFamily="2" charset="0"/>
              </a:rPr>
              <a:t>Features of Deep Learning</a:t>
            </a:r>
          </a:p>
        </p:txBody>
      </p:sp>
      <p:sp>
        <p:nvSpPr>
          <p:cNvPr id="3" name="Rectangle: Rounded Corners 2">
            <a:extLst>
              <a:ext uri="{FF2B5EF4-FFF2-40B4-BE49-F238E27FC236}">
                <a16:creationId xmlns:a16="http://schemas.microsoft.com/office/drawing/2014/main" id="{DBA88F33-BAAB-00EF-BF05-B0E49535ACA7}"/>
              </a:ext>
            </a:extLst>
          </p:cNvPr>
          <p:cNvSpPr/>
          <p:nvPr/>
        </p:nvSpPr>
        <p:spPr>
          <a:xfrm>
            <a:off x="8332466" y="2330334"/>
            <a:ext cx="3118608" cy="85742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rPr>
              <a:t> </a:t>
            </a:r>
            <a:r>
              <a:rPr lang="en-GB" sz="2500" dirty="0">
                <a:solidFill>
                  <a:schemeClr val="tx1"/>
                </a:solidFill>
                <a:latin typeface="Quicksand Light" panose="00000400000000000000" pitchFamily="2" charset="0"/>
              </a:rPr>
              <a:t>collaborative learning</a:t>
            </a:r>
          </a:p>
        </p:txBody>
      </p:sp>
      <p:sp>
        <p:nvSpPr>
          <p:cNvPr id="4" name="Rectangle: Rounded Corners 3">
            <a:extLst>
              <a:ext uri="{FF2B5EF4-FFF2-40B4-BE49-F238E27FC236}">
                <a16:creationId xmlns:a16="http://schemas.microsoft.com/office/drawing/2014/main" id="{EA19E030-31CA-7072-056B-CEDB3A70D6EA}"/>
              </a:ext>
            </a:extLst>
          </p:cNvPr>
          <p:cNvSpPr/>
          <p:nvPr/>
        </p:nvSpPr>
        <p:spPr>
          <a:xfrm>
            <a:off x="2144385" y="5814674"/>
            <a:ext cx="3236914" cy="88814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Quicksand Light" panose="00000400000000000000" pitchFamily="2" charset="0"/>
              </a:rPr>
              <a:t>autonomous learning</a:t>
            </a:r>
          </a:p>
        </p:txBody>
      </p:sp>
      <p:sp>
        <p:nvSpPr>
          <p:cNvPr id="6" name="Rectangle: Rounded Corners 5">
            <a:extLst>
              <a:ext uri="{FF2B5EF4-FFF2-40B4-BE49-F238E27FC236}">
                <a16:creationId xmlns:a16="http://schemas.microsoft.com/office/drawing/2014/main" id="{C002EC8D-AD6D-F548-591F-65E86050A9D8}"/>
              </a:ext>
            </a:extLst>
          </p:cNvPr>
          <p:cNvSpPr/>
          <p:nvPr/>
        </p:nvSpPr>
        <p:spPr>
          <a:xfrm>
            <a:off x="4126296" y="3506436"/>
            <a:ext cx="3588161" cy="1002489"/>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rPr>
              <a:t> </a:t>
            </a:r>
            <a:r>
              <a:rPr lang="en-GB" sz="2500" dirty="0">
                <a:solidFill>
                  <a:schemeClr val="tx1"/>
                </a:solidFill>
                <a:latin typeface="Quicksand Light" panose="00000400000000000000" pitchFamily="2" charset="0"/>
              </a:rPr>
              <a:t>knowledge linked to real life</a:t>
            </a:r>
          </a:p>
        </p:txBody>
      </p:sp>
      <p:sp>
        <p:nvSpPr>
          <p:cNvPr id="8" name="Rectangle: Rounded Corners 7">
            <a:extLst>
              <a:ext uri="{FF2B5EF4-FFF2-40B4-BE49-F238E27FC236}">
                <a16:creationId xmlns:a16="http://schemas.microsoft.com/office/drawing/2014/main" id="{488096FA-98BD-DCB4-CF84-F35D93DC43AA}"/>
              </a:ext>
            </a:extLst>
          </p:cNvPr>
          <p:cNvSpPr/>
          <p:nvPr/>
        </p:nvSpPr>
        <p:spPr>
          <a:xfrm>
            <a:off x="8143972" y="5670390"/>
            <a:ext cx="3236914" cy="88814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Quicksand Light" panose="00000400000000000000" pitchFamily="2" charset="0"/>
              </a:rPr>
              <a:t>technology as an enabler </a:t>
            </a:r>
          </a:p>
        </p:txBody>
      </p:sp>
    </p:spTree>
    <p:extLst>
      <p:ext uri="{BB962C8B-B14F-4D97-AF65-F5344CB8AC3E}">
        <p14:creationId xmlns:p14="http://schemas.microsoft.com/office/powerpoint/2010/main" val="19392740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cxnSp>
        <p:nvCxnSpPr>
          <p:cNvPr id="100" name="Google Shape;100;p15"/>
          <p:cNvCxnSpPr/>
          <p:nvPr/>
        </p:nvCxnSpPr>
        <p:spPr>
          <a:xfrm>
            <a:off x="658788" y="6039750"/>
            <a:ext cx="10874400" cy="0"/>
          </a:xfrm>
          <a:prstGeom prst="straightConnector1">
            <a:avLst/>
          </a:prstGeom>
          <a:noFill/>
          <a:ln w="9525" cap="flat" cmpd="sng">
            <a:solidFill>
              <a:srgbClr val="44546A"/>
            </a:solidFill>
            <a:prstDash val="solid"/>
            <a:round/>
            <a:headEnd type="none" w="med" len="med"/>
            <a:tailEnd type="none" w="med" len="med"/>
          </a:ln>
        </p:spPr>
      </p:cxnSp>
      <p:sp>
        <p:nvSpPr>
          <p:cNvPr id="101" name="Google Shape;101;p15"/>
          <p:cNvSpPr txBox="1"/>
          <p:nvPr/>
        </p:nvSpPr>
        <p:spPr>
          <a:xfrm>
            <a:off x="582607" y="6171525"/>
            <a:ext cx="1888449" cy="27695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0000"/>
                </a:solidFill>
                <a:latin typeface="Quicksand"/>
                <a:ea typeface="Quicksand"/>
                <a:cs typeface="Quicksand"/>
                <a:sym typeface="Quicksand"/>
              </a:rPr>
              <a:t>© Primary Mandarin </a:t>
            </a:r>
            <a:endParaRPr sz="1200" b="1" dirty="0">
              <a:latin typeface="Quicksand"/>
              <a:ea typeface="Quicksand"/>
              <a:cs typeface="Quicksand"/>
              <a:sym typeface="Quicksand"/>
            </a:endParaRPr>
          </a:p>
        </p:txBody>
      </p:sp>
      <p:pic>
        <p:nvPicPr>
          <p:cNvPr id="102" name="Google Shape;102;p15"/>
          <p:cNvPicPr preferRelativeResize="0"/>
          <p:nvPr/>
        </p:nvPicPr>
        <p:blipFill>
          <a:blip r:embed="rId3">
            <a:alphaModFix/>
          </a:blip>
          <a:stretch>
            <a:fillRect/>
          </a:stretch>
        </p:blipFill>
        <p:spPr>
          <a:xfrm>
            <a:off x="11360145" y="6171524"/>
            <a:ext cx="173062" cy="276900"/>
          </a:xfrm>
          <a:prstGeom prst="rect">
            <a:avLst/>
          </a:prstGeom>
          <a:noFill/>
          <a:ln>
            <a:noFill/>
          </a:ln>
        </p:spPr>
      </p:pic>
      <p:sp>
        <p:nvSpPr>
          <p:cNvPr id="103" name="Google Shape;103;p15"/>
          <p:cNvSpPr txBox="1"/>
          <p:nvPr/>
        </p:nvSpPr>
        <p:spPr>
          <a:xfrm>
            <a:off x="291818" y="72493"/>
            <a:ext cx="10950600"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dirty="0">
                <a:latin typeface="Quicksand Light" panose="00000400000000000000" pitchFamily="2" charset="0"/>
              </a:rPr>
              <a:t> </a:t>
            </a:r>
          </a:p>
          <a:p>
            <a:pPr marL="0" marR="0" lvl="0" indent="0" algn="l" rtl="0">
              <a:spcBef>
                <a:spcPts val="0"/>
              </a:spcBef>
              <a:spcAft>
                <a:spcPts val="0"/>
              </a:spcAft>
              <a:buNone/>
            </a:pPr>
            <a:r>
              <a:rPr lang="en-US" sz="2400" b="1" dirty="0">
                <a:latin typeface="Quicksand"/>
                <a:ea typeface="Quicksand"/>
                <a:cs typeface="Quicksand"/>
                <a:sym typeface="Quicksand"/>
              </a:rPr>
              <a:t>Language Detectives - Writing From Around the World</a:t>
            </a:r>
            <a:endParaRPr sz="2400" b="1" dirty="0">
              <a:solidFill>
                <a:srgbClr val="000000"/>
              </a:solidFill>
              <a:latin typeface="Quicksand"/>
              <a:ea typeface="Quicksand"/>
              <a:cs typeface="Quicksand"/>
              <a:sym typeface="Quicksand"/>
            </a:endParaRPr>
          </a:p>
        </p:txBody>
      </p:sp>
      <p:sp>
        <p:nvSpPr>
          <p:cNvPr id="104" name="Google Shape;104;p15"/>
          <p:cNvSpPr/>
          <p:nvPr/>
        </p:nvSpPr>
        <p:spPr>
          <a:xfrm>
            <a:off x="274175" y="1556128"/>
            <a:ext cx="8134759" cy="4214100"/>
          </a:xfrm>
          <a:prstGeom prst="roundRect">
            <a:avLst>
              <a:gd name="adj" fmla="val 5004"/>
            </a:avLst>
          </a:prstGeom>
          <a:noFill/>
          <a:ln w="19050" cap="flat" cmpd="sng">
            <a:solidFill>
              <a:srgbClr val="44546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cxnSp>
        <p:nvCxnSpPr>
          <p:cNvPr id="105" name="Google Shape;105;p15"/>
          <p:cNvCxnSpPr/>
          <p:nvPr/>
        </p:nvCxnSpPr>
        <p:spPr>
          <a:xfrm>
            <a:off x="5696100" y="1556128"/>
            <a:ext cx="0" cy="4214100"/>
          </a:xfrm>
          <a:prstGeom prst="straightConnector1">
            <a:avLst/>
          </a:prstGeom>
          <a:noFill/>
          <a:ln w="19050" cap="flat" cmpd="sng">
            <a:solidFill>
              <a:srgbClr val="44546A"/>
            </a:solidFill>
            <a:prstDash val="solid"/>
            <a:round/>
            <a:headEnd type="none" w="med" len="med"/>
            <a:tailEnd type="none" w="med" len="med"/>
          </a:ln>
        </p:spPr>
      </p:cxnSp>
      <p:cxnSp>
        <p:nvCxnSpPr>
          <p:cNvPr id="106" name="Google Shape;106;p15"/>
          <p:cNvCxnSpPr/>
          <p:nvPr/>
        </p:nvCxnSpPr>
        <p:spPr>
          <a:xfrm>
            <a:off x="2983263" y="1556128"/>
            <a:ext cx="0" cy="4214100"/>
          </a:xfrm>
          <a:prstGeom prst="straightConnector1">
            <a:avLst/>
          </a:prstGeom>
          <a:noFill/>
          <a:ln w="19050" cap="flat" cmpd="sng">
            <a:solidFill>
              <a:srgbClr val="44546A"/>
            </a:solidFill>
            <a:prstDash val="solid"/>
            <a:round/>
            <a:headEnd type="none" w="med" len="med"/>
            <a:tailEnd type="none" w="med" len="med"/>
          </a:ln>
        </p:spPr>
      </p:cxnSp>
      <p:cxnSp>
        <p:nvCxnSpPr>
          <p:cNvPr id="107" name="Google Shape;107;p15"/>
          <p:cNvCxnSpPr>
            <a:cxnSpLocks/>
            <a:stCxn id="104" idx="1"/>
            <a:endCxn id="104" idx="3"/>
          </p:cNvCxnSpPr>
          <p:nvPr/>
        </p:nvCxnSpPr>
        <p:spPr>
          <a:xfrm>
            <a:off x="274175" y="3663178"/>
            <a:ext cx="8134759" cy="0"/>
          </a:xfrm>
          <a:prstGeom prst="straightConnector1">
            <a:avLst/>
          </a:prstGeom>
          <a:noFill/>
          <a:ln w="19050" cap="flat" cmpd="sng">
            <a:solidFill>
              <a:srgbClr val="44546A"/>
            </a:solidFill>
            <a:prstDash val="solid"/>
            <a:round/>
            <a:headEnd type="none" w="med" len="med"/>
            <a:tailEnd type="none" w="med" len="med"/>
          </a:ln>
        </p:spPr>
      </p:cxnSp>
      <p:cxnSp>
        <p:nvCxnSpPr>
          <p:cNvPr id="108" name="Google Shape;108;p15"/>
          <p:cNvCxnSpPr>
            <a:cxnSpLocks/>
          </p:cNvCxnSpPr>
          <p:nvPr/>
        </p:nvCxnSpPr>
        <p:spPr>
          <a:xfrm>
            <a:off x="274175" y="3257211"/>
            <a:ext cx="8134759" cy="0"/>
          </a:xfrm>
          <a:prstGeom prst="straightConnector1">
            <a:avLst/>
          </a:prstGeom>
          <a:noFill/>
          <a:ln w="19050" cap="flat" cmpd="sng">
            <a:solidFill>
              <a:srgbClr val="44546A"/>
            </a:solidFill>
            <a:prstDash val="solid"/>
            <a:round/>
            <a:headEnd type="none" w="med" len="med"/>
            <a:tailEnd type="none" w="med" len="med"/>
          </a:ln>
        </p:spPr>
      </p:cxnSp>
      <p:sp>
        <p:nvSpPr>
          <p:cNvPr id="109" name="Google Shape;109;p15"/>
          <p:cNvSpPr txBox="1"/>
          <p:nvPr/>
        </p:nvSpPr>
        <p:spPr>
          <a:xfrm>
            <a:off x="400799" y="1648252"/>
            <a:ext cx="2458627" cy="1169511"/>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000" dirty="0">
                <a:solidFill>
                  <a:schemeClr val="dk1"/>
                </a:solidFill>
                <a:latin typeface="Quicksand"/>
                <a:ea typeface="Quicksand"/>
                <a:cs typeface="Quicksand"/>
                <a:sym typeface="Quicksand"/>
              </a:rPr>
              <a:t>Mr. and Mrs. Dursley, of number four, Privet Drive, were proud to say that they were perfectly normal, thank you very much. They were the last people you’d expect to be involved in anything strange or mysterious, because they just didn’t hold with such nonsense.</a:t>
            </a:r>
            <a:endParaRPr sz="1000" dirty="0">
              <a:solidFill>
                <a:srgbClr val="000000"/>
              </a:solidFill>
              <a:latin typeface="Quicksand"/>
              <a:ea typeface="Quicksand"/>
              <a:cs typeface="Quicksand"/>
              <a:sym typeface="Quicksand"/>
            </a:endParaRPr>
          </a:p>
        </p:txBody>
      </p:sp>
      <p:cxnSp>
        <p:nvCxnSpPr>
          <p:cNvPr id="111" name="Google Shape;111;p15"/>
          <p:cNvCxnSpPr>
            <a:cxnSpLocks/>
          </p:cNvCxnSpPr>
          <p:nvPr/>
        </p:nvCxnSpPr>
        <p:spPr>
          <a:xfrm>
            <a:off x="271800" y="5364274"/>
            <a:ext cx="8137134" cy="0"/>
          </a:xfrm>
          <a:prstGeom prst="straightConnector1">
            <a:avLst/>
          </a:prstGeom>
          <a:noFill/>
          <a:ln w="19050" cap="flat" cmpd="sng">
            <a:solidFill>
              <a:srgbClr val="44546A"/>
            </a:solidFill>
            <a:prstDash val="solid"/>
            <a:round/>
            <a:headEnd type="none" w="med" len="med"/>
            <a:tailEnd type="none" w="med" len="med"/>
          </a:ln>
        </p:spPr>
      </p:cxnSp>
      <p:sp>
        <p:nvSpPr>
          <p:cNvPr id="112" name="Google Shape;112;p15"/>
          <p:cNvSpPr txBox="1"/>
          <p:nvPr/>
        </p:nvSpPr>
        <p:spPr>
          <a:xfrm>
            <a:off x="291818" y="3263805"/>
            <a:ext cx="23217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dirty="0">
                <a:latin typeface="Quicksand"/>
                <a:ea typeface="Quicksand"/>
                <a:cs typeface="Quicksand"/>
                <a:sym typeface="Quicksand"/>
              </a:rPr>
              <a:t>A        English</a:t>
            </a:r>
            <a:endParaRPr sz="1800" b="1" dirty="0">
              <a:solidFill>
                <a:srgbClr val="000000"/>
              </a:solidFill>
              <a:latin typeface="Quicksand"/>
              <a:ea typeface="Quicksand"/>
              <a:cs typeface="Quicksand"/>
              <a:sym typeface="Quicksand"/>
            </a:endParaRPr>
          </a:p>
        </p:txBody>
      </p:sp>
      <p:sp>
        <p:nvSpPr>
          <p:cNvPr id="120" name="Google Shape;120;p15"/>
          <p:cNvSpPr txBox="1"/>
          <p:nvPr/>
        </p:nvSpPr>
        <p:spPr>
          <a:xfrm>
            <a:off x="400800" y="3803278"/>
            <a:ext cx="2433000" cy="13236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000" dirty="0">
                <a:solidFill>
                  <a:schemeClr val="dk1"/>
                </a:solidFill>
                <a:latin typeface="Quicksand"/>
                <a:ea typeface="Quicksand"/>
                <a:cs typeface="Quicksand"/>
                <a:sym typeface="Quicksand"/>
              </a:rPr>
              <a:t>M. et </a:t>
            </a:r>
            <a:r>
              <a:rPr lang="en-US" sz="1000" dirty="0" err="1">
                <a:solidFill>
                  <a:schemeClr val="dk1"/>
                </a:solidFill>
                <a:latin typeface="Quicksand"/>
                <a:ea typeface="Quicksand"/>
                <a:cs typeface="Quicksand"/>
                <a:sym typeface="Quicksand"/>
              </a:rPr>
              <a:t>Mme</a:t>
            </a:r>
            <a:r>
              <a:rPr lang="en-US" sz="1000" dirty="0">
                <a:solidFill>
                  <a:schemeClr val="dk1"/>
                </a:solidFill>
                <a:latin typeface="Quicksand"/>
                <a:ea typeface="Quicksand"/>
                <a:cs typeface="Quicksand"/>
                <a:sym typeface="Quicksand"/>
              </a:rPr>
              <a:t> Dursley, du </a:t>
            </a:r>
            <a:r>
              <a:rPr lang="en-US" sz="1000" dirty="0" err="1">
                <a:solidFill>
                  <a:schemeClr val="dk1"/>
                </a:solidFill>
                <a:latin typeface="Quicksand"/>
                <a:ea typeface="Quicksand"/>
                <a:cs typeface="Quicksand"/>
                <a:sym typeface="Quicksand"/>
              </a:rPr>
              <a:t>numéro</a:t>
            </a:r>
            <a:r>
              <a:rPr lang="en-US" sz="1000" dirty="0">
                <a:solidFill>
                  <a:schemeClr val="dk1"/>
                </a:solidFill>
                <a:latin typeface="Quicksand"/>
                <a:ea typeface="Quicksand"/>
                <a:cs typeface="Quicksand"/>
                <a:sym typeface="Quicksand"/>
              </a:rPr>
              <a:t> quatre, Privet Drive, </a:t>
            </a:r>
            <a:r>
              <a:rPr lang="en-US" sz="1000" dirty="0" err="1">
                <a:solidFill>
                  <a:schemeClr val="dk1"/>
                </a:solidFill>
                <a:latin typeface="Quicksand"/>
                <a:ea typeface="Quicksand"/>
                <a:cs typeface="Quicksand"/>
                <a:sym typeface="Quicksand"/>
              </a:rPr>
              <a:t>étaient</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fiers</a:t>
            </a:r>
            <a:r>
              <a:rPr lang="en-US" sz="1000" dirty="0">
                <a:solidFill>
                  <a:schemeClr val="dk1"/>
                </a:solidFill>
                <a:latin typeface="Quicksand"/>
                <a:ea typeface="Quicksand"/>
                <a:cs typeface="Quicksand"/>
                <a:sym typeface="Quicksand"/>
              </a:rPr>
              <a:t> de dire </a:t>
            </a:r>
            <a:r>
              <a:rPr lang="en-US" sz="1000" dirty="0" err="1">
                <a:solidFill>
                  <a:schemeClr val="dk1"/>
                </a:solidFill>
                <a:latin typeface="Quicksand"/>
                <a:ea typeface="Quicksand"/>
                <a:cs typeface="Quicksand"/>
                <a:sym typeface="Quicksand"/>
              </a:rPr>
              <a:t>qu’ils</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étaient</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parfaitement</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normaux</a:t>
            </a:r>
            <a:r>
              <a:rPr lang="en-US" sz="1000" dirty="0">
                <a:solidFill>
                  <a:schemeClr val="dk1"/>
                </a:solidFill>
                <a:latin typeface="Quicksand"/>
                <a:ea typeface="Quicksand"/>
                <a:cs typeface="Quicksand"/>
                <a:sym typeface="Quicksand"/>
              </a:rPr>
              <a:t>, merci beaucoup. </a:t>
            </a:r>
            <a:r>
              <a:rPr lang="en-US" sz="1000" dirty="0" err="1">
                <a:solidFill>
                  <a:schemeClr val="dk1"/>
                </a:solidFill>
                <a:latin typeface="Quicksand"/>
                <a:ea typeface="Quicksand"/>
                <a:cs typeface="Quicksand"/>
                <a:sym typeface="Quicksand"/>
              </a:rPr>
              <a:t>C’étaient</a:t>
            </a:r>
            <a:r>
              <a:rPr lang="en-US" sz="1000" dirty="0">
                <a:solidFill>
                  <a:schemeClr val="dk1"/>
                </a:solidFill>
                <a:latin typeface="Quicksand"/>
                <a:ea typeface="Quicksand"/>
                <a:cs typeface="Quicksand"/>
                <a:sym typeface="Quicksand"/>
              </a:rPr>
              <a:t> les </a:t>
            </a:r>
            <a:r>
              <a:rPr lang="en-US" sz="1000" dirty="0" err="1">
                <a:solidFill>
                  <a:schemeClr val="dk1"/>
                </a:solidFill>
                <a:latin typeface="Quicksand"/>
                <a:ea typeface="Quicksand"/>
                <a:cs typeface="Quicksand"/>
                <a:sym typeface="Quicksand"/>
              </a:rPr>
              <a:t>dernières</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personnes</a:t>
            </a:r>
            <a:r>
              <a:rPr lang="en-US" sz="1000" dirty="0">
                <a:solidFill>
                  <a:schemeClr val="dk1"/>
                </a:solidFill>
                <a:latin typeface="Quicksand"/>
                <a:ea typeface="Quicksand"/>
                <a:cs typeface="Quicksand"/>
                <a:sym typeface="Quicksand"/>
              </a:rPr>
              <a:t> à qui on </a:t>
            </a:r>
            <a:r>
              <a:rPr lang="en-US" sz="1000" dirty="0" err="1">
                <a:solidFill>
                  <a:schemeClr val="dk1"/>
                </a:solidFill>
                <a:latin typeface="Quicksand"/>
                <a:ea typeface="Quicksand"/>
                <a:cs typeface="Quicksand"/>
                <a:sym typeface="Quicksand"/>
              </a:rPr>
              <a:t>s’attendrait</a:t>
            </a:r>
            <a:r>
              <a:rPr lang="en-US" sz="1000" dirty="0">
                <a:solidFill>
                  <a:schemeClr val="dk1"/>
                </a:solidFill>
                <a:latin typeface="Quicksand"/>
                <a:ea typeface="Quicksand"/>
                <a:cs typeface="Quicksand"/>
                <a:sym typeface="Quicksand"/>
              </a:rPr>
              <a:t> à </a:t>
            </a:r>
            <a:r>
              <a:rPr lang="en-US" sz="1000" dirty="0" err="1">
                <a:solidFill>
                  <a:schemeClr val="dk1"/>
                </a:solidFill>
                <a:latin typeface="Quicksand"/>
                <a:ea typeface="Quicksand"/>
                <a:cs typeface="Quicksand"/>
                <a:sym typeface="Quicksand"/>
              </a:rPr>
              <a:t>être</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impliquées</a:t>
            </a:r>
            <a:r>
              <a:rPr lang="en-US" sz="1000" dirty="0">
                <a:solidFill>
                  <a:schemeClr val="dk1"/>
                </a:solidFill>
                <a:latin typeface="Quicksand"/>
                <a:ea typeface="Quicksand"/>
                <a:cs typeface="Quicksand"/>
                <a:sym typeface="Quicksand"/>
              </a:rPr>
              <a:t> dans quelque chose </a:t>
            </a:r>
            <a:r>
              <a:rPr lang="en-US" sz="1000" dirty="0" err="1">
                <a:solidFill>
                  <a:schemeClr val="dk1"/>
                </a:solidFill>
                <a:latin typeface="Quicksand"/>
                <a:ea typeface="Quicksand"/>
                <a:cs typeface="Quicksand"/>
                <a:sym typeface="Quicksand"/>
              </a:rPr>
              <a:t>d’étrange</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ou</a:t>
            </a:r>
            <a:r>
              <a:rPr lang="en-US" sz="1000" dirty="0">
                <a:solidFill>
                  <a:schemeClr val="dk1"/>
                </a:solidFill>
                <a:latin typeface="Quicksand"/>
                <a:ea typeface="Quicksand"/>
                <a:cs typeface="Quicksand"/>
                <a:sym typeface="Quicksand"/>
              </a:rPr>
              <a:t> de </a:t>
            </a:r>
            <a:r>
              <a:rPr lang="en-US" sz="1000" dirty="0" err="1">
                <a:solidFill>
                  <a:schemeClr val="dk1"/>
                </a:solidFill>
                <a:latin typeface="Quicksand"/>
                <a:ea typeface="Quicksand"/>
                <a:cs typeface="Quicksand"/>
                <a:sym typeface="Quicksand"/>
              </a:rPr>
              <a:t>mystérieux</a:t>
            </a:r>
            <a:r>
              <a:rPr lang="en-US" sz="1000" dirty="0">
                <a:solidFill>
                  <a:schemeClr val="dk1"/>
                </a:solidFill>
                <a:latin typeface="Quicksand"/>
                <a:ea typeface="Quicksand"/>
                <a:cs typeface="Quicksand"/>
                <a:sym typeface="Quicksand"/>
              </a:rPr>
              <a:t>, car </a:t>
            </a:r>
            <a:r>
              <a:rPr lang="en-US" sz="1000" dirty="0" err="1">
                <a:solidFill>
                  <a:schemeClr val="dk1"/>
                </a:solidFill>
                <a:latin typeface="Quicksand"/>
                <a:ea typeface="Quicksand"/>
                <a:cs typeface="Quicksand"/>
                <a:sym typeface="Quicksand"/>
              </a:rPr>
              <a:t>ils</a:t>
            </a:r>
            <a:r>
              <a:rPr lang="en-US" sz="1000" dirty="0">
                <a:solidFill>
                  <a:schemeClr val="dk1"/>
                </a:solidFill>
                <a:latin typeface="Quicksand"/>
                <a:ea typeface="Quicksand"/>
                <a:cs typeface="Quicksand"/>
                <a:sym typeface="Quicksand"/>
              </a:rPr>
              <a:t> ne </a:t>
            </a:r>
            <a:r>
              <a:rPr lang="en-US" sz="1000" dirty="0" err="1">
                <a:solidFill>
                  <a:schemeClr val="dk1"/>
                </a:solidFill>
                <a:latin typeface="Quicksand"/>
                <a:ea typeface="Quicksand"/>
                <a:cs typeface="Quicksand"/>
                <a:sym typeface="Quicksand"/>
              </a:rPr>
              <a:t>tenait</a:t>
            </a:r>
            <a:r>
              <a:rPr lang="en-US" sz="1000" dirty="0">
                <a:solidFill>
                  <a:schemeClr val="dk1"/>
                </a:solidFill>
                <a:latin typeface="Quicksand"/>
                <a:ea typeface="Quicksand"/>
                <a:cs typeface="Quicksand"/>
                <a:sym typeface="Quicksand"/>
              </a:rPr>
              <a:t> pas avec </a:t>
            </a:r>
            <a:r>
              <a:rPr lang="en-US" sz="1000" dirty="0" err="1">
                <a:solidFill>
                  <a:schemeClr val="dk1"/>
                </a:solidFill>
                <a:latin typeface="Quicksand"/>
                <a:ea typeface="Quicksand"/>
                <a:cs typeface="Quicksand"/>
                <a:sym typeface="Quicksand"/>
              </a:rPr>
              <a:t>une</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telle</a:t>
            </a:r>
            <a:r>
              <a:rPr lang="en-US" sz="1000" dirty="0">
                <a:solidFill>
                  <a:schemeClr val="dk1"/>
                </a:solidFill>
                <a:latin typeface="Quicksand"/>
                <a:ea typeface="Quicksand"/>
                <a:cs typeface="Quicksand"/>
                <a:sym typeface="Quicksand"/>
              </a:rPr>
              <a:t> </a:t>
            </a:r>
            <a:r>
              <a:rPr lang="en-US" sz="1000" dirty="0" err="1">
                <a:solidFill>
                  <a:schemeClr val="dk1"/>
                </a:solidFill>
                <a:latin typeface="Quicksand"/>
                <a:ea typeface="Quicksand"/>
                <a:cs typeface="Quicksand"/>
                <a:sym typeface="Quicksand"/>
              </a:rPr>
              <a:t>absurdité</a:t>
            </a:r>
            <a:r>
              <a:rPr lang="en-US" sz="1000" dirty="0">
                <a:solidFill>
                  <a:schemeClr val="dk1"/>
                </a:solidFill>
                <a:latin typeface="Quicksand"/>
                <a:ea typeface="Quicksand"/>
                <a:cs typeface="Quicksand"/>
                <a:sym typeface="Quicksand"/>
              </a:rPr>
              <a:t>.</a:t>
            </a:r>
            <a:endParaRPr sz="1000" dirty="0">
              <a:solidFill>
                <a:srgbClr val="000000"/>
              </a:solidFill>
              <a:latin typeface="Quicksand"/>
              <a:ea typeface="Quicksand"/>
              <a:cs typeface="Quicksand"/>
              <a:sym typeface="Quicksand"/>
            </a:endParaRPr>
          </a:p>
        </p:txBody>
      </p:sp>
      <p:sp>
        <p:nvSpPr>
          <p:cNvPr id="123" name="Google Shape;123;p15"/>
          <p:cNvSpPr txBox="1"/>
          <p:nvPr/>
        </p:nvSpPr>
        <p:spPr>
          <a:xfrm>
            <a:off x="3103500" y="1660153"/>
            <a:ext cx="2592600" cy="1384954"/>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400" dirty="0">
                <a:solidFill>
                  <a:schemeClr val="dk1"/>
                </a:solidFill>
                <a:latin typeface="KaiTi" panose="02010609060101010101" pitchFamily="49" charset="-122"/>
                <a:ea typeface="KaiTi" panose="02010609060101010101" pitchFamily="49" charset="-122"/>
                <a:cs typeface="SimSun"/>
                <a:sym typeface="SimSun"/>
              </a:rPr>
              <a:t>家住女贞路四号的德思礼夫妇总是得意地说他们是非常规矩的人家，拜托，拜托了。他们从来跟神秘古怪的事不沾边,因为他们根本不相信那些邪门歪道。</a:t>
            </a:r>
            <a:endParaRPr sz="1400" dirty="0">
              <a:solidFill>
                <a:srgbClr val="000000"/>
              </a:solidFill>
              <a:latin typeface="KaiTi" panose="02010609060101010101" pitchFamily="49" charset="-122"/>
              <a:ea typeface="KaiTi" panose="02010609060101010101" pitchFamily="49" charset="-122"/>
              <a:cs typeface="SimSun"/>
              <a:sym typeface="SimSun"/>
            </a:endParaRPr>
          </a:p>
        </p:txBody>
      </p:sp>
      <p:sp>
        <p:nvSpPr>
          <p:cNvPr id="124" name="Google Shape;124;p15"/>
          <p:cNvSpPr txBox="1"/>
          <p:nvPr/>
        </p:nvSpPr>
        <p:spPr>
          <a:xfrm>
            <a:off x="3068189" y="3778793"/>
            <a:ext cx="2635060" cy="1754286"/>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Font typeface="Arial"/>
              <a:buNone/>
            </a:pPr>
            <a:r>
              <a:rPr lang="en-US" sz="1200" dirty="0">
                <a:solidFill>
                  <a:schemeClr val="dk1"/>
                </a:solidFill>
                <a:latin typeface="SimSun"/>
                <a:ea typeface="SimSun"/>
                <a:cs typeface="SimSun"/>
                <a:sym typeface="SimSun"/>
              </a:rPr>
              <a:t>プリベットドライブの4番目のダーズリー夫妻は、彼らが完全に正常であると誇りを持って言ってくれて、ありがとうございました。彼らはただの理由で、奇妙なことや神秘的なことに関与することを期待する最後の人々でした </a:t>
            </a:r>
            <a:r>
              <a:rPr lang="en-US" sz="1200" dirty="0" err="1">
                <a:solidFill>
                  <a:schemeClr val="dk1"/>
                </a:solidFill>
                <a:latin typeface="SimSun"/>
                <a:ea typeface="SimSun"/>
                <a:cs typeface="SimSun"/>
                <a:sym typeface="SimSun"/>
              </a:rPr>
              <a:t>そのようなナンセンスに耐えられませんでした</a:t>
            </a:r>
            <a:r>
              <a:rPr lang="en-US" sz="1200" dirty="0">
                <a:solidFill>
                  <a:schemeClr val="dk1"/>
                </a:solidFill>
                <a:latin typeface="SimSun"/>
                <a:ea typeface="SimSun"/>
                <a:cs typeface="SimSun"/>
                <a:sym typeface="SimSun"/>
              </a:rPr>
              <a:t>。</a:t>
            </a:r>
            <a:endParaRPr sz="1200" dirty="0">
              <a:solidFill>
                <a:schemeClr val="dk1"/>
              </a:solidFill>
              <a:latin typeface="SimSun"/>
              <a:ea typeface="SimSun"/>
              <a:cs typeface="SimSun"/>
              <a:sym typeface="SimSun"/>
            </a:endParaRPr>
          </a:p>
          <a:p>
            <a:pPr marL="0" lvl="0" indent="0" algn="l" rtl="0">
              <a:spcBef>
                <a:spcPts val="0"/>
              </a:spcBef>
              <a:spcAft>
                <a:spcPts val="0"/>
              </a:spcAft>
              <a:buClr>
                <a:schemeClr val="dk1"/>
              </a:buClr>
              <a:buFont typeface="Arial"/>
              <a:buNone/>
            </a:pPr>
            <a:endParaRPr sz="600" dirty="0">
              <a:solidFill>
                <a:schemeClr val="dk1"/>
              </a:solidFill>
              <a:latin typeface="SimSun"/>
              <a:ea typeface="SimSun"/>
              <a:cs typeface="SimSun"/>
              <a:sym typeface="SimSun"/>
            </a:endParaRPr>
          </a:p>
          <a:p>
            <a:pPr marL="0" lvl="0" indent="0" algn="l" rtl="0">
              <a:spcBef>
                <a:spcPts val="0"/>
              </a:spcBef>
              <a:spcAft>
                <a:spcPts val="0"/>
              </a:spcAft>
              <a:buClr>
                <a:schemeClr val="dk1"/>
              </a:buClr>
              <a:buFont typeface="Arial"/>
              <a:buNone/>
            </a:pPr>
            <a:endParaRPr sz="600" dirty="0">
              <a:solidFill>
                <a:schemeClr val="dk1"/>
              </a:solidFill>
              <a:latin typeface="SimSun"/>
              <a:ea typeface="SimSun"/>
              <a:cs typeface="SimSun"/>
              <a:sym typeface="SimSun"/>
            </a:endParaRPr>
          </a:p>
        </p:txBody>
      </p:sp>
      <p:sp>
        <p:nvSpPr>
          <p:cNvPr id="2" name="TextBox 1">
            <a:extLst>
              <a:ext uri="{FF2B5EF4-FFF2-40B4-BE49-F238E27FC236}">
                <a16:creationId xmlns:a16="http://schemas.microsoft.com/office/drawing/2014/main" id="{E9B4C62C-8577-19A4-5C4C-2FDC388174FD}"/>
              </a:ext>
            </a:extLst>
          </p:cNvPr>
          <p:cNvSpPr txBox="1"/>
          <p:nvPr/>
        </p:nvSpPr>
        <p:spPr>
          <a:xfrm>
            <a:off x="5692352" y="3289086"/>
            <a:ext cx="382538" cy="369332"/>
          </a:xfrm>
          <a:prstGeom prst="rect">
            <a:avLst/>
          </a:prstGeom>
          <a:noFill/>
        </p:spPr>
        <p:txBody>
          <a:bodyPr wrap="square" rtlCol="0">
            <a:spAutoFit/>
          </a:bodyPr>
          <a:lstStyle/>
          <a:p>
            <a:r>
              <a:rPr lang="en-GB" sz="1800" b="1" dirty="0">
                <a:latin typeface="Quicksand" panose="020B0604020202020204" charset="0"/>
              </a:rPr>
              <a:t>C</a:t>
            </a:r>
          </a:p>
        </p:txBody>
      </p:sp>
      <p:sp>
        <p:nvSpPr>
          <p:cNvPr id="3" name="TextBox 2">
            <a:extLst>
              <a:ext uri="{FF2B5EF4-FFF2-40B4-BE49-F238E27FC236}">
                <a16:creationId xmlns:a16="http://schemas.microsoft.com/office/drawing/2014/main" id="{EB69FED9-C6CE-FBC3-BCBF-032BEF8CE551}"/>
              </a:ext>
            </a:extLst>
          </p:cNvPr>
          <p:cNvSpPr txBox="1"/>
          <p:nvPr/>
        </p:nvSpPr>
        <p:spPr>
          <a:xfrm>
            <a:off x="3040116" y="3289086"/>
            <a:ext cx="387456" cy="369332"/>
          </a:xfrm>
          <a:prstGeom prst="rect">
            <a:avLst/>
          </a:prstGeom>
          <a:noFill/>
        </p:spPr>
        <p:txBody>
          <a:bodyPr wrap="square" rtlCol="0">
            <a:spAutoFit/>
          </a:bodyPr>
          <a:lstStyle/>
          <a:p>
            <a:r>
              <a:rPr lang="en-GB" sz="1800" b="1" dirty="0">
                <a:latin typeface="Quicksand" panose="020B0604020202020204" charset="0"/>
              </a:rPr>
              <a:t>B</a:t>
            </a:r>
          </a:p>
        </p:txBody>
      </p:sp>
      <p:sp>
        <p:nvSpPr>
          <p:cNvPr id="5" name="TextBox 4">
            <a:extLst>
              <a:ext uri="{FF2B5EF4-FFF2-40B4-BE49-F238E27FC236}">
                <a16:creationId xmlns:a16="http://schemas.microsoft.com/office/drawing/2014/main" id="{2C591108-DC77-2FCE-F326-4C99FE3D2DDF}"/>
              </a:ext>
            </a:extLst>
          </p:cNvPr>
          <p:cNvSpPr txBox="1"/>
          <p:nvPr/>
        </p:nvSpPr>
        <p:spPr>
          <a:xfrm>
            <a:off x="342711" y="5394629"/>
            <a:ext cx="382538" cy="369332"/>
          </a:xfrm>
          <a:prstGeom prst="rect">
            <a:avLst/>
          </a:prstGeom>
          <a:noFill/>
        </p:spPr>
        <p:txBody>
          <a:bodyPr wrap="square" rtlCol="0">
            <a:spAutoFit/>
          </a:bodyPr>
          <a:lstStyle/>
          <a:p>
            <a:r>
              <a:rPr lang="en-GB" sz="1800" b="1" dirty="0">
                <a:latin typeface="Quicksand" panose="020B0604020202020204" charset="0"/>
              </a:rPr>
              <a:t>E</a:t>
            </a:r>
          </a:p>
        </p:txBody>
      </p:sp>
      <p:sp>
        <p:nvSpPr>
          <p:cNvPr id="6" name="TextBox 5">
            <a:extLst>
              <a:ext uri="{FF2B5EF4-FFF2-40B4-BE49-F238E27FC236}">
                <a16:creationId xmlns:a16="http://schemas.microsoft.com/office/drawing/2014/main" id="{C1BAC0A0-BAFF-4652-A3B0-FED5AD0DE000}"/>
              </a:ext>
            </a:extLst>
          </p:cNvPr>
          <p:cNvSpPr txBox="1"/>
          <p:nvPr/>
        </p:nvSpPr>
        <p:spPr>
          <a:xfrm>
            <a:off x="3012102" y="5391267"/>
            <a:ext cx="382538" cy="369332"/>
          </a:xfrm>
          <a:prstGeom prst="rect">
            <a:avLst/>
          </a:prstGeom>
          <a:noFill/>
        </p:spPr>
        <p:txBody>
          <a:bodyPr wrap="square" rtlCol="0">
            <a:spAutoFit/>
          </a:bodyPr>
          <a:lstStyle/>
          <a:p>
            <a:r>
              <a:rPr lang="en-GB" sz="1800" b="1" dirty="0">
                <a:latin typeface="Quicksand" panose="020B0604020202020204" charset="0"/>
              </a:rPr>
              <a:t>F</a:t>
            </a:r>
          </a:p>
        </p:txBody>
      </p:sp>
      <p:sp>
        <p:nvSpPr>
          <p:cNvPr id="11" name="TextBox 10">
            <a:extLst>
              <a:ext uri="{FF2B5EF4-FFF2-40B4-BE49-F238E27FC236}">
                <a16:creationId xmlns:a16="http://schemas.microsoft.com/office/drawing/2014/main" id="{262C7FE0-DB67-18D9-D1C1-B3938C79E926}"/>
              </a:ext>
            </a:extLst>
          </p:cNvPr>
          <p:cNvSpPr txBox="1"/>
          <p:nvPr/>
        </p:nvSpPr>
        <p:spPr>
          <a:xfrm>
            <a:off x="247540" y="867308"/>
            <a:ext cx="11199136" cy="646331"/>
          </a:xfrm>
          <a:prstGeom prst="rect">
            <a:avLst/>
          </a:prstGeom>
          <a:noFill/>
        </p:spPr>
        <p:txBody>
          <a:bodyPr wrap="square">
            <a:spAutoFit/>
          </a:bodyPr>
          <a:lstStyle/>
          <a:p>
            <a:pPr algn="l"/>
            <a:r>
              <a:rPr lang="en-GB" sz="1200" b="0" i="0" u="none" strike="noStrike" baseline="0" dirty="0">
                <a:latin typeface="Quicksand Light" panose="00000400000000000000" pitchFamily="2" charset="0"/>
              </a:rPr>
              <a:t>Know that there are many different writing systems at use in the world today.</a:t>
            </a:r>
          </a:p>
          <a:p>
            <a:pPr algn="l"/>
            <a:r>
              <a:rPr lang="en-GB" sz="1200" b="0" i="0" u="none" strike="noStrike" baseline="0" dirty="0">
                <a:latin typeface="Quicksand Light" panose="00000400000000000000" pitchFamily="2" charset="0"/>
              </a:rPr>
              <a:t>Know that not all languages have an alphabet.</a:t>
            </a:r>
          </a:p>
          <a:p>
            <a:pPr algn="l"/>
            <a:r>
              <a:rPr lang="en-GB" sz="1200" b="0" i="0" u="none" strike="noStrike" baseline="0" dirty="0">
                <a:latin typeface="Quicksand Light" panose="00000400000000000000" pitchFamily="2" charset="0"/>
              </a:rPr>
              <a:t>Know that Chinese does not have an alphabet and uses characters instead of letters.</a:t>
            </a:r>
            <a:endParaRPr lang="en-GB" sz="1200" dirty="0">
              <a:latin typeface="Quicksand Light" panose="00000400000000000000" pitchFamily="2" charset="0"/>
            </a:endParaRPr>
          </a:p>
        </p:txBody>
      </p:sp>
      <p:sp>
        <p:nvSpPr>
          <p:cNvPr id="12" name="TextBox 11">
            <a:extLst>
              <a:ext uri="{FF2B5EF4-FFF2-40B4-BE49-F238E27FC236}">
                <a16:creationId xmlns:a16="http://schemas.microsoft.com/office/drawing/2014/main" id="{F76404DC-8D50-6005-552E-2F6B1ABD49D4}"/>
              </a:ext>
            </a:extLst>
          </p:cNvPr>
          <p:cNvSpPr txBox="1"/>
          <p:nvPr/>
        </p:nvSpPr>
        <p:spPr>
          <a:xfrm>
            <a:off x="5758123" y="5400896"/>
            <a:ext cx="382538" cy="369332"/>
          </a:xfrm>
          <a:prstGeom prst="rect">
            <a:avLst/>
          </a:prstGeom>
          <a:noFill/>
        </p:spPr>
        <p:txBody>
          <a:bodyPr wrap="square" rtlCol="0">
            <a:spAutoFit/>
          </a:bodyPr>
          <a:lstStyle/>
          <a:p>
            <a:r>
              <a:rPr lang="en-GB" b="1" dirty="0">
                <a:latin typeface="Quicksand" panose="020B0604020202020204" charset="0"/>
              </a:rPr>
              <a:t>G</a:t>
            </a:r>
            <a:endParaRPr lang="en-GB" sz="1800" b="1" dirty="0">
              <a:latin typeface="Quicksand" panose="020B0604020202020204" charset="0"/>
            </a:endParaRPr>
          </a:p>
        </p:txBody>
      </p:sp>
      <p:pic>
        <p:nvPicPr>
          <p:cNvPr id="17" name="Picture 16">
            <a:extLst>
              <a:ext uri="{FF2B5EF4-FFF2-40B4-BE49-F238E27FC236}">
                <a16:creationId xmlns:a16="http://schemas.microsoft.com/office/drawing/2014/main" id="{F307E3EE-EAB9-D24C-055A-BC490F4A3254}"/>
              </a:ext>
            </a:extLst>
          </p:cNvPr>
          <p:cNvPicPr>
            <a:picLocks noChangeAspect="1"/>
          </p:cNvPicPr>
          <p:nvPr/>
        </p:nvPicPr>
        <p:blipFill rotWithShape="1">
          <a:blip r:embed="rId4"/>
          <a:srcRect l="22322" t="12699" r="28750" b="8253"/>
          <a:stretch/>
        </p:blipFill>
        <p:spPr>
          <a:xfrm>
            <a:off x="5816336" y="1526571"/>
            <a:ext cx="4998835" cy="4542737"/>
          </a:xfrm>
          <a:prstGeom prst="rect">
            <a:avLst/>
          </a:prstGeom>
          <a:solidFill>
            <a:schemeClr val="bg1">
              <a:lumMod val="65000"/>
              <a:alpha val="0"/>
            </a:schemeClr>
          </a:solidFill>
        </p:spPr>
      </p:pic>
      <p:sp>
        <p:nvSpPr>
          <p:cNvPr id="4" name="Rectangle: Rounded Corners 3">
            <a:extLst>
              <a:ext uri="{FF2B5EF4-FFF2-40B4-BE49-F238E27FC236}">
                <a16:creationId xmlns:a16="http://schemas.microsoft.com/office/drawing/2014/main" id="{AD0524CF-BA55-C85E-CDEF-9D48E1F1B18A}"/>
              </a:ext>
            </a:extLst>
          </p:cNvPr>
          <p:cNvSpPr/>
          <p:nvPr/>
        </p:nvSpPr>
        <p:spPr>
          <a:xfrm>
            <a:off x="8993360" y="541057"/>
            <a:ext cx="3012961" cy="1080821"/>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4000" dirty="0">
              <a:solidFill>
                <a:schemeClr val="tx1"/>
              </a:solidFill>
              <a:latin typeface="Quicksand Light" panose="00000400000000000000" pitchFamily="2" charset="0"/>
            </a:endParaRPr>
          </a:p>
        </p:txBody>
      </p:sp>
      <p:sp>
        <p:nvSpPr>
          <p:cNvPr id="9" name="TextBox 8">
            <a:extLst>
              <a:ext uri="{FF2B5EF4-FFF2-40B4-BE49-F238E27FC236}">
                <a16:creationId xmlns:a16="http://schemas.microsoft.com/office/drawing/2014/main" id="{837A412B-210B-8886-EAD6-D4DA6B96AD27}"/>
              </a:ext>
            </a:extLst>
          </p:cNvPr>
          <p:cNvSpPr txBox="1"/>
          <p:nvPr/>
        </p:nvSpPr>
        <p:spPr>
          <a:xfrm>
            <a:off x="8532771" y="632798"/>
            <a:ext cx="381252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latin typeface="Quicksand Light" panose="00000400000000000000" pitchFamily="2" charset="0"/>
              </a:rPr>
              <a:t>b</a:t>
            </a:r>
            <a:r>
              <a:rPr lang="en-US" dirty="0">
                <a:effectLst/>
                <a:latin typeface="Quicksand Light" panose="00000400000000000000" pitchFamily="2" charset="0"/>
              </a:rPr>
              <a:t>uild connections between</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Quicksand Light" panose="00000400000000000000" pitchFamily="2" charset="0"/>
              </a:rPr>
              <a:t> new and old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Quicksand Light" panose="00000400000000000000" pitchFamily="2" charset="0"/>
              </a:rPr>
              <a:t>knowledge.</a:t>
            </a:r>
          </a:p>
        </p:txBody>
      </p:sp>
      <p:sp>
        <p:nvSpPr>
          <p:cNvPr id="7" name="Rectangle: Rounded Corners 6">
            <a:extLst>
              <a:ext uri="{FF2B5EF4-FFF2-40B4-BE49-F238E27FC236}">
                <a16:creationId xmlns:a16="http://schemas.microsoft.com/office/drawing/2014/main" id="{EA03A49A-5857-1387-B5DB-8F936C909A65}"/>
              </a:ext>
            </a:extLst>
          </p:cNvPr>
          <p:cNvSpPr/>
          <p:nvPr/>
        </p:nvSpPr>
        <p:spPr>
          <a:xfrm>
            <a:off x="8849917" y="2024464"/>
            <a:ext cx="3299848" cy="97293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h</a:t>
            </a:r>
            <a:r>
              <a:rPr lang="en-US" dirty="0">
                <a:solidFill>
                  <a:schemeClr val="tx1"/>
                </a:solidFill>
                <a:effectLst/>
                <a:latin typeface="Quicksand Light" panose="00000400000000000000" pitchFamily="2" charset="0"/>
              </a:rPr>
              <a:t>igher-order thinking: </a:t>
            </a:r>
            <a:r>
              <a:rPr lang="en-US" dirty="0" err="1">
                <a:solidFill>
                  <a:schemeClr val="tx1"/>
                </a:solidFill>
                <a:effectLst/>
                <a:latin typeface="Quicksand Light" panose="00000400000000000000" pitchFamily="2" charset="0"/>
              </a:rPr>
              <a:t>analysing</a:t>
            </a:r>
            <a:r>
              <a:rPr lang="en-US" dirty="0">
                <a:solidFill>
                  <a:schemeClr val="tx1"/>
                </a:solidFill>
                <a:effectLst/>
                <a:latin typeface="Quicksand Light" panose="00000400000000000000" pitchFamily="2" charset="0"/>
              </a:rPr>
              <a:t>, evaluating, creating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8" name="TextBox 7">
            <a:extLst>
              <a:ext uri="{FF2B5EF4-FFF2-40B4-BE49-F238E27FC236}">
                <a16:creationId xmlns:a16="http://schemas.microsoft.com/office/drawing/2014/main" id="{D5E93796-F87F-79C2-01F7-D80287EE7F9B}"/>
              </a:ext>
            </a:extLst>
          </p:cNvPr>
          <p:cNvSpPr txBox="1"/>
          <p:nvPr/>
        </p:nvSpPr>
        <p:spPr>
          <a:xfrm>
            <a:off x="-346365" y="93470"/>
            <a:ext cx="10785396" cy="477054"/>
          </a:xfrm>
          <a:prstGeom prst="rect">
            <a:avLst/>
          </a:prstGeom>
          <a:noFill/>
        </p:spPr>
        <p:txBody>
          <a:bodyPr wrap="square" rtlCol="0">
            <a:spAutoFit/>
          </a:bodyPr>
          <a:lstStyle/>
          <a:p>
            <a:pPr algn="ctr"/>
            <a:r>
              <a:rPr lang="en-GB" sz="2500" b="1" dirty="0">
                <a:latin typeface="Quicksand Light" panose="00000400000000000000" pitchFamily="2" charset="0"/>
              </a:rPr>
              <a:t>Example 2:1 Asking big questions about the Chinese writing system</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30"/>
          <p:cNvSpPr txBox="1"/>
          <p:nvPr/>
        </p:nvSpPr>
        <p:spPr>
          <a:xfrm>
            <a:off x="658789" y="1559381"/>
            <a:ext cx="8952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icksand"/>
                <a:ea typeface="Quicksand"/>
                <a:cs typeface="Quicksand"/>
                <a:sym typeface="Quicksand"/>
              </a:rPr>
              <a:t>1. </a:t>
            </a:r>
            <a:endParaRPr sz="2400" b="1">
              <a:latin typeface="Quicksand"/>
              <a:ea typeface="Quicksand"/>
              <a:cs typeface="Quicksand"/>
              <a:sym typeface="Quicksand"/>
            </a:endParaRPr>
          </a:p>
        </p:txBody>
      </p:sp>
      <p:pic>
        <p:nvPicPr>
          <p:cNvPr id="520" name="Google Shape;520;p30"/>
          <p:cNvPicPr preferRelativeResize="0"/>
          <p:nvPr/>
        </p:nvPicPr>
        <p:blipFill rotWithShape="1">
          <a:blip r:embed="rId3">
            <a:alphaModFix/>
          </a:blip>
          <a:srcRect/>
          <a:stretch/>
        </p:blipFill>
        <p:spPr>
          <a:xfrm>
            <a:off x="1255667" y="1361383"/>
            <a:ext cx="598736" cy="580305"/>
          </a:xfrm>
          <a:prstGeom prst="rect">
            <a:avLst/>
          </a:prstGeom>
          <a:noFill/>
          <a:ln>
            <a:noFill/>
          </a:ln>
        </p:spPr>
      </p:pic>
      <p:sp>
        <p:nvSpPr>
          <p:cNvPr id="521" name="Google Shape;521;p30"/>
          <p:cNvSpPr txBox="1"/>
          <p:nvPr/>
        </p:nvSpPr>
        <p:spPr>
          <a:xfrm>
            <a:off x="658789" y="3034613"/>
            <a:ext cx="89520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a:solidFill>
                  <a:schemeClr val="dk1"/>
                </a:solidFill>
                <a:latin typeface="Quicksand"/>
                <a:ea typeface="Quicksand"/>
                <a:cs typeface="Quicksand"/>
                <a:sym typeface="Quicksand"/>
              </a:rPr>
              <a:t>2. </a:t>
            </a:r>
            <a:endParaRPr sz="2400" b="1">
              <a:latin typeface="Quicksand"/>
              <a:ea typeface="Quicksand"/>
              <a:cs typeface="Quicksand"/>
              <a:sym typeface="Quicksand"/>
            </a:endParaRPr>
          </a:p>
        </p:txBody>
      </p:sp>
      <p:sp>
        <p:nvSpPr>
          <p:cNvPr id="522" name="Google Shape;522;p30"/>
          <p:cNvSpPr txBox="1"/>
          <p:nvPr/>
        </p:nvSpPr>
        <p:spPr>
          <a:xfrm>
            <a:off x="682378" y="4388103"/>
            <a:ext cx="3818129"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chemeClr val="dk1"/>
                </a:solidFill>
                <a:latin typeface="Quicksand"/>
                <a:ea typeface="Quicksand"/>
                <a:cs typeface="Quicksand"/>
                <a:sym typeface="Quicksand"/>
              </a:rPr>
              <a:t>3. </a:t>
            </a:r>
            <a:endParaRPr sz="2400" b="1" dirty="0">
              <a:latin typeface="Quicksand"/>
              <a:ea typeface="Quicksand"/>
              <a:cs typeface="Quicksand"/>
              <a:sym typeface="Quicksand"/>
            </a:endParaRPr>
          </a:p>
        </p:txBody>
      </p:sp>
      <p:pic>
        <p:nvPicPr>
          <p:cNvPr id="523" name="Google Shape;523;p30"/>
          <p:cNvPicPr preferRelativeResize="0"/>
          <p:nvPr/>
        </p:nvPicPr>
        <p:blipFill rotWithShape="1">
          <a:blip r:embed="rId3">
            <a:alphaModFix/>
          </a:blip>
          <a:srcRect/>
          <a:stretch/>
        </p:blipFill>
        <p:spPr>
          <a:xfrm>
            <a:off x="1255667" y="2915478"/>
            <a:ext cx="598736" cy="580305"/>
          </a:xfrm>
          <a:prstGeom prst="rect">
            <a:avLst/>
          </a:prstGeom>
          <a:noFill/>
          <a:ln>
            <a:noFill/>
          </a:ln>
        </p:spPr>
      </p:pic>
      <p:pic>
        <p:nvPicPr>
          <p:cNvPr id="524" name="Google Shape;524;p30"/>
          <p:cNvPicPr preferRelativeResize="0"/>
          <p:nvPr/>
        </p:nvPicPr>
        <p:blipFill rotWithShape="1">
          <a:blip r:embed="rId3">
            <a:alphaModFix/>
          </a:blip>
          <a:srcRect/>
          <a:stretch/>
        </p:blipFill>
        <p:spPr>
          <a:xfrm>
            <a:off x="1223330" y="4322034"/>
            <a:ext cx="598736" cy="580305"/>
          </a:xfrm>
          <a:prstGeom prst="rect">
            <a:avLst/>
          </a:prstGeom>
          <a:noFill/>
          <a:ln>
            <a:noFill/>
          </a:ln>
        </p:spPr>
      </p:pic>
      <p:pic>
        <p:nvPicPr>
          <p:cNvPr id="525" name="Google Shape;525;p30"/>
          <p:cNvPicPr preferRelativeResize="0"/>
          <p:nvPr/>
        </p:nvPicPr>
        <p:blipFill rotWithShape="1">
          <a:blip r:embed="rId4">
            <a:alphaModFix/>
          </a:blip>
          <a:srcRect/>
          <a:stretch/>
        </p:blipFill>
        <p:spPr>
          <a:xfrm>
            <a:off x="2312932" y="1378232"/>
            <a:ext cx="557023" cy="633898"/>
          </a:xfrm>
          <a:prstGeom prst="rect">
            <a:avLst/>
          </a:prstGeom>
          <a:noFill/>
          <a:ln>
            <a:noFill/>
          </a:ln>
        </p:spPr>
      </p:pic>
      <p:pic>
        <p:nvPicPr>
          <p:cNvPr id="526" name="Google Shape;526;p30"/>
          <p:cNvPicPr preferRelativeResize="0"/>
          <p:nvPr/>
        </p:nvPicPr>
        <p:blipFill rotWithShape="1">
          <a:blip r:embed="rId5">
            <a:alphaModFix/>
          </a:blip>
          <a:srcRect/>
          <a:stretch/>
        </p:blipFill>
        <p:spPr>
          <a:xfrm>
            <a:off x="3227696" y="1378232"/>
            <a:ext cx="480252" cy="591457"/>
          </a:xfrm>
          <a:prstGeom prst="rect">
            <a:avLst/>
          </a:prstGeom>
          <a:noFill/>
          <a:ln>
            <a:noFill/>
          </a:ln>
        </p:spPr>
      </p:pic>
      <p:pic>
        <p:nvPicPr>
          <p:cNvPr id="527" name="Google Shape;527;p30"/>
          <p:cNvPicPr preferRelativeResize="0"/>
          <p:nvPr/>
        </p:nvPicPr>
        <p:blipFill rotWithShape="1">
          <a:blip r:embed="rId6">
            <a:alphaModFix/>
          </a:blip>
          <a:srcRect/>
          <a:stretch/>
        </p:blipFill>
        <p:spPr>
          <a:xfrm>
            <a:off x="4109863" y="1465375"/>
            <a:ext cx="430381" cy="485236"/>
          </a:xfrm>
          <a:prstGeom prst="rect">
            <a:avLst/>
          </a:prstGeom>
          <a:noFill/>
          <a:ln>
            <a:noFill/>
          </a:ln>
        </p:spPr>
      </p:pic>
      <p:pic>
        <p:nvPicPr>
          <p:cNvPr id="528" name="Google Shape;528;p30"/>
          <p:cNvPicPr preferRelativeResize="0"/>
          <p:nvPr/>
        </p:nvPicPr>
        <p:blipFill rotWithShape="1">
          <a:blip r:embed="rId5">
            <a:alphaModFix/>
          </a:blip>
          <a:srcRect/>
          <a:stretch/>
        </p:blipFill>
        <p:spPr>
          <a:xfrm>
            <a:off x="5081258" y="1412183"/>
            <a:ext cx="480252" cy="591457"/>
          </a:xfrm>
          <a:prstGeom prst="rect">
            <a:avLst/>
          </a:prstGeom>
          <a:noFill/>
          <a:ln>
            <a:noFill/>
          </a:ln>
        </p:spPr>
      </p:pic>
      <p:pic>
        <p:nvPicPr>
          <p:cNvPr id="529" name="Google Shape;529;p30"/>
          <p:cNvPicPr preferRelativeResize="0"/>
          <p:nvPr/>
        </p:nvPicPr>
        <p:blipFill rotWithShape="1">
          <a:blip r:embed="rId7">
            <a:alphaModFix/>
          </a:blip>
          <a:srcRect/>
          <a:stretch/>
        </p:blipFill>
        <p:spPr>
          <a:xfrm>
            <a:off x="2352052" y="2910410"/>
            <a:ext cx="697291" cy="585373"/>
          </a:xfrm>
          <a:prstGeom prst="rect">
            <a:avLst/>
          </a:prstGeom>
          <a:noFill/>
          <a:ln>
            <a:noFill/>
          </a:ln>
        </p:spPr>
      </p:pic>
      <p:pic>
        <p:nvPicPr>
          <p:cNvPr id="530" name="Google Shape;530;p30"/>
          <p:cNvPicPr preferRelativeResize="0"/>
          <p:nvPr/>
        </p:nvPicPr>
        <p:blipFill rotWithShape="1">
          <a:blip r:embed="rId8">
            <a:alphaModFix/>
          </a:blip>
          <a:srcRect/>
          <a:stretch/>
        </p:blipFill>
        <p:spPr>
          <a:xfrm>
            <a:off x="3625548" y="2915480"/>
            <a:ext cx="339403" cy="554726"/>
          </a:xfrm>
          <a:prstGeom prst="rect">
            <a:avLst/>
          </a:prstGeom>
          <a:noFill/>
          <a:ln>
            <a:noFill/>
          </a:ln>
        </p:spPr>
      </p:pic>
      <p:pic>
        <p:nvPicPr>
          <p:cNvPr id="531" name="Google Shape;531;p30"/>
          <p:cNvPicPr preferRelativeResize="0"/>
          <p:nvPr/>
        </p:nvPicPr>
        <p:blipFill rotWithShape="1">
          <a:blip r:embed="rId9">
            <a:alphaModFix/>
          </a:blip>
          <a:srcRect/>
          <a:stretch/>
        </p:blipFill>
        <p:spPr>
          <a:xfrm>
            <a:off x="4466988" y="2890122"/>
            <a:ext cx="500899" cy="580083"/>
          </a:xfrm>
          <a:prstGeom prst="rect">
            <a:avLst/>
          </a:prstGeom>
          <a:noFill/>
          <a:ln>
            <a:noFill/>
          </a:ln>
        </p:spPr>
      </p:pic>
      <p:pic>
        <p:nvPicPr>
          <p:cNvPr id="532" name="Google Shape;532;p30"/>
          <p:cNvPicPr preferRelativeResize="0"/>
          <p:nvPr/>
        </p:nvPicPr>
        <p:blipFill rotWithShape="1">
          <a:blip r:embed="rId10">
            <a:alphaModFix/>
          </a:blip>
          <a:srcRect/>
          <a:stretch/>
        </p:blipFill>
        <p:spPr>
          <a:xfrm>
            <a:off x="6786381" y="2963351"/>
            <a:ext cx="521546" cy="562051"/>
          </a:xfrm>
          <a:prstGeom prst="rect">
            <a:avLst/>
          </a:prstGeom>
          <a:noFill/>
          <a:ln>
            <a:noFill/>
          </a:ln>
        </p:spPr>
      </p:pic>
      <p:pic>
        <p:nvPicPr>
          <p:cNvPr id="533" name="Google Shape;533;p30"/>
          <p:cNvPicPr preferRelativeResize="0"/>
          <p:nvPr/>
        </p:nvPicPr>
        <p:blipFill rotWithShape="1">
          <a:blip r:embed="rId10">
            <a:alphaModFix/>
          </a:blip>
          <a:srcRect/>
          <a:stretch/>
        </p:blipFill>
        <p:spPr>
          <a:xfrm>
            <a:off x="5215714" y="2915479"/>
            <a:ext cx="521546" cy="562051"/>
          </a:xfrm>
          <a:prstGeom prst="rect">
            <a:avLst/>
          </a:prstGeom>
          <a:noFill/>
          <a:ln>
            <a:noFill/>
          </a:ln>
        </p:spPr>
      </p:pic>
      <p:pic>
        <p:nvPicPr>
          <p:cNvPr id="534" name="Google Shape;534;p30"/>
          <p:cNvPicPr preferRelativeResize="0"/>
          <p:nvPr/>
        </p:nvPicPr>
        <p:blipFill rotWithShape="1">
          <a:blip r:embed="rId11">
            <a:alphaModFix/>
          </a:blip>
          <a:srcRect/>
          <a:stretch/>
        </p:blipFill>
        <p:spPr>
          <a:xfrm>
            <a:off x="6087243" y="2970429"/>
            <a:ext cx="430563" cy="562051"/>
          </a:xfrm>
          <a:prstGeom prst="rect">
            <a:avLst/>
          </a:prstGeom>
          <a:noFill/>
          <a:ln>
            <a:noFill/>
          </a:ln>
        </p:spPr>
      </p:pic>
      <p:pic>
        <p:nvPicPr>
          <p:cNvPr id="535" name="Google Shape;535;p30"/>
          <p:cNvPicPr preferRelativeResize="0"/>
          <p:nvPr/>
        </p:nvPicPr>
        <p:blipFill rotWithShape="1">
          <a:blip r:embed="rId4">
            <a:alphaModFix/>
          </a:blip>
          <a:srcRect/>
          <a:stretch/>
        </p:blipFill>
        <p:spPr>
          <a:xfrm>
            <a:off x="7640411" y="2868103"/>
            <a:ext cx="500899" cy="650982"/>
          </a:xfrm>
          <a:prstGeom prst="rect">
            <a:avLst/>
          </a:prstGeom>
          <a:noFill/>
          <a:ln>
            <a:noFill/>
          </a:ln>
        </p:spPr>
      </p:pic>
      <p:pic>
        <p:nvPicPr>
          <p:cNvPr id="536" name="Google Shape;536;p30"/>
          <p:cNvPicPr preferRelativeResize="0"/>
          <p:nvPr/>
        </p:nvPicPr>
        <p:blipFill rotWithShape="1">
          <a:blip r:embed="rId12">
            <a:alphaModFix/>
          </a:blip>
          <a:srcRect/>
          <a:stretch/>
        </p:blipFill>
        <p:spPr>
          <a:xfrm>
            <a:off x="8536207" y="2882879"/>
            <a:ext cx="477906" cy="642523"/>
          </a:xfrm>
          <a:prstGeom prst="rect">
            <a:avLst/>
          </a:prstGeom>
          <a:noFill/>
          <a:ln>
            <a:noFill/>
          </a:ln>
        </p:spPr>
      </p:pic>
      <p:pic>
        <p:nvPicPr>
          <p:cNvPr id="537" name="Google Shape;537;p30"/>
          <p:cNvPicPr preferRelativeResize="0"/>
          <p:nvPr/>
        </p:nvPicPr>
        <p:blipFill rotWithShape="1">
          <a:blip r:embed="rId13">
            <a:alphaModFix/>
          </a:blip>
          <a:srcRect/>
          <a:stretch/>
        </p:blipFill>
        <p:spPr>
          <a:xfrm>
            <a:off x="2312914" y="4348303"/>
            <a:ext cx="475851" cy="551649"/>
          </a:xfrm>
          <a:prstGeom prst="rect">
            <a:avLst/>
          </a:prstGeom>
          <a:noFill/>
          <a:ln>
            <a:noFill/>
          </a:ln>
        </p:spPr>
      </p:pic>
      <p:pic>
        <p:nvPicPr>
          <p:cNvPr id="538" name="Google Shape;538;p30"/>
          <p:cNvPicPr preferRelativeResize="0"/>
          <p:nvPr/>
        </p:nvPicPr>
        <p:blipFill rotWithShape="1">
          <a:blip r:embed="rId14">
            <a:alphaModFix/>
          </a:blip>
          <a:srcRect/>
          <a:stretch/>
        </p:blipFill>
        <p:spPr>
          <a:xfrm>
            <a:off x="3492215" y="4360117"/>
            <a:ext cx="331570" cy="580306"/>
          </a:xfrm>
          <a:prstGeom prst="rect">
            <a:avLst/>
          </a:prstGeom>
          <a:noFill/>
          <a:ln>
            <a:noFill/>
          </a:ln>
        </p:spPr>
      </p:pic>
      <p:pic>
        <p:nvPicPr>
          <p:cNvPr id="539" name="Google Shape;539;p30"/>
          <p:cNvPicPr preferRelativeResize="0"/>
          <p:nvPr/>
        </p:nvPicPr>
        <p:blipFill rotWithShape="1">
          <a:blip r:embed="rId10">
            <a:alphaModFix/>
          </a:blip>
          <a:srcRect/>
          <a:stretch/>
        </p:blipFill>
        <p:spPr>
          <a:xfrm>
            <a:off x="5750687" y="4388103"/>
            <a:ext cx="521546" cy="562051"/>
          </a:xfrm>
          <a:prstGeom prst="rect">
            <a:avLst/>
          </a:prstGeom>
          <a:noFill/>
          <a:ln>
            <a:noFill/>
          </a:ln>
        </p:spPr>
      </p:pic>
      <p:pic>
        <p:nvPicPr>
          <p:cNvPr id="540" name="Google Shape;540;p30"/>
          <p:cNvPicPr preferRelativeResize="0"/>
          <p:nvPr/>
        </p:nvPicPr>
        <p:blipFill rotWithShape="1">
          <a:blip r:embed="rId10">
            <a:alphaModFix/>
          </a:blip>
          <a:srcRect/>
          <a:stretch/>
        </p:blipFill>
        <p:spPr>
          <a:xfrm>
            <a:off x="4219835" y="4337901"/>
            <a:ext cx="521546" cy="562051"/>
          </a:xfrm>
          <a:prstGeom prst="rect">
            <a:avLst/>
          </a:prstGeom>
          <a:noFill/>
          <a:ln>
            <a:noFill/>
          </a:ln>
        </p:spPr>
      </p:pic>
      <p:pic>
        <p:nvPicPr>
          <p:cNvPr id="541" name="Google Shape;541;p30"/>
          <p:cNvPicPr preferRelativeResize="0"/>
          <p:nvPr/>
        </p:nvPicPr>
        <p:blipFill rotWithShape="1">
          <a:blip r:embed="rId11">
            <a:alphaModFix/>
          </a:blip>
          <a:srcRect/>
          <a:stretch/>
        </p:blipFill>
        <p:spPr>
          <a:xfrm>
            <a:off x="5093864" y="4370827"/>
            <a:ext cx="413847" cy="553062"/>
          </a:xfrm>
          <a:prstGeom prst="rect">
            <a:avLst/>
          </a:prstGeom>
          <a:noFill/>
          <a:ln>
            <a:noFill/>
          </a:ln>
        </p:spPr>
      </p:pic>
      <p:pic>
        <p:nvPicPr>
          <p:cNvPr id="542" name="Google Shape;542;p30"/>
          <p:cNvPicPr preferRelativeResize="0"/>
          <p:nvPr/>
        </p:nvPicPr>
        <p:blipFill rotWithShape="1">
          <a:blip r:embed="rId4">
            <a:alphaModFix/>
          </a:blip>
          <a:srcRect/>
          <a:stretch/>
        </p:blipFill>
        <p:spPr>
          <a:xfrm>
            <a:off x="6642721" y="4348303"/>
            <a:ext cx="496429" cy="580306"/>
          </a:xfrm>
          <a:prstGeom prst="rect">
            <a:avLst/>
          </a:prstGeom>
          <a:noFill/>
          <a:ln>
            <a:noFill/>
          </a:ln>
        </p:spPr>
      </p:pic>
      <p:pic>
        <p:nvPicPr>
          <p:cNvPr id="543" name="Google Shape;543;p30"/>
          <p:cNvPicPr preferRelativeResize="0"/>
          <p:nvPr/>
        </p:nvPicPr>
        <p:blipFill rotWithShape="1">
          <a:blip r:embed="rId15">
            <a:alphaModFix/>
          </a:blip>
          <a:srcRect/>
          <a:stretch/>
        </p:blipFill>
        <p:spPr>
          <a:xfrm>
            <a:off x="7307927" y="4426456"/>
            <a:ext cx="361910" cy="513967"/>
          </a:xfrm>
          <a:prstGeom prst="rect">
            <a:avLst/>
          </a:prstGeom>
          <a:noFill/>
          <a:ln>
            <a:noFill/>
          </a:ln>
        </p:spPr>
      </p:pic>
      <p:cxnSp>
        <p:nvCxnSpPr>
          <p:cNvPr id="547" name="Google Shape;547;p30"/>
          <p:cNvCxnSpPr/>
          <p:nvPr/>
        </p:nvCxnSpPr>
        <p:spPr>
          <a:xfrm>
            <a:off x="658788" y="6039750"/>
            <a:ext cx="10874400" cy="0"/>
          </a:xfrm>
          <a:prstGeom prst="straightConnector1">
            <a:avLst/>
          </a:prstGeom>
          <a:noFill/>
          <a:ln w="9525" cap="flat" cmpd="sng">
            <a:solidFill>
              <a:srgbClr val="44546A"/>
            </a:solidFill>
            <a:prstDash val="solid"/>
            <a:round/>
            <a:headEnd type="none" w="med" len="med"/>
            <a:tailEnd type="none" w="med" len="med"/>
          </a:ln>
        </p:spPr>
      </p:cxnSp>
      <p:sp>
        <p:nvSpPr>
          <p:cNvPr id="548" name="Google Shape;548;p30"/>
          <p:cNvSpPr txBox="1"/>
          <p:nvPr/>
        </p:nvSpPr>
        <p:spPr>
          <a:xfrm>
            <a:off x="582608" y="6171525"/>
            <a:ext cx="1835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rgbClr val="000000"/>
                </a:solidFill>
                <a:latin typeface="Quicksand"/>
                <a:ea typeface="Quicksand"/>
                <a:cs typeface="Quicksand"/>
                <a:sym typeface="Quicksand"/>
              </a:rPr>
              <a:t>© Primary Mandarin</a:t>
            </a:r>
            <a:endParaRPr sz="1200" b="1" dirty="0">
              <a:latin typeface="Quicksand"/>
              <a:ea typeface="Quicksand"/>
              <a:cs typeface="Quicksand"/>
              <a:sym typeface="Quicksand"/>
            </a:endParaRPr>
          </a:p>
        </p:txBody>
      </p:sp>
      <p:pic>
        <p:nvPicPr>
          <p:cNvPr id="549" name="Google Shape;549;p30"/>
          <p:cNvPicPr preferRelativeResize="0"/>
          <p:nvPr/>
        </p:nvPicPr>
        <p:blipFill>
          <a:blip r:embed="rId16">
            <a:alphaModFix/>
          </a:blip>
          <a:stretch>
            <a:fillRect/>
          </a:stretch>
        </p:blipFill>
        <p:spPr>
          <a:xfrm>
            <a:off x="11360145" y="6171524"/>
            <a:ext cx="173062" cy="276900"/>
          </a:xfrm>
          <a:prstGeom prst="rect">
            <a:avLst/>
          </a:prstGeom>
          <a:noFill/>
          <a:ln>
            <a:noFill/>
          </a:ln>
        </p:spPr>
      </p:pic>
      <p:sp>
        <p:nvSpPr>
          <p:cNvPr id="550" name="Google Shape;550;p30"/>
          <p:cNvSpPr txBox="1"/>
          <p:nvPr/>
        </p:nvSpPr>
        <p:spPr>
          <a:xfrm>
            <a:off x="409545" y="188771"/>
            <a:ext cx="10950600" cy="46162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latin typeface="Quicksand Light" panose="00000400000000000000" pitchFamily="2" charset="0"/>
                <a:ea typeface="Quicksand"/>
                <a:cs typeface="Quicksand"/>
                <a:sym typeface="Quicksand"/>
              </a:rPr>
              <a:t>Oracle Bones Code Cracking</a:t>
            </a:r>
            <a:endParaRPr sz="2400" b="1" dirty="0">
              <a:latin typeface="Quicksand Light" panose="00000400000000000000" pitchFamily="2" charset="0"/>
              <a:ea typeface="Quicksand"/>
              <a:cs typeface="Quicksand"/>
              <a:sym typeface="Quicksand"/>
            </a:endParaRPr>
          </a:p>
        </p:txBody>
      </p:sp>
      <p:pic>
        <p:nvPicPr>
          <p:cNvPr id="3" name="Picture 2" descr="A group of writing on a piece of paper&#10;&#10;Description automatically generated">
            <a:extLst>
              <a:ext uri="{FF2B5EF4-FFF2-40B4-BE49-F238E27FC236}">
                <a16:creationId xmlns:a16="http://schemas.microsoft.com/office/drawing/2014/main" id="{F2BF4298-9C8B-7AB1-3733-88E15BCD4AA4}"/>
              </a:ext>
            </a:extLst>
          </p:cNvPr>
          <p:cNvPicPr>
            <a:picLocks noChangeAspect="1"/>
          </p:cNvPicPr>
          <p:nvPr/>
        </p:nvPicPr>
        <p:blipFill rotWithShape="1">
          <a:blip r:embed="rId17">
            <a:extLst>
              <a:ext uri="{28A0092B-C50C-407E-A947-70E740481C1C}">
                <a14:useLocalDpi xmlns:a14="http://schemas.microsoft.com/office/drawing/2010/main" val="0"/>
              </a:ext>
            </a:extLst>
          </a:blip>
          <a:srcRect r="4778" b="45794"/>
          <a:stretch/>
        </p:blipFill>
        <p:spPr>
          <a:xfrm>
            <a:off x="561727" y="813790"/>
            <a:ext cx="7302136" cy="1941227"/>
          </a:xfrm>
          <a:prstGeom prst="rect">
            <a:avLst/>
          </a:prstGeom>
        </p:spPr>
      </p:pic>
      <p:pic>
        <p:nvPicPr>
          <p:cNvPr id="2050" name="Picture 2">
            <a:extLst>
              <a:ext uri="{FF2B5EF4-FFF2-40B4-BE49-F238E27FC236}">
                <a16:creationId xmlns:a16="http://schemas.microsoft.com/office/drawing/2014/main" id="{212C6B68-0E40-E7A9-FD00-918396C70F1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086459" y="2657696"/>
            <a:ext cx="2543814" cy="292501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7AE212D4-9A59-EF71-B7A5-50199837D85E}"/>
              </a:ext>
            </a:extLst>
          </p:cNvPr>
          <p:cNvSpPr/>
          <p:nvPr/>
        </p:nvSpPr>
        <p:spPr>
          <a:xfrm>
            <a:off x="8117789" y="1050188"/>
            <a:ext cx="3917269" cy="125903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d</a:t>
            </a:r>
            <a:r>
              <a:rPr lang="en-US" sz="2500" dirty="0">
                <a:solidFill>
                  <a:schemeClr val="tx1"/>
                </a:solidFill>
                <a:effectLst/>
                <a:latin typeface="Quicksand Light" panose="00000400000000000000" pitchFamily="2" charset="0"/>
              </a:rPr>
              <a:t>eepen understanding gradually and think and reflect critically</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DFAD836D-5CDF-831D-8342-9F668B66133B}"/>
              </a:ext>
            </a:extLst>
          </p:cNvPr>
          <p:cNvSpPr/>
          <p:nvPr/>
        </p:nvSpPr>
        <p:spPr>
          <a:xfrm>
            <a:off x="4069434" y="5298619"/>
            <a:ext cx="3512851" cy="142353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apply</a:t>
            </a:r>
            <a:r>
              <a:rPr lang="en-US" sz="2500" dirty="0">
                <a:solidFill>
                  <a:schemeClr val="tx1"/>
                </a:solidFill>
                <a:effectLst/>
                <a:latin typeface="Quicksand Light" panose="00000400000000000000" pitchFamily="2" charset="0"/>
              </a:rPr>
              <a:t> learnt knowledge in different contexts</a:t>
            </a:r>
            <a:endParaRPr lang="en-GB" sz="40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19"/>
          <p:cNvSpPr txBox="1"/>
          <p:nvPr/>
        </p:nvSpPr>
        <p:spPr>
          <a:xfrm>
            <a:off x="658788" y="2318810"/>
            <a:ext cx="10874400" cy="304694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dirty="0">
                <a:solidFill>
                  <a:schemeClr val="dk1"/>
                </a:solidFill>
                <a:latin typeface="Quicksand"/>
                <a:ea typeface="Quicksand"/>
                <a:cs typeface="Quicksand"/>
                <a:sym typeface="Quicksand"/>
              </a:rPr>
              <a:t>World famous memory athletes:</a:t>
            </a:r>
            <a:endParaRPr sz="2400" dirty="0">
              <a:solidFill>
                <a:schemeClr val="dk1"/>
              </a:solidFill>
              <a:latin typeface="Quicksand"/>
              <a:ea typeface="Quicksand"/>
              <a:cs typeface="Quicksand"/>
              <a:sym typeface="Quicksand"/>
            </a:endParaRPr>
          </a:p>
          <a:p>
            <a:pPr marL="0" marR="0" lvl="0" indent="0" algn="l" rtl="0">
              <a:spcBef>
                <a:spcPts val="0"/>
              </a:spcBef>
              <a:spcAft>
                <a:spcPts val="0"/>
              </a:spcAft>
              <a:buNone/>
            </a:pPr>
            <a:r>
              <a:rPr lang="en-GB" sz="2400" dirty="0">
                <a:solidFill>
                  <a:srgbClr val="000645"/>
                </a:solidFill>
                <a:latin typeface="Quicksand SemiBold"/>
                <a:ea typeface="Quicksand SemiBold"/>
                <a:cs typeface="Quicksand SemiBold"/>
                <a:sym typeface="Quicksand SemiBold"/>
              </a:rPr>
              <a:t>2002</a:t>
            </a:r>
            <a:r>
              <a:rPr lang="en-GB" sz="2400" dirty="0">
                <a:latin typeface="Quicksand"/>
                <a:ea typeface="Quicksand"/>
                <a:cs typeface="Quicksand"/>
                <a:sym typeface="Quicksand"/>
              </a:rPr>
              <a:t> - </a:t>
            </a:r>
            <a:r>
              <a:rPr lang="en-GB" sz="2400" i="0" dirty="0">
                <a:solidFill>
                  <a:srgbClr val="000645"/>
                </a:solidFill>
                <a:latin typeface="Quicksand"/>
                <a:ea typeface="Quicksand"/>
                <a:cs typeface="Quicksand"/>
                <a:sym typeface="Quicksand"/>
              </a:rPr>
              <a:t>Dominic O’Brien (Britain) used mnemonics to remember a random sequence of 2808 playing cards (54 packs) after looking at each card once! He made just 8 mistakes and was able to correct 4 of them immediately. </a:t>
            </a:r>
            <a:endParaRPr sz="2400" dirty="0">
              <a:solidFill>
                <a:srgbClr val="000645"/>
              </a:solidFill>
              <a:latin typeface="Quicksand"/>
              <a:ea typeface="Quicksand"/>
              <a:cs typeface="Quicksand"/>
              <a:sym typeface="Quicksand"/>
            </a:endParaRPr>
          </a:p>
          <a:p>
            <a:pPr marL="0" marR="0" lvl="0" indent="0" algn="l" rtl="0">
              <a:spcBef>
                <a:spcPts val="0"/>
              </a:spcBef>
              <a:spcAft>
                <a:spcPts val="0"/>
              </a:spcAft>
              <a:buNone/>
            </a:pPr>
            <a:endParaRPr sz="2400" i="0" dirty="0">
              <a:solidFill>
                <a:srgbClr val="000645"/>
              </a:solidFill>
              <a:latin typeface="Quicksand"/>
              <a:ea typeface="Quicksand"/>
              <a:cs typeface="Quicksand"/>
              <a:sym typeface="Quicksand"/>
            </a:endParaRPr>
          </a:p>
          <a:p>
            <a:pPr marL="0" marR="0" lvl="0" indent="0" algn="l" rtl="0">
              <a:spcBef>
                <a:spcPts val="0"/>
              </a:spcBef>
              <a:spcAft>
                <a:spcPts val="0"/>
              </a:spcAft>
              <a:buNone/>
            </a:pPr>
            <a:r>
              <a:rPr lang="en-GB" sz="2400" dirty="0">
                <a:solidFill>
                  <a:srgbClr val="000645"/>
                </a:solidFill>
                <a:latin typeface="Quicksand SemiBold"/>
                <a:ea typeface="Quicksand SemiBold"/>
                <a:cs typeface="Quicksand SemiBold"/>
                <a:sym typeface="Quicksand SemiBold"/>
              </a:rPr>
              <a:t>2015</a:t>
            </a:r>
            <a:r>
              <a:rPr lang="en-GB" sz="2400" dirty="0">
                <a:latin typeface="Quicksand"/>
                <a:ea typeface="Quicksand"/>
                <a:cs typeface="Quicksand"/>
                <a:sym typeface="Quicksand"/>
              </a:rPr>
              <a:t> - </a:t>
            </a:r>
            <a:r>
              <a:rPr lang="en-GB" sz="2400" i="0" dirty="0" err="1">
                <a:solidFill>
                  <a:srgbClr val="000645"/>
                </a:solidFill>
                <a:latin typeface="Quicksand"/>
                <a:ea typeface="Quicksand"/>
                <a:cs typeface="Quicksand"/>
                <a:sym typeface="Quicksand"/>
              </a:rPr>
              <a:t>Marw</a:t>
            </a:r>
            <a:r>
              <a:rPr lang="en-GB" sz="2400" dirty="0" err="1">
                <a:solidFill>
                  <a:srgbClr val="000645"/>
                </a:solidFill>
                <a:latin typeface="Quicksand"/>
                <a:ea typeface="Quicksand"/>
                <a:cs typeface="Quicksand"/>
                <a:sym typeface="Quicksand"/>
              </a:rPr>
              <a:t>in</a:t>
            </a:r>
            <a:r>
              <a:rPr lang="en-GB" sz="2400" dirty="0">
                <a:solidFill>
                  <a:srgbClr val="000645"/>
                </a:solidFill>
                <a:latin typeface="Quicksand"/>
                <a:ea typeface="Quicksand"/>
                <a:cs typeface="Quicksand"/>
                <a:sym typeface="Quicksand"/>
              </a:rPr>
              <a:t> </a:t>
            </a:r>
            <a:r>
              <a:rPr lang="en-GB" sz="2400" dirty="0" err="1">
                <a:solidFill>
                  <a:srgbClr val="000645"/>
                </a:solidFill>
                <a:latin typeface="Quicksand"/>
                <a:ea typeface="Quicksand"/>
                <a:cs typeface="Quicksand"/>
                <a:sym typeface="Quicksand"/>
              </a:rPr>
              <a:t>Wallonius</a:t>
            </a:r>
            <a:r>
              <a:rPr lang="en-GB" sz="2400" dirty="0">
                <a:solidFill>
                  <a:srgbClr val="000645"/>
                </a:solidFill>
                <a:latin typeface="Quicksand"/>
                <a:ea typeface="Quicksand"/>
                <a:cs typeface="Quicksand"/>
                <a:sym typeface="Quicksand"/>
              </a:rPr>
              <a:t> (Sweden) </a:t>
            </a:r>
            <a:r>
              <a:rPr lang="en-GB" sz="2400" i="0" dirty="0">
                <a:solidFill>
                  <a:schemeClr val="dk1"/>
                </a:solidFill>
                <a:latin typeface="Quicksand"/>
                <a:ea typeface="Quicksand"/>
                <a:cs typeface="Quicksand"/>
                <a:sym typeface="Quicksand"/>
              </a:rPr>
              <a:t>memorized 5,040 random numbers in 30 minutes.</a:t>
            </a:r>
            <a:endParaRPr sz="2400" dirty="0">
              <a:latin typeface="Quicksand"/>
              <a:ea typeface="Quicksand"/>
              <a:cs typeface="Quicksand"/>
              <a:sym typeface="Quicksand"/>
            </a:endParaRPr>
          </a:p>
          <a:p>
            <a:pPr marL="0" marR="0" lvl="0" indent="0" algn="l" rtl="0">
              <a:spcBef>
                <a:spcPts val="0"/>
              </a:spcBef>
              <a:spcAft>
                <a:spcPts val="0"/>
              </a:spcAft>
              <a:buNone/>
            </a:pPr>
            <a:endParaRPr sz="2400" i="0" dirty="0">
              <a:solidFill>
                <a:srgbClr val="000645"/>
              </a:solidFill>
              <a:latin typeface="Quicksand"/>
              <a:ea typeface="Quicksand"/>
              <a:cs typeface="Quicksand"/>
              <a:sym typeface="Quicksand"/>
            </a:endParaRPr>
          </a:p>
          <a:p>
            <a:pPr marL="0" marR="0" lvl="0" indent="0" algn="l" rtl="0">
              <a:spcBef>
                <a:spcPts val="0"/>
              </a:spcBef>
              <a:spcAft>
                <a:spcPts val="0"/>
              </a:spcAft>
              <a:buNone/>
            </a:pPr>
            <a:r>
              <a:rPr lang="en-GB" sz="2400" i="0" dirty="0">
                <a:solidFill>
                  <a:srgbClr val="000645"/>
                </a:solidFill>
                <a:latin typeface="Quicksand SemiBold"/>
                <a:ea typeface="Quicksand SemiBold"/>
                <a:cs typeface="Quicksand SemiBold"/>
                <a:sym typeface="Quicksand SemiBold"/>
              </a:rPr>
              <a:t>2016</a:t>
            </a:r>
            <a:r>
              <a:rPr lang="en-GB" sz="2400" dirty="0">
                <a:latin typeface="Quicksand"/>
                <a:ea typeface="Quicksand"/>
                <a:cs typeface="Quicksand"/>
                <a:sym typeface="Quicksand"/>
              </a:rPr>
              <a:t> - </a:t>
            </a:r>
            <a:r>
              <a:rPr lang="en-GB" sz="2400" dirty="0">
                <a:solidFill>
                  <a:srgbClr val="000645"/>
                </a:solidFill>
                <a:latin typeface="Quicksand"/>
                <a:ea typeface="Quicksand"/>
                <a:cs typeface="Quicksand"/>
                <a:sym typeface="Quicksand"/>
              </a:rPr>
              <a:t>Alexander Mullen (USA) </a:t>
            </a:r>
            <a:r>
              <a:rPr lang="en-GB" sz="2400" i="0" dirty="0">
                <a:solidFill>
                  <a:srgbClr val="000645"/>
                </a:solidFill>
                <a:latin typeface="Quicksand"/>
                <a:ea typeface="Quicksand"/>
                <a:cs typeface="Quicksand"/>
                <a:sym typeface="Quicksand"/>
              </a:rPr>
              <a:t>memorised a deck of cards in under 20 seconds. </a:t>
            </a:r>
            <a:endParaRPr sz="2400" dirty="0">
              <a:solidFill>
                <a:schemeClr val="dk1"/>
              </a:solidFill>
              <a:latin typeface="Quicksand"/>
              <a:ea typeface="Quicksand"/>
              <a:cs typeface="Quicksand"/>
              <a:sym typeface="Quicksand"/>
            </a:endParaRPr>
          </a:p>
        </p:txBody>
      </p:sp>
      <p:cxnSp>
        <p:nvCxnSpPr>
          <p:cNvPr id="180" name="Google Shape;180;p19"/>
          <p:cNvCxnSpPr/>
          <p:nvPr/>
        </p:nvCxnSpPr>
        <p:spPr>
          <a:xfrm>
            <a:off x="658788" y="6039750"/>
            <a:ext cx="10874400" cy="0"/>
          </a:xfrm>
          <a:prstGeom prst="straightConnector1">
            <a:avLst/>
          </a:prstGeom>
          <a:noFill/>
          <a:ln w="9525" cap="flat" cmpd="sng">
            <a:solidFill>
              <a:schemeClr val="dk2"/>
            </a:solidFill>
            <a:prstDash val="solid"/>
            <a:round/>
            <a:headEnd type="none" w="med" len="med"/>
            <a:tailEnd type="none" w="med" len="med"/>
          </a:ln>
        </p:spPr>
      </p:cxnSp>
      <p:sp>
        <p:nvSpPr>
          <p:cNvPr id="181" name="Google Shape;181;p19"/>
          <p:cNvSpPr txBox="1"/>
          <p:nvPr/>
        </p:nvSpPr>
        <p:spPr>
          <a:xfrm>
            <a:off x="582608" y="6171525"/>
            <a:ext cx="1835100" cy="2769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200" b="1" dirty="0">
                <a:solidFill>
                  <a:schemeClr val="dk1"/>
                </a:solidFill>
                <a:latin typeface="Quicksand"/>
                <a:ea typeface="Quicksand"/>
                <a:cs typeface="Quicksand"/>
                <a:sym typeface="Quicksand"/>
              </a:rPr>
              <a:t>© Primary Mandarin™</a:t>
            </a:r>
            <a:endParaRPr sz="1200" b="1" dirty="0">
              <a:latin typeface="Quicksand"/>
              <a:ea typeface="Quicksand"/>
              <a:cs typeface="Quicksand"/>
              <a:sym typeface="Quicksand"/>
            </a:endParaRPr>
          </a:p>
        </p:txBody>
      </p:sp>
      <p:pic>
        <p:nvPicPr>
          <p:cNvPr id="182" name="Google Shape;182;p19"/>
          <p:cNvPicPr preferRelativeResize="0"/>
          <p:nvPr/>
        </p:nvPicPr>
        <p:blipFill>
          <a:blip r:embed="rId3">
            <a:alphaModFix/>
          </a:blip>
          <a:stretch>
            <a:fillRect/>
          </a:stretch>
        </p:blipFill>
        <p:spPr>
          <a:xfrm>
            <a:off x="11360145" y="6171524"/>
            <a:ext cx="173062" cy="276900"/>
          </a:xfrm>
          <a:prstGeom prst="rect">
            <a:avLst/>
          </a:prstGeom>
          <a:noFill/>
          <a:ln>
            <a:noFill/>
          </a:ln>
        </p:spPr>
      </p:pic>
      <p:sp>
        <p:nvSpPr>
          <p:cNvPr id="183" name="Google Shape;183;p19"/>
          <p:cNvSpPr txBox="1"/>
          <p:nvPr/>
        </p:nvSpPr>
        <p:spPr>
          <a:xfrm>
            <a:off x="345213" y="238078"/>
            <a:ext cx="9899400" cy="461624"/>
          </a:xfrm>
          <a:prstGeom prst="rect">
            <a:avLst/>
          </a:prstGeom>
          <a:noFill/>
          <a:ln>
            <a:noFill/>
          </a:ln>
        </p:spPr>
        <p:txBody>
          <a:bodyPr spcFirstLastPara="1" wrap="square" lIns="91425" tIns="45700" rIns="91425" bIns="45700" anchor="t" anchorCtr="0">
            <a:spAutoFit/>
          </a:bodyPr>
          <a:lstStyle/>
          <a:p>
            <a:pPr lvl="0"/>
            <a:r>
              <a:rPr lang="en-GB" sz="2400" b="1" dirty="0">
                <a:latin typeface="Quicksand Light" panose="00000400000000000000" pitchFamily="2" charset="0"/>
              </a:rPr>
              <a:t>Example 2: 2 – How can we remember Chinese characters? </a:t>
            </a:r>
            <a:endParaRPr sz="2400" b="1" dirty="0">
              <a:latin typeface="Quicksand Light" panose="00000400000000000000" pitchFamily="2" charset="0"/>
              <a:ea typeface="Quicksand"/>
              <a:cs typeface="Quicksand"/>
              <a:sym typeface="Quicksand"/>
            </a:endParaRPr>
          </a:p>
        </p:txBody>
      </p:sp>
      <p:sp>
        <p:nvSpPr>
          <p:cNvPr id="2" name="Rectangle: Rounded Corners 1">
            <a:extLst>
              <a:ext uri="{FF2B5EF4-FFF2-40B4-BE49-F238E27FC236}">
                <a16:creationId xmlns:a16="http://schemas.microsoft.com/office/drawing/2014/main" id="{D399AFD0-5CD0-A7EB-22B1-6CC6E66809C7}"/>
              </a:ext>
            </a:extLst>
          </p:cNvPr>
          <p:cNvSpPr/>
          <p:nvPr/>
        </p:nvSpPr>
        <p:spPr>
          <a:xfrm>
            <a:off x="430998" y="1113944"/>
            <a:ext cx="1724104" cy="929400"/>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a</a:t>
            </a:r>
            <a:r>
              <a:rPr lang="en-US" dirty="0">
                <a:solidFill>
                  <a:schemeClr val="tx1"/>
                </a:solidFill>
                <a:effectLst/>
                <a:latin typeface="Quicksand Light" panose="00000400000000000000" pitchFamily="2" charset="0"/>
              </a:rPr>
              <a:t>ctive learning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3" name="Rectangle: Rounded Corners 2">
            <a:extLst>
              <a:ext uri="{FF2B5EF4-FFF2-40B4-BE49-F238E27FC236}">
                <a16:creationId xmlns:a16="http://schemas.microsoft.com/office/drawing/2014/main" id="{B1B2F9A0-3D65-BE9E-1664-E120C28C9A37}"/>
              </a:ext>
            </a:extLst>
          </p:cNvPr>
          <p:cNvSpPr/>
          <p:nvPr/>
        </p:nvSpPr>
        <p:spPr>
          <a:xfrm>
            <a:off x="2567744" y="1016790"/>
            <a:ext cx="2727169" cy="125903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d</a:t>
            </a:r>
            <a:r>
              <a:rPr lang="en-US" dirty="0">
                <a:solidFill>
                  <a:schemeClr val="tx1"/>
                </a:solidFill>
                <a:effectLst/>
                <a:latin typeface="Quicksand Light" panose="00000400000000000000" pitchFamily="2" charset="0"/>
              </a:rPr>
              <a:t>eepen understanding gradually and think and reflect critically</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1E816E00-D407-3AB6-11EA-C31D8B763F41}"/>
              </a:ext>
            </a:extLst>
          </p:cNvPr>
          <p:cNvSpPr/>
          <p:nvPr/>
        </p:nvSpPr>
        <p:spPr>
          <a:xfrm>
            <a:off x="5555216" y="996989"/>
            <a:ext cx="2324648" cy="127883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Quicksand Light" panose="00000400000000000000" pitchFamily="2" charset="0"/>
              </a:rPr>
              <a:t>h</a:t>
            </a:r>
            <a:r>
              <a:rPr lang="en-US" dirty="0">
                <a:solidFill>
                  <a:schemeClr val="tx1"/>
                </a:solidFill>
                <a:effectLst/>
                <a:latin typeface="Quicksand Light" panose="00000400000000000000" pitchFamily="2" charset="0"/>
              </a:rPr>
              <a:t>igher-order thinking: </a:t>
            </a:r>
            <a:r>
              <a:rPr lang="en-US" dirty="0" err="1">
                <a:solidFill>
                  <a:schemeClr val="tx1"/>
                </a:solidFill>
                <a:effectLst/>
                <a:latin typeface="Quicksand Light" panose="00000400000000000000" pitchFamily="2" charset="0"/>
              </a:rPr>
              <a:t>analysing</a:t>
            </a:r>
            <a:r>
              <a:rPr lang="en-US" dirty="0">
                <a:solidFill>
                  <a:schemeClr val="tx1"/>
                </a:solidFill>
                <a:effectLst/>
                <a:latin typeface="Quicksand Light" panose="00000400000000000000" pitchFamily="2" charset="0"/>
              </a:rPr>
              <a:t>, evaluating, creating</a:t>
            </a:r>
            <a:endParaRPr lang="en-GB"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5" name="Rectangle: Rounded Corners 4">
            <a:extLst>
              <a:ext uri="{FF2B5EF4-FFF2-40B4-BE49-F238E27FC236}">
                <a16:creationId xmlns:a16="http://schemas.microsoft.com/office/drawing/2014/main" id="{F4D1806B-F266-DEBC-B78E-DA8DB9000896}"/>
              </a:ext>
            </a:extLst>
          </p:cNvPr>
          <p:cNvSpPr/>
          <p:nvPr/>
        </p:nvSpPr>
        <p:spPr>
          <a:xfrm>
            <a:off x="10070432" y="1149714"/>
            <a:ext cx="1883229" cy="85742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Quicksand Light" panose="00000400000000000000" pitchFamily="2" charset="0"/>
              </a:rPr>
              <a:t>collaborative learning</a:t>
            </a:r>
          </a:p>
        </p:txBody>
      </p:sp>
      <p:sp>
        <p:nvSpPr>
          <p:cNvPr id="6" name="Rectangle: Rounded Corners 5">
            <a:extLst>
              <a:ext uri="{FF2B5EF4-FFF2-40B4-BE49-F238E27FC236}">
                <a16:creationId xmlns:a16="http://schemas.microsoft.com/office/drawing/2014/main" id="{E33F50FD-53E8-C18F-FAF1-973F7B05D06D}"/>
              </a:ext>
            </a:extLst>
          </p:cNvPr>
          <p:cNvSpPr/>
          <p:nvPr/>
        </p:nvSpPr>
        <p:spPr>
          <a:xfrm>
            <a:off x="8140167" y="1185921"/>
            <a:ext cx="1669962" cy="85742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Quicksand Light" panose="00000400000000000000" pitchFamily="2" charset="0"/>
              </a:rPr>
              <a:t>autonomous learning</a:t>
            </a:r>
          </a:p>
        </p:txBody>
      </p:sp>
      <p:sp>
        <p:nvSpPr>
          <p:cNvPr id="8" name="TextBox 7">
            <a:extLst>
              <a:ext uri="{FF2B5EF4-FFF2-40B4-BE49-F238E27FC236}">
                <a16:creationId xmlns:a16="http://schemas.microsoft.com/office/drawing/2014/main" id="{D63BFF4C-E8FA-C160-30CF-32AA9A1B6605}"/>
              </a:ext>
            </a:extLst>
          </p:cNvPr>
          <p:cNvSpPr txBox="1"/>
          <p:nvPr/>
        </p:nvSpPr>
        <p:spPr>
          <a:xfrm>
            <a:off x="430998" y="5408746"/>
            <a:ext cx="6096000" cy="968470"/>
          </a:xfrm>
          <a:prstGeom prst="rect">
            <a:avLst/>
          </a:prstGeom>
          <a:noFill/>
        </p:spPr>
        <p:txBody>
          <a:bodyPr wrap="square">
            <a:spAutoFit/>
          </a:bodyPr>
          <a:lstStyle/>
          <a:p>
            <a:pPr marL="228600" lvl="0" indent="-203200" algn="l" rtl="0">
              <a:lnSpc>
                <a:spcPct val="90000"/>
              </a:lnSpc>
              <a:spcBef>
                <a:spcPts val="1000"/>
              </a:spcBef>
              <a:spcAft>
                <a:spcPts val="0"/>
              </a:spcAft>
              <a:buClr>
                <a:srgbClr val="000645"/>
              </a:buClr>
              <a:buSzPts val="2400"/>
              <a:buFont typeface="Quicksand"/>
              <a:buChar char="•"/>
            </a:pPr>
            <a:r>
              <a:rPr lang="en-GB" sz="1800" u="sng" dirty="0">
                <a:latin typeface="Quicksand"/>
                <a:ea typeface="Quicksand"/>
                <a:cs typeface="Quicksand"/>
                <a:sym typeface="Quicksand"/>
                <a:hlinkClick r:id="rId4">
                  <a:extLst>
                    <a:ext uri="{A12FA001-AC4F-418D-AE19-62706E023703}">
                      <ahyp:hlinkClr xmlns:ahyp="http://schemas.microsoft.com/office/drawing/2018/hyperlinkcolor" val="tx"/>
                    </a:ext>
                  </a:extLst>
                </a:hlinkClick>
              </a:rPr>
              <a:t>http://www.world-memory-statistics.com/championships.php</a:t>
            </a:r>
            <a:endParaRPr lang="en-GB" sz="1800" u="sng" dirty="0">
              <a:latin typeface="Quicksand"/>
              <a:ea typeface="Quicksand"/>
              <a:cs typeface="Quicksand"/>
              <a:sym typeface="Quicksand"/>
            </a:endParaRPr>
          </a:p>
          <a:p>
            <a:pPr marL="228600" lvl="0" indent="-203200" algn="l" rtl="0">
              <a:lnSpc>
                <a:spcPct val="90000"/>
              </a:lnSpc>
              <a:spcBef>
                <a:spcPts val="1000"/>
              </a:spcBef>
              <a:spcAft>
                <a:spcPts val="0"/>
              </a:spcAft>
              <a:buClr>
                <a:srgbClr val="000645"/>
              </a:buClr>
              <a:buSzPts val="2400"/>
              <a:buFont typeface="Quicksand"/>
              <a:buChar char="•"/>
            </a:pPr>
            <a:endParaRPr lang="en-GB" sz="1800" dirty="0">
              <a:solidFill>
                <a:srgbClr val="000645"/>
              </a:solidFill>
              <a:latin typeface="Quicksand"/>
              <a:ea typeface="Quicksand"/>
              <a:cs typeface="Quicksand"/>
              <a:sym typeface="Quicksand"/>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294E89-2705-4F5C-992B-F016D55D0CA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12304" y="1557428"/>
            <a:ext cx="4583588" cy="4216187"/>
          </a:xfrm>
          <a:prstGeom prst="rect">
            <a:avLst/>
          </a:prstGeom>
        </p:spPr>
      </p:pic>
      <p:sp>
        <p:nvSpPr>
          <p:cNvPr id="7" name="TextBox 6">
            <a:extLst>
              <a:ext uri="{FF2B5EF4-FFF2-40B4-BE49-F238E27FC236}">
                <a16:creationId xmlns:a16="http://schemas.microsoft.com/office/drawing/2014/main" id="{673EE817-6086-43F0-BA66-58BEECCD041E}"/>
              </a:ext>
            </a:extLst>
          </p:cNvPr>
          <p:cNvSpPr txBox="1"/>
          <p:nvPr/>
        </p:nvSpPr>
        <p:spPr>
          <a:xfrm>
            <a:off x="-64836" y="160617"/>
            <a:ext cx="8255559" cy="1200329"/>
          </a:xfrm>
          <a:prstGeom prst="rect">
            <a:avLst/>
          </a:prstGeom>
          <a:noFill/>
        </p:spPr>
        <p:txBody>
          <a:bodyPr wrap="square" rtlCol="0">
            <a:spAutoFit/>
          </a:bodyPr>
          <a:lstStyle/>
          <a:p>
            <a:pPr algn="ctr"/>
            <a:r>
              <a:rPr lang="en-GB" sz="3600" dirty="0">
                <a:solidFill>
                  <a:srgbClr val="434343"/>
                </a:solidFill>
                <a:latin typeface="Quicksand Light" panose="00000400000000000000" pitchFamily="2" charset="0"/>
              </a:rPr>
              <a:t>What do you know about the </a:t>
            </a:r>
            <a:r>
              <a:rPr lang="en-GB" sz="3600" dirty="0">
                <a:solidFill>
                  <a:srgbClr val="C00000"/>
                </a:solidFill>
                <a:latin typeface="Quicksand Light" panose="00000400000000000000" pitchFamily="2" charset="0"/>
              </a:rPr>
              <a:t>brain</a:t>
            </a:r>
            <a:r>
              <a:rPr lang="en-GB" sz="3600" dirty="0">
                <a:solidFill>
                  <a:srgbClr val="434343"/>
                </a:solidFill>
                <a:latin typeface="Quicksand Light" panose="00000400000000000000" pitchFamily="2" charset="0"/>
              </a:rPr>
              <a:t>?</a:t>
            </a:r>
          </a:p>
          <a:p>
            <a:pPr algn="ctr"/>
            <a:endParaRPr lang="en-GB" sz="3600" dirty="0">
              <a:solidFill>
                <a:srgbClr val="434343"/>
              </a:solidFill>
              <a:latin typeface="Quicksand Light" panose="00000400000000000000" pitchFamily="2" charset="0"/>
            </a:endParaRPr>
          </a:p>
        </p:txBody>
      </p:sp>
      <p:sp>
        <p:nvSpPr>
          <p:cNvPr id="4" name="Rectangle: Rounded Corners 3">
            <a:extLst>
              <a:ext uri="{FF2B5EF4-FFF2-40B4-BE49-F238E27FC236}">
                <a16:creationId xmlns:a16="http://schemas.microsoft.com/office/drawing/2014/main" id="{F43914E8-5F2A-C704-25AD-530FB1EE9B95}"/>
              </a:ext>
            </a:extLst>
          </p:cNvPr>
          <p:cNvSpPr/>
          <p:nvPr/>
        </p:nvSpPr>
        <p:spPr>
          <a:xfrm>
            <a:off x="552251" y="957943"/>
            <a:ext cx="3588161" cy="1002489"/>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rPr>
              <a:t> </a:t>
            </a:r>
            <a:r>
              <a:rPr lang="en-GB" sz="2500" dirty="0">
                <a:solidFill>
                  <a:schemeClr val="tx1"/>
                </a:solidFill>
                <a:latin typeface="Quicksand Light" panose="00000400000000000000" pitchFamily="2" charset="0"/>
              </a:rPr>
              <a:t>knowledge linked to real life</a:t>
            </a:r>
          </a:p>
        </p:txBody>
      </p:sp>
      <p:sp>
        <p:nvSpPr>
          <p:cNvPr id="5" name="Rectangle: Rounded Corners 4">
            <a:extLst>
              <a:ext uri="{FF2B5EF4-FFF2-40B4-BE49-F238E27FC236}">
                <a16:creationId xmlns:a16="http://schemas.microsoft.com/office/drawing/2014/main" id="{413A10D3-2FB1-3139-1BFE-2FE329C76933}"/>
              </a:ext>
            </a:extLst>
          </p:cNvPr>
          <p:cNvSpPr/>
          <p:nvPr/>
        </p:nvSpPr>
        <p:spPr>
          <a:xfrm>
            <a:off x="474783" y="3490157"/>
            <a:ext cx="3917269" cy="125903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500" dirty="0">
                <a:solidFill>
                  <a:schemeClr val="tx1"/>
                </a:solidFill>
                <a:latin typeface="Quicksand Light" panose="00000400000000000000" pitchFamily="2" charset="0"/>
              </a:rPr>
              <a:t>d</a:t>
            </a:r>
            <a:r>
              <a:rPr lang="en-US" sz="2500" dirty="0">
                <a:solidFill>
                  <a:schemeClr val="tx1"/>
                </a:solidFill>
                <a:effectLst/>
                <a:latin typeface="Quicksand Light" panose="00000400000000000000" pitchFamily="2" charset="0"/>
              </a:rPr>
              <a:t>eepen understanding gradually and think and reflect critically</a:t>
            </a:r>
            <a:endParaRPr lang="en-GB" sz="2500" dirty="0">
              <a:solidFill>
                <a:schemeClr val="tx1"/>
              </a:solidFill>
              <a:effectLst/>
              <a:latin typeface="Quicksand Light" panose="00000400000000000000" pitchFamily="2" charset="0"/>
              <a:ea typeface="Calibri" panose="020F0502020204030204" pitchFamily="34" charset="0"/>
              <a:cs typeface="Arial" panose="020B0604020202020204" pitchFamily="34" charset="0"/>
            </a:endParaRPr>
          </a:p>
        </p:txBody>
      </p:sp>
      <p:sp>
        <p:nvSpPr>
          <p:cNvPr id="2" name="Rectangle: Rounded Corners 1">
            <a:extLst>
              <a:ext uri="{FF2B5EF4-FFF2-40B4-BE49-F238E27FC236}">
                <a16:creationId xmlns:a16="http://schemas.microsoft.com/office/drawing/2014/main" id="{5567E159-D78E-59D4-48F2-6F38B60092C1}"/>
              </a:ext>
            </a:extLst>
          </p:cNvPr>
          <p:cNvSpPr/>
          <p:nvPr/>
        </p:nvSpPr>
        <p:spPr>
          <a:xfrm>
            <a:off x="684148" y="2296583"/>
            <a:ext cx="3498538" cy="85742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Quicksand Light" panose="00000400000000000000" pitchFamily="2" charset="0"/>
              </a:rPr>
              <a:t>autonomous learning</a:t>
            </a:r>
          </a:p>
        </p:txBody>
      </p:sp>
      <p:sp>
        <p:nvSpPr>
          <p:cNvPr id="6" name="Rectangle: Rounded Corners 5">
            <a:extLst>
              <a:ext uri="{FF2B5EF4-FFF2-40B4-BE49-F238E27FC236}">
                <a16:creationId xmlns:a16="http://schemas.microsoft.com/office/drawing/2014/main" id="{EBF09A13-49F7-5A9E-7EA7-3CE6B7071CFB}"/>
              </a:ext>
            </a:extLst>
          </p:cNvPr>
          <p:cNvSpPr/>
          <p:nvPr/>
        </p:nvSpPr>
        <p:spPr>
          <a:xfrm>
            <a:off x="826029" y="5268866"/>
            <a:ext cx="3236914" cy="888142"/>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b="1" dirty="0">
                <a:solidFill>
                  <a:schemeClr val="tx1"/>
                </a:solidFill>
                <a:latin typeface="Quicksand Light" panose="00000400000000000000" pitchFamily="2" charset="0"/>
              </a:rPr>
              <a:t>technology as an enabler </a:t>
            </a:r>
          </a:p>
        </p:txBody>
      </p:sp>
    </p:spTree>
    <p:extLst>
      <p:ext uri="{BB962C8B-B14F-4D97-AF65-F5344CB8AC3E}">
        <p14:creationId xmlns:p14="http://schemas.microsoft.com/office/powerpoint/2010/main" val="1709313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a:extLst>
              <a:ext uri="{FF2B5EF4-FFF2-40B4-BE49-F238E27FC236}">
                <a16:creationId xmlns:a16="http://schemas.microsoft.com/office/drawing/2014/main" id="{86F8CD10-C4DF-0C93-6A82-E83B87929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94" r="788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63514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6523A0-37A4-435E-90EF-6C631AB77FB9}"/>
              </a:ext>
            </a:extLst>
          </p:cNvPr>
          <p:cNvSpPr txBox="1"/>
          <p:nvPr/>
        </p:nvSpPr>
        <p:spPr>
          <a:xfrm>
            <a:off x="315014" y="44176"/>
            <a:ext cx="11104679" cy="1015663"/>
          </a:xfrm>
          <a:prstGeom prst="rect">
            <a:avLst/>
          </a:prstGeom>
          <a:noFill/>
        </p:spPr>
        <p:txBody>
          <a:bodyPr wrap="square" rtlCol="0">
            <a:spAutoFit/>
          </a:bodyPr>
          <a:lstStyle/>
          <a:p>
            <a:pPr algn="ctr"/>
            <a:r>
              <a:rPr lang="en-GB" sz="6000" dirty="0">
                <a:solidFill>
                  <a:srgbClr val="434343"/>
                </a:solidFill>
                <a:latin typeface="Quicksand Light" panose="00000400000000000000" pitchFamily="2" charset="0"/>
              </a:rPr>
              <a:t>What is </a:t>
            </a:r>
            <a:r>
              <a:rPr lang="en-GB" sz="6000" dirty="0">
                <a:solidFill>
                  <a:srgbClr val="C00000"/>
                </a:solidFill>
                <a:latin typeface="Quicksand Light" panose="00000400000000000000" pitchFamily="2" charset="0"/>
              </a:rPr>
              <a:t>learning</a:t>
            </a:r>
            <a:r>
              <a:rPr lang="en-GB" sz="6000" dirty="0">
                <a:solidFill>
                  <a:srgbClr val="434343"/>
                </a:solidFill>
                <a:latin typeface="Quicksand Light" panose="00000400000000000000" pitchFamily="2" charset="0"/>
              </a:rPr>
              <a:t> and </a:t>
            </a:r>
            <a:r>
              <a:rPr lang="en-GB" sz="6000" dirty="0">
                <a:solidFill>
                  <a:srgbClr val="C00000"/>
                </a:solidFill>
                <a:latin typeface="Quicksand Light" panose="00000400000000000000" pitchFamily="2" charset="0"/>
              </a:rPr>
              <a:t>memory</a:t>
            </a:r>
            <a:r>
              <a:rPr lang="en-GB" sz="6000" dirty="0">
                <a:solidFill>
                  <a:srgbClr val="434343"/>
                </a:solidFill>
                <a:latin typeface="Quicksand Light" panose="00000400000000000000" pitchFamily="2" charset="0"/>
              </a:rPr>
              <a:t>?</a:t>
            </a:r>
            <a:endParaRPr lang="en-GB" sz="6000" b="1" dirty="0">
              <a:solidFill>
                <a:srgbClr val="C00000"/>
              </a:solidFill>
              <a:latin typeface="Quicksand Light" panose="00000400000000000000" pitchFamily="2" charset="0"/>
            </a:endParaRPr>
          </a:p>
        </p:txBody>
      </p:sp>
      <p:sp>
        <p:nvSpPr>
          <p:cNvPr id="5" name="TextBox 4">
            <a:extLst>
              <a:ext uri="{FF2B5EF4-FFF2-40B4-BE49-F238E27FC236}">
                <a16:creationId xmlns:a16="http://schemas.microsoft.com/office/drawing/2014/main" id="{39222EDE-9F60-499A-B0E5-FB7CC4ABFD38}"/>
              </a:ext>
            </a:extLst>
          </p:cNvPr>
          <p:cNvSpPr txBox="1"/>
          <p:nvPr/>
        </p:nvSpPr>
        <p:spPr>
          <a:xfrm>
            <a:off x="228600" y="2520555"/>
            <a:ext cx="5797066" cy="1323439"/>
          </a:xfrm>
          <a:prstGeom prst="rect">
            <a:avLst/>
          </a:prstGeom>
          <a:noFill/>
        </p:spPr>
        <p:txBody>
          <a:bodyPr wrap="square" rtlCol="0">
            <a:spAutoFit/>
          </a:bodyPr>
          <a:lstStyle/>
          <a:p>
            <a:r>
              <a:rPr lang="en-GB" sz="4000" dirty="0">
                <a:solidFill>
                  <a:srgbClr val="434343"/>
                </a:solidFill>
                <a:latin typeface="Quicksand Light" panose="00000400000000000000" pitchFamily="2" charset="0"/>
              </a:rPr>
              <a:t>the way in which our brain </a:t>
            </a:r>
            <a:r>
              <a:rPr lang="en-GB" sz="4000" dirty="0">
                <a:solidFill>
                  <a:srgbClr val="C00000"/>
                </a:solidFill>
                <a:latin typeface="Quicksand Light" panose="00000400000000000000" pitchFamily="2" charset="0"/>
              </a:rPr>
              <a:t>stores information</a:t>
            </a:r>
            <a:endParaRPr lang="en-GB" sz="4000" b="1" dirty="0">
              <a:solidFill>
                <a:srgbClr val="C00000"/>
              </a:solidFill>
              <a:latin typeface="Quicksand Light" panose="00000400000000000000" pitchFamily="2" charset="0"/>
            </a:endParaRPr>
          </a:p>
        </p:txBody>
      </p:sp>
      <p:sp>
        <p:nvSpPr>
          <p:cNvPr id="8" name="TextBox 7">
            <a:extLst>
              <a:ext uri="{FF2B5EF4-FFF2-40B4-BE49-F238E27FC236}">
                <a16:creationId xmlns:a16="http://schemas.microsoft.com/office/drawing/2014/main" id="{2D132E43-0A4C-4E51-B217-1C1667E0CCCB}"/>
              </a:ext>
            </a:extLst>
          </p:cNvPr>
          <p:cNvSpPr txBox="1"/>
          <p:nvPr/>
        </p:nvSpPr>
        <p:spPr>
          <a:xfrm>
            <a:off x="228600" y="1751114"/>
            <a:ext cx="3604846" cy="830997"/>
          </a:xfrm>
          <a:prstGeom prst="rect">
            <a:avLst/>
          </a:prstGeom>
          <a:noFill/>
        </p:spPr>
        <p:txBody>
          <a:bodyPr wrap="square" rtlCol="0">
            <a:spAutoFit/>
          </a:bodyPr>
          <a:lstStyle/>
          <a:p>
            <a:r>
              <a:rPr lang="en-GB" sz="4800" dirty="0">
                <a:solidFill>
                  <a:srgbClr val="C00000"/>
                </a:solidFill>
                <a:latin typeface="Quicksand Light" panose="00000400000000000000" pitchFamily="2" charset="0"/>
              </a:rPr>
              <a:t>Memory</a:t>
            </a:r>
            <a:r>
              <a:rPr lang="en-GB" sz="4800" dirty="0">
                <a:solidFill>
                  <a:srgbClr val="434343"/>
                </a:solidFill>
                <a:latin typeface="Quicksand Light" panose="00000400000000000000" pitchFamily="2" charset="0"/>
              </a:rPr>
              <a:t> is…</a:t>
            </a:r>
            <a:endParaRPr lang="en-GB" sz="4800" dirty="0">
              <a:solidFill>
                <a:srgbClr val="C00000"/>
              </a:solidFill>
              <a:latin typeface="Quicksand Light" panose="00000400000000000000" pitchFamily="2" charset="0"/>
            </a:endParaRPr>
          </a:p>
        </p:txBody>
      </p:sp>
      <p:sp>
        <p:nvSpPr>
          <p:cNvPr id="9" name="TextBox 8">
            <a:extLst>
              <a:ext uri="{FF2B5EF4-FFF2-40B4-BE49-F238E27FC236}">
                <a16:creationId xmlns:a16="http://schemas.microsoft.com/office/drawing/2014/main" id="{9C660548-FAFF-44BB-93D6-CBD5A62B73DD}"/>
              </a:ext>
            </a:extLst>
          </p:cNvPr>
          <p:cNvSpPr txBox="1"/>
          <p:nvPr/>
        </p:nvSpPr>
        <p:spPr>
          <a:xfrm>
            <a:off x="6346588" y="4145231"/>
            <a:ext cx="3933087" cy="830997"/>
          </a:xfrm>
          <a:prstGeom prst="rect">
            <a:avLst/>
          </a:prstGeom>
          <a:noFill/>
        </p:spPr>
        <p:txBody>
          <a:bodyPr wrap="square" rtlCol="0">
            <a:spAutoFit/>
          </a:bodyPr>
          <a:lstStyle/>
          <a:p>
            <a:r>
              <a:rPr lang="en-GB" sz="4800" dirty="0">
                <a:solidFill>
                  <a:srgbClr val="C00000"/>
                </a:solidFill>
                <a:latin typeface="Quicksand Light" panose="00000400000000000000" pitchFamily="2" charset="0"/>
              </a:rPr>
              <a:t>Learning</a:t>
            </a:r>
            <a:r>
              <a:rPr lang="en-GB" sz="4800" dirty="0">
                <a:solidFill>
                  <a:srgbClr val="434343"/>
                </a:solidFill>
                <a:latin typeface="Quicksand Light" panose="00000400000000000000" pitchFamily="2" charset="0"/>
              </a:rPr>
              <a:t> is…</a:t>
            </a:r>
            <a:endParaRPr lang="en-GB" sz="4800" dirty="0">
              <a:solidFill>
                <a:srgbClr val="C00000"/>
              </a:solidFill>
              <a:latin typeface="Quicksand Light" panose="00000400000000000000" pitchFamily="2" charset="0"/>
            </a:endParaRPr>
          </a:p>
        </p:txBody>
      </p:sp>
      <p:sp>
        <p:nvSpPr>
          <p:cNvPr id="10" name="TextBox 9">
            <a:extLst>
              <a:ext uri="{FF2B5EF4-FFF2-40B4-BE49-F238E27FC236}">
                <a16:creationId xmlns:a16="http://schemas.microsoft.com/office/drawing/2014/main" id="{93F59B0C-C3FC-4219-9477-C9F950AC6E01}"/>
              </a:ext>
            </a:extLst>
          </p:cNvPr>
          <p:cNvSpPr txBox="1"/>
          <p:nvPr/>
        </p:nvSpPr>
        <p:spPr>
          <a:xfrm>
            <a:off x="6346588" y="4797817"/>
            <a:ext cx="5797066" cy="1938992"/>
          </a:xfrm>
          <a:prstGeom prst="rect">
            <a:avLst/>
          </a:prstGeom>
          <a:noFill/>
        </p:spPr>
        <p:txBody>
          <a:bodyPr wrap="square" rtlCol="0">
            <a:spAutoFit/>
          </a:bodyPr>
          <a:lstStyle/>
          <a:p>
            <a:r>
              <a:rPr lang="en-GB" sz="4000" dirty="0">
                <a:solidFill>
                  <a:srgbClr val="434343"/>
                </a:solidFill>
                <a:latin typeface="Quicksand Light" panose="00000400000000000000" pitchFamily="2" charset="0"/>
              </a:rPr>
              <a:t>the process of </a:t>
            </a:r>
            <a:r>
              <a:rPr lang="en-GB" sz="4000" dirty="0">
                <a:solidFill>
                  <a:srgbClr val="C00000"/>
                </a:solidFill>
                <a:latin typeface="Quicksand Light" panose="00000400000000000000" pitchFamily="2" charset="0"/>
              </a:rPr>
              <a:t>gaining new information</a:t>
            </a:r>
            <a:r>
              <a:rPr lang="en-GB" sz="4000" dirty="0">
                <a:solidFill>
                  <a:srgbClr val="434343"/>
                </a:solidFill>
                <a:latin typeface="Quicksand Light" panose="00000400000000000000" pitchFamily="2" charset="0"/>
              </a:rPr>
              <a:t> and </a:t>
            </a:r>
            <a:r>
              <a:rPr lang="en-GB" sz="4000" dirty="0">
                <a:solidFill>
                  <a:srgbClr val="C00000"/>
                </a:solidFill>
                <a:latin typeface="Quicksand Light" panose="00000400000000000000" pitchFamily="2" charset="0"/>
              </a:rPr>
              <a:t>skills</a:t>
            </a:r>
            <a:endParaRPr lang="en-GB" sz="4000" b="1" dirty="0">
              <a:solidFill>
                <a:srgbClr val="C00000"/>
              </a:solidFill>
              <a:latin typeface="Quicksand Light" panose="00000400000000000000" pitchFamily="2" charset="0"/>
            </a:endParaRPr>
          </a:p>
        </p:txBody>
      </p:sp>
      <p:pic>
        <p:nvPicPr>
          <p:cNvPr id="11" name="Picture 10">
            <a:extLst>
              <a:ext uri="{FF2B5EF4-FFF2-40B4-BE49-F238E27FC236}">
                <a16:creationId xmlns:a16="http://schemas.microsoft.com/office/drawing/2014/main" id="{1F8FE659-718F-48DF-A1A9-FD4029B0E9AE}"/>
              </a:ext>
            </a:extLst>
          </p:cNvPr>
          <p:cNvPicPr>
            <a:picLocks noChangeAspect="1"/>
          </p:cNvPicPr>
          <p:nvPr/>
        </p:nvPicPr>
        <p:blipFill rotWithShape="1">
          <a:blip r:embed="rId3">
            <a:extLst>
              <a:ext uri="{28A0092B-C50C-407E-A947-70E740481C1C}">
                <a14:useLocalDpi xmlns:a14="http://schemas.microsoft.com/office/drawing/2010/main" val="0"/>
              </a:ext>
            </a:extLst>
          </a:blip>
          <a:srcRect l="9549" t="17254" r="8355" b="18554"/>
          <a:stretch/>
        </p:blipFill>
        <p:spPr>
          <a:xfrm flipH="1">
            <a:off x="7233141" y="1386132"/>
            <a:ext cx="3528646" cy="2759099"/>
          </a:xfrm>
          <a:prstGeom prst="rect">
            <a:avLst/>
          </a:prstGeom>
        </p:spPr>
      </p:pic>
      <p:pic>
        <p:nvPicPr>
          <p:cNvPr id="4" name="Picture 3">
            <a:extLst>
              <a:ext uri="{FF2B5EF4-FFF2-40B4-BE49-F238E27FC236}">
                <a16:creationId xmlns:a16="http://schemas.microsoft.com/office/drawing/2014/main" id="{21284BE0-EDEE-4B91-8AA5-CB135CCE5B5B}"/>
              </a:ext>
            </a:extLst>
          </p:cNvPr>
          <p:cNvPicPr>
            <a:picLocks noChangeAspect="1"/>
          </p:cNvPicPr>
          <p:nvPr/>
        </p:nvPicPr>
        <p:blipFill rotWithShape="1">
          <a:blip r:embed="rId4">
            <a:extLst>
              <a:ext uri="{28A0092B-C50C-407E-A947-70E740481C1C}">
                <a14:useLocalDpi xmlns:a14="http://schemas.microsoft.com/office/drawing/2010/main" val="0"/>
              </a:ext>
            </a:extLst>
          </a:blip>
          <a:srcRect t="20497" b="23106"/>
          <a:stretch/>
        </p:blipFill>
        <p:spPr>
          <a:xfrm>
            <a:off x="989134" y="4325251"/>
            <a:ext cx="4275997" cy="2411558"/>
          </a:xfrm>
          <a:prstGeom prst="rect">
            <a:avLst/>
          </a:prstGeom>
        </p:spPr>
      </p:pic>
    </p:spTree>
    <p:extLst>
      <p:ext uri="{BB962C8B-B14F-4D97-AF65-F5344CB8AC3E}">
        <p14:creationId xmlns:p14="http://schemas.microsoft.com/office/powerpoint/2010/main" val="117850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56523A0-37A4-435E-90EF-6C631AB77FB9}"/>
              </a:ext>
            </a:extLst>
          </p:cNvPr>
          <p:cNvSpPr txBox="1"/>
          <p:nvPr/>
        </p:nvSpPr>
        <p:spPr>
          <a:xfrm>
            <a:off x="543661" y="159686"/>
            <a:ext cx="11104679" cy="1231106"/>
          </a:xfrm>
          <a:prstGeom prst="rect">
            <a:avLst/>
          </a:prstGeom>
          <a:noFill/>
        </p:spPr>
        <p:txBody>
          <a:bodyPr wrap="square" rtlCol="0">
            <a:spAutoFit/>
          </a:bodyPr>
          <a:lstStyle/>
          <a:p>
            <a:pPr algn="ctr"/>
            <a:r>
              <a:rPr lang="en-GB" sz="7400" dirty="0">
                <a:solidFill>
                  <a:srgbClr val="434343"/>
                </a:solidFill>
                <a:latin typeface="+mj-lt"/>
              </a:rPr>
              <a:t>How does </a:t>
            </a:r>
            <a:r>
              <a:rPr lang="en-GB" sz="7400" dirty="0">
                <a:solidFill>
                  <a:srgbClr val="C00000"/>
                </a:solidFill>
                <a:latin typeface="+mj-lt"/>
              </a:rPr>
              <a:t>memory </a:t>
            </a:r>
            <a:r>
              <a:rPr lang="en-GB" sz="7400" dirty="0">
                <a:latin typeface="+mj-lt"/>
              </a:rPr>
              <a:t>work</a:t>
            </a:r>
            <a:r>
              <a:rPr lang="en-GB" sz="7400" dirty="0">
                <a:solidFill>
                  <a:srgbClr val="434343"/>
                </a:solidFill>
                <a:latin typeface="+mj-lt"/>
              </a:rPr>
              <a:t>?</a:t>
            </a:r>
            <a:endParaRPr lang="en-GB" sz="7400" b="1" dirty="0">
              <a:solidFill>
                <a:srgbClr val="C00000"/>
              </a:solidFill>
              <a:latin typeface="+mj-lt"/>
            </a:endParaRPr>
          </a:p>
        </p:txBody>
      </p:sp>
      <p:sp>
        <p:nvSpPr>
          <p:cNvPr id="14" name="TextBox 13">
            <a:extLst>
              <a:ext uri="{FF2B5EF4-FFF2-40B4-BE49-F238E27FC236}">
                <a16:creationId xmlns:a16="http://schemas.microsoft.com/office/drawing/2014/main" id="{9152B28B-F229-482D-83A2-0A8A4D1F2C56}"/>
              </a:ext>
            </a:extLst>
          </p:cNvPr>
          <p:cNvSpPr txBox="1"/>
          <p:nvPr/>
        </p:nvSpPr>
        <p:spPr>
          <a:xfrm>
            <a:off x="1016142" y="1746634"/>
            <a:ext cx="3830914" cy="769441"/>
          </a:xfrm>
          <a:prstGeom prst="rect">
            <a:avLst/>
          </a:prstGeom>
          <a:noFill/>
        </p:spPr>
        <p:txBody>
          <a:bodyPr wrap="square" rtlCol="0">
            <a:spAutoFit/>
          </a:bodyPr>
          <a:lstStyle/>
          <a:p>
            <a:pPr algn="ctr"/>
            <a:r>
              <a:rPr lang="en-GB" sz="4400" dirty="0">
                <a:solidFill>
                  <a:srgbClr val="C00000"/>
                </a:solidFill>
                <a:latin typeface="+mj-lt"/>
              </a:rPr>
              <a:t>Connections</a:t>
            </a:r>
          </a:p>
        </p:txBody>
      </p:sp>
      <p:sp>
        <p:nvSpPr>
          <p:cNvPr id="11" name="TextBox 10">
            <a:extLst>
              <a:ext uri="{FF2B5EF4-FFF2-40B4-BE49-F238E27FC236}">
                <a16:creationId xmlns:a16="http://schemas.microsoft.com/office/drawing/2014/main" id="{B44B0F0C-0BB7-4D05-AE73-038389EE0A09}"/>
              </a:ext>
            </a:extLst>
          </p:cNvPr>
          <p:cNvSpPr txBox="1"/>
          <p:nvPr/>
        </p:nvSpPr>
        <p:spPr>
          <a:xfrm>
            <a:off x="2591345" y="1729201"/>
            <a:ext cx="6551600" cy="769441"/>
          </a:xfrm>
          <a:prstGeom prst="rect">
            <a:avLst/>
          </a:prstGeom>
          <a:noFill/>
        </p:spPr>
        <p:txBody>
          <a:bodyPr wrap="square" rtlCol="0">
            <a:spAutoFit/>
          </a:bodyPr>
          <a:lstStyle/>
          <a:p>
            <a:pPr algn="ctr"/>
            <a:r>
              <a:rPr lang="en-GB" sz="4000" dirty="0">
                <a:solidFill>
                  <a:srgbClr val="434343"/>
                </a:solidFill>
                <a:latin typeface="+mj-lt"/>
              </a:rPr>
              <a:t>     and</a:t>
            </a:r>
            <a:r>
              <a:rPr lang="en-GB" sz="4400" dirty="0">
                <a:solidFill>
                  <a:srgbClr val="C00000"/>
                </a:solidFill>
                <a:latin typeface="+mj-lt"/>
              </a:rPr>
              <a:t> networks…</a:t>
            </a:r>
          </a:p>
        </p:txBody>
      </p:sp>
      <p:pic>
        <p:nvPicPr>
          <p:cNvPr id="12" name="Picture 11">
            <a:extLst>
              <a:ext uri="{FF2B5EF4-FFF2-40B4-BE49-F238E27FC236}">
                <a16:creationId xmlns:a16="http://schemas.microsoft.com/office/drawing/2014/main" id="{FFE6B8C6-A413-4347-9E4D-6B5E32A1CB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4108496" y="3470718"/>
            <a:ext cx="1606581" cy="2637184"/>
          </a:xfrm>
          <a:prstGeom prst="rect">
            <a:avLst/>
          </a:prstGeom>
        </p:spPr>
      </p:pic>
      <p:pic>
        <p:nvPicPr>
          <p:cNvPr id="13" name="Picture 12">
            <a:extLst>
              <a:ext uri="{FF2B5EF4-FFF2-40B4-BE49-F238E27FC236}">
                <a16:creationId xmlns:a16="http://schemas.microsoft.com/office/drawing/2014/main" id="{3E80F2D0-5AC1-4D31-8EC1-7E4ACC258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2515987" y="4387253"/>
            <a:ext cx="1606581" cy="2865762"/>
          </a:xfrm>
          <a:prstGeom prst="rect">
            <a:avLst/>
          </a:prstGeom>
        </p:spPr>
      </p:pic>
      <p:pic>
        <p:nvPicPr>
          <p:cNvPr id="15" name="Picture 14">
            <a:extLst>
              <a:ext uri="{FF2B5EF4-FFF2-40B4-BE49-F238E27FC236}">
                <a16:creationId xmlns:a16="http://schemas.microsoft.com/office/drawing/2014/main" id="{7C57FC3D-A07D-4C29-94DA-E9DCCF30A9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478727">
            <a:off x="5642182" y="2026111"/>
            <a:ext cx="1606581" cy="2637184"/>
          </a:xfrm>
          <a:prstGeom prst="rect">
            <a:avLst/>
          </a:prstGeom>
        </p:spPr>
      </p:pic>
      <p:pic>
        <p:nvPicPr>
          <p:cNvPr id="16" name="Picture 15">
            <a:extLst>
              <a:ext uri="{FF2B5EF4-FFF2-40B4-BE49-F238E27FC236}">
                <a16:creationId xmlns:a16="http://schemas.microsoft.com/office/drawing/2014/main" id="{248F577B-AB3F-4E73-A316-369E935C5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4818360" y="4545086"/>
            <a:ext cx="1606581" cy="2354516"/>
          </a:xfrm>
          <a:prstGeom prst="rect">
            <a:avLst/>
          </a:prstGeom>
        </p:spPr>
      </p:pic>
      <p:pic>
        <p:nvPicPr>
          <p:cNvPr id="17" name="Picture 16">
            <a:extLst>
              <a:ext uri="{FF2B5EF4-FFF2-40B4-BE49-F238E27FC236}">
                <a16:creationId xmlns:a16="http://schemas.microsoft.com/office/drawing/2014/main" id="{57F95B0C-42CD-4B90-923F-768DB374C2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6202473" y="3324337"/>
            <a:ext cx="1606581" cy="2637183"/>
          </a:xfrm>
          <a:prstGeom prst="rect">
            <a:avLst/>
          </a:prstGeom>
        </p:spPr>
      </p:pic>
      <p:pic>
        <p:nvPicPr>
          <p:cNvPr id="18" name="Picture 17">
            <a:extLst>
              <a:ext uri="{FF2B5EF4-FFF2-40B4-BE49-F238E27FC236}">
                <a16:creationId xmlns:a16="http://schemas.microsoft.com/office/drawing/2014/main" id="{C0E016D0-5662-457B-9A58-028FE01A7F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478727">
            <a:off x="7809948" y="2626286"/>
            <a:ext cx="1606581" cy="2637183"/>
          </a:xfrm>
          <a:prstGeom prst="rect">
            <a:avLst/>
          </a:prstGeom>
        </p:spPr>
      </p:pic>
      <p:sp>
        <p:nvSpPr>
          <p:cNvPr id="20" name="Oval 19">
            <a:extLst>
              <a:ext uri="{FF2B5EF4-FFF2-40B4-BE49-F238E27FC236}">
                <a16:creationId xmlns:a16="http://schemas.microsoft.com/office/drawing/2014/main" id="{0C653658-AF5C-48A3-84F7-1665A16F740B}"/>
              </a:ext>
            </a:extLst>
          </p:cNvPr>
          <p:cNvSpPr/>
          <p:nvPr/>
        </p:nvSpPr>
        <p:spPr>
          <a:xfrm>
            <a:off x="7246947" y="2938604"/>
            <a:ext cx="185633" cy="1856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Oval 20">
            <a:extLst>
              <a:ext uri="{FF2B5EF4-FFF2-40B4-BE49-F238E27FC236}">
                <a16:creationId xmlns:a16="http://schemas.microsoft.com/office/drawing/2014/main" id="{C37EABBC-44D2-4EF6-A04F-72CF30803307}"/>
              </a:ext>
            </a:extLst>
          </p:cNvPr>
          <p:cNvSpPr/>
          <p:nvPr/>
        </p:nvSpPr>
        <p:spPr>
          <a:xfrm>
            <a:off x="7250185" y="3324049"/>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Oval 21">
            <a:extLst>
              <a:ext uri="{FF2B5EF4-FFF2-40B4-BE49-F238E27FC236}">
                <a16:creationId xmlns:a16="http://schemas.microsoft.com/office/drawing/2014/main" id="{3FF43DEC-0F93-4F66-BAAC-1A7B1DC17D5A}"/>
              </a:ext>
            </a:extLst>
          </p:cNvPr>
          <p:cNvSpPr/>
          <p:nvPr/>
        </p:nvSpPr>
        <p:spPr>
          <a:xfrm>
            <a:off x="5649975" y="4443608"/>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509A7F22-8CBD-49A7-88E7-60C10E325A5A}"/>
              </a:ext>
            </a:extLst>
          </p:cNvPr>
          <p:cNvSpPr/>
          <p:nvPr/>
        </p:nvSpPr>
        <p:spPr>
          <a:xfrm>
            <a:off x="5427233" y="4707380"/>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a:extLst>
              <a:ext uri="{FF2B5EF4-FFF2-40B4-BE49-F238E27FC236}">
                <a16:creationId xmlns:a16="http://schemas.microsoft.com/office/drawing/2014/main" id="{F12A57D8-F6B7-4CC6-AE75-AFC73D8449E0}"/>
              </a:ext>
            </a:extLst>
          </p:cNvPr>
          <p:cNvSpPr/>
          <p:nvPr/>
        </p:nvSpPr>
        <p:spPr>
          <a:xfrm>
            <a:off x="4395596" y="5615915"/>
            <a:ext cx="217170" cy="217170"/>
          </a:xfrm>
          <a:prstGeom prst="ellipse">
            <a:avLst/>
          </a:prstGeom>
          <a:noFill/>
          <a:ln w="38100">
            <a:solidFill>
              <a:srgbClr val="C00000"/>
            </a:solidFill>
          </a:ln>
          <a:effectLst>
            <a:glow rad="139700">
              <a:srgbClr val="C000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646103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100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100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100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100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grpId="0" nodeType="withEffect">
                                  <p:stCondLst>
                                    <p:cond delay="100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500"/>
                                        <p:tgtEl>
                                          <p:spTgt spid="22"/>
                                        </p:tgtEl>
                                      </p:cBhvr>
                                    </p:animEffect>
                                  </p:childTnLst>
                                </p:cTn>
                              </p:par>
                              <p:par>
                                <p:cTn id="32" presetID="10" presetClass="entr" presetSubtype="0" fill="hold" grpId="0" nodeType="withEffect">
                                  <p:stCondLst>
                                    <p:cond delay="100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grpId="0" nodeType="withEffect">
                                  <p:stCondLst>
                                    <p:cond delay="1000"/>
                                  </p:stCondLst>
                                  <p:childTnLst>
                                    <p:set>
                                      <p:cBhvr>
                                        <p:cTn id="36" dur="1" fill="hold">
                                          <p:stCondLst>
                                            <p:cond delay="0"/>
                                          </p:stCondLst>
                                        </p:cTn>
                                        <p:tgtEl>
                                          <p:spTgt spid="24"/>
                                        </p:tgtEl>
                                        <p:attrNameLst>
                                          <p:attrName>style.visibility</p:attrName>
                                        </p:attrNameLst>
                                      </p:cBhvr>
                                      <p:to>
                                        <p:strVal val="visible"/>
                                      </p:to>
                                    </p:set>
                                    <p:animEffect transition="in" filter="fade">
                                      <p:cBhvr>
                                        <p:cTn id="37" dur="500"/>
                                        <p:tgtEl>
                                          <p:spTgt spid="24"/>
                                        </p:tgtEl>
                                      </p:cBhvr>
                                    </p:animEffect>
                                  </p:childTnLst>
                                </p:cTn>
                              </p:par>
                              <p:par>
                                <p:cTn id="38" presetID="10" presetClass="entr" presetSubtype="0" fill="hold" nodeType="withEffect">
                                  <p:stCondLst>
                                    <p:cond delay="100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0" grpId="0" animBg="1"/>
      <p:bldP spid="21" grpId="0" animBg="1"/>
      <p:bldP spid="22" grpId="0" animBg="1"/>
      <p:bldP spid="23" grpId="0" animBg="1"/>
      <p:bldP spid="2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DADE0B26-DE01-744E-877F-EF7EC6569920}"/>
              </a:ext>
            </a:extLst>
          </p:cNvPr>
          <p:cNvGraphicFramePr>
            <a:graphicFrameLocks noGrp="1"/>
          </p:cNvGraphicFramePr>
          <p:nvPr>
            <p:extLst>
              <p:ext uri="{D42A27DB-BD31-4B8C-83A1-F6EECF244321}">
                <p14:modId xmlns:p14="http://schemas.microsoft.com/office/powerpoint/2010/main" val="850771532"/>
              </p:ext>
            </p:extLst>
          </p:nvPr>
        </p:nvGraphicFramePr>
        <p:xfrm>
          <a:off x="388257" y="403981"/>
          <a:ext cx="11019972" cy="6278880"/>
        </p:xfrm>
        <a:graphic>
          <a:graphicData uri="http://schemas.openxmlformats.org/drawingml/2006/table">
            <a:tbl>
              <a:tblPr firstRow="1" bandRow="1">
                <a:tableStyleId>{2D5ABB26-0587-4C30-8999-92F81FD0307C}</a:tableStyleId>
              </a:tblPr>
              <a:tblGrid>
                <a:gridCol w="3673324">
                  <a:extLst>
                    <a:ext uri="{9D8B030D-6E8A-4147-A177-3AD203B41FA5}">
                      <a16:colId xmlns:a16="http://schemas.microsoft.com/office/drawing/2014/main" val="33910723"/>
                    </a:ext>
                  </a:extLst>
                </a:gridCol>
                <a:gridCol w="3673324">
                  <a:extLst>
                    <a:ext uri="{9D8B030D-6E8A-4147-A177-3AD203B41FA5}">
                      <a16:colId xmlns:a16="http://schemas.microsoft.com/office/drawing/2014/main" val="4169210418"/>
                    </a:ext>
                  </a:extLst>
                </a:gridCol>
                <a:gridCol w="3673324">
                  <a:extLst>
                    <a:ext uri="{9D8B030D-6E8A-4147-A177-3AD203B41FA5}">
                      <a16:colId xmlns:a16="http://schemas.microsoft.com/office/drawing/2014/main" val="1246225692"/>
                    </a:ext>
                  </a:extLst>
                </a:gridCol>
              </a:tblGrid>
              <a:tr h="370840">
                <a:tc>
                  <a:txBody>
                    <a:bodyPr/>
                    <a:lstStyle/>
                    <a:p>
                      <a:pPr algn="ctr"/>
                      <a:endParaRPr lang="en-US" altLang="zh-CN" sz="6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0" dirty="0">
                          <a:latin typeface="KaiTi" panose="02010609060101010101" pitchFamily="49" charset="-122"/>
                          <a:ea typeface="KaiTi" panose="02010609060101010101" pitchFamily="49" charset="-122"/>
                        </a:rPr>
                        <a:t>羊</a:t>
                      </a:r>
                      <a:endParaRPr lang="en-GB" sz="20000" dirty="0">
                        <a:latin typeface="KaiTi" panose="02010609060101010101" pitchFamily="49" charset="-122"/>
                        <a:ea typeface="KaiTi" panose="02010609060101010101" pitchFamily="49" charset="-122"/>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2547779687"/>
                  </a:ext>
                </a:extLst>
              </a:tr>
              <a:tr h="370840">
                <a:tc>
                  <a:txBody>
                    <a:bodyPr/>
                    <a:lstStyle/>
                    <a:p>
                      <a:pPr algn="ctr"/>
                      <a:endParaRPr lang="en-US" altLang="zh-CN" sz="6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20000" dirty="0">
                          <a:latin typeface="KaiTi" panose="02010609060101010101" pitchFamily="49" charset="-122"/>
                          <a:ea typeface="KaiTi" panose="02010609060101010101" pitchFamily="49" charset="-122"/>
                        </a:rPr>
                        <a:t>牛</a:t>
                      </a:r>
                      <a:endParaRPr lang="en-GB" sz="20000" dirty="0">
                        <a:latin typeface="KaiTi" panose="02010609060101010101" pitchFamily="49" charset="-122"/>
                        <a:ea typeface="KaiTi" panose="02010609060101010101" pitchFamily="49" charset="-122"/>
                      </a:endParaRPr>
                    </a:p>
                  </a:txBody>
                  <a:tcPr/>
                </a:tc>
                <a:tc>
                  <a:txBody>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endParaRPr lang="en-GB" dirty="0"/>
                    </a:p>
                  </a:txBody>
                  <a:tcPr/>
                </a:tc>
                <a:extLst>
                  <a:ext uri="{0D108BD9-81ED-4DB2-BD59-A6C34878D82A}">
                    <a16:rowId xmlns:a16="http://schemas.microsoft.com/office/drawing/2014/main" val="3976670800"/>
                  </a:ext>
                </a:extLst>
              </a:tr>
            </a:tbl>
          </a:graphicData>
        </a:graphic>
      </p:graphicFrame>
      <p:pic>
        <p:nvPicPr>
          <p:cNvPr id="5" name="Picture 4" descr="A black and white drawing of a goat&#10;&#10;Description automatically generated with low confidence">
            <a:extLst>
              <a:ext uri="{FF2B5EF4-FFF2-40B4-BE49-F238E27FC236}">
                <a16:creationId xmlns:a16="http://schemas.microsoft.com/office/drawing/2014/main" id="{F19C1E26-A9E9-34A1-D2A0-C01CBC7133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1804" y="877823"/>
            <a:ext cx="2772264" cy="2857339"/>
          </a:xfrm>
          <a:prstGeom prst="rect">
            <a:avLst/>
          </a:prstGeom>
        </p:spPr>
      </p:pic>
      <p:pic>
        <p:nvPicPr>
          <p:cNvPr id="6" name="Picture 5" descr="A picture containing mammal&#10;&#10;Description automatically generated">
            <a:extLst>
              <a:ext uri="{FF2B5EF4-FFF2-40B4-BE49-F238E27FC236}">
                <a16:creationId xmlns:a16="http://schemas.microsoft.com/office/drawing/2014/main" id="{BCDB2298-09C2-7AC1-8BC7-A1CD58DC3C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1815" y="3941063"/>
            <a:ext cx="3086414" cy="2427321"/>
          </a:xfrm>
          <a:prstGeom prst="rect">
            <a:avLst/>
          </a:prstGeom>
        </p:spPr>
      </p:pic>
      <p:sp>
        <p:nvSpPr>
          <p:cNvPr id="3" name="TextBox 2">
            <a:extLst>
              <a:ext uri="{FF2B5EF4-FFF2-40B4-BE49-F238E27FC236}">
                <a16:creationId xmlns:a16="http://schemas.microsoft.com/office/drawing/2014/main" id="{CC32C4E3-0C98-9CC5-E0C9-295A451175A5}"/>
              </a:ext>
            </a:extLst>
          </p:cNvPr>
          <p:cNvSpPr txBox="1"/>
          <p:nvPr/>
        </p:nvSpPr>
        <p:spPr>
          <a:xfrm>
            <a:off x="292957" y="416517"/>
            <a:ext cx="7554686" cy="461665"/>
          </a:xfrm>
          <a:prstGeom prst="rect">
            <a:avLst/>
          </a:prstGeom>
          <a:noFill/>
        </p:spPr>
        <p:txBody>
          <a:bodyPr wrap="square" rtlCol="0">
            <a:spAutoFit/>
          </a:bodyPr>
          <a:lstStyle/>
          <a:p>
            <a:r>
              <a:rPr lang="en-GB" sz="2400" dirty="0">
                <a:latin typeface="Quicksand Light" panose="00000400000000000000" pitchFamily="2" charset="0"/>
              </a:rPr>
              <a:t>Week 1 – visual mnemonics and memory hooks</a:t>
            </a:r>
          </a:p>
        </p:txBody>
      </p:sp>
      <p:sp>
        <p:nvSpPr>
          <p:cNvPr id="8" name="TextBox 7">
            <a:extLst>
              <a:ext uri="{FF2B5EF4-FFF2-40B4-BE49-F238E27FC236}">
                <a16:creationId xmlns:a16="http://schemas.microsoft.com/office/drawing/2014/main" id="{2FC880C5-B1CC-502B-E629-FE8FA8679C73}"/>
              </a:ext>
            </a:extLst>
          </p:cNvPr>
          <p:cNvSpPr txBox="1"/>
          <p:nvPr/>
        </p:nvSpPr>
        <p:spPr>
          <a:xfrm>
            <a:off x="783771" y="1352384"/>
            <a:ext cx="3472543" cy="1908215"/>
          </a:xfrm>
          <a:prstGeom prst="rect">
            <a:avLst/>
          </a:prstGeom>
          <a:noFill/>
        </p:spPr>
        <p:txBody>
          <a:bodyPr wrap="square" rtlCol="0">
            <a:spAutoFit/>
          </a:bodyPr>
          <a:lstStyle/>
          <a:p>
            <a:pPr algn="ctr"/>
            <a:r>
              <a:rPr lang="en-US" sz="5000" dirty="0">
                <a:latin typeface="Quicksand Light" panose="00000400000000000000" pitchFamily="2" charset="0"/>
              </a:rPr>
              <a:t>sheep/</a:t>
            </a:r>
          </a:p>
          <a:p>
            <a:pPr algn="ctr"/>
            <a:r>
              <a:rPr lang="en-US" sz="5000" dirty="0">
                <a:latin typeface="Quicksand Light" panose="00000400000000000000" pitchFamily="2" charset="0"/>
              </a:rPr>
              <a:t>goat</a:t>
            </a:r>
            <a:endParaRPr lang="en-GB" sz="5000" dirty="0">
              <a:latin typeface="Quicksand Light" panose="00000400000000000000" pitchFamily="2" charset="0"/>
            </a:endParaRPr>
          </a:p>
          <a:p>
            <a:endParaRPr lang="en-GB" dirty="0"/>
          </a:p>
        </p:txBody>
      </p:sp>
      <p:sp>
        <p:nvSpPr>
          <p:cNvPr id="9" name="TextBox 8">
            <a:extLst>
              <a:ext uri="{FF2B5EF4-FFF2-40B4-BE49-F238E27FC236}">
                <a16:creationId xmlns:a16="http://schemas.microsoft.com/office/drawing/2014/main" id="{EC76CC3B-E658-D39C-AC17-F5A5CC6A985E}"/>
              </a:ext>
            </a:extLst>
          </p:cNvPr>
          <p:cNvSpPr txBox="1"/>
          <p:nvPr/>
        </p:nvSpPr>
        <p:spPr>
          <a:xfrm>
            <a:off x="1556656" y="4283425"/>
            <a:ext cx="2993572" cy="861774"/>
          </a:xfrm>
          <a:prstGeom prst="rect">
            <a:avLst/>
          </a:prstGeom>
          <a:noFill/>
        </p:spPr>
        <p:txBody>
          <a:bodyPr wrap="square" rtlCol="0">
            <a:spAutoFit/>
          </a:bodyPr>
          <a:lstStyle/>
          <a:p>
            <a:r>
              <a:rPr lang="en-GB" sz="5000" dirty="0">
                <a:latin typeface="Quicksand Light" panose="00000400000000000000" pitchFamily="2" charset="0"/>
              </a:rPr>
              <a:t>cow</a:t>
            </a:r>
          </a:p>
        </p:txBody>
      </p:sp>
    </p:spTree>
    <p:extLst>
      <p:ext uri="{BB962C8B-B14F-4D97-AF65-F5344CB8AC3E}">
        <p14:creationId xmlns:p14="http://schemas.microsoft.com/office/powerpoint/2010/main" val="179135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group of people sitting at a table with cards&#10;&#10;Description automatically generated">
            <a:extLst>
              <a:ext uri="{FF2B5EF4-FFF2-40B4-BE49-F238E27FC236}">
                <a16:creationId xmlns:a16="http://schemas.microsoft.com/office/drawing/2014/main" id="{C7BB0763-679A-3A04-95DC-2F7CBF03D5B1}"/>
              </a:ext>
            </a:extLst>
          </p:cNvPr>
          <p:cNvPicPr>
            <a:picLocks noChangeAspect="1"/>
          </p:cNvPicPr>
          <p:nvPr/>
        </p:nvPicPr>
        <p:blipFill rotWithShape="1">
          <a:blip r:embed="rId2">
            <a:extLst>
              <a:ext uri="{28A0092B-C50C-407E-A947-70E740481C1C}">
                <a14:useLocalDpi xmlns:a14="http://schemas.microsoft.com/office/drawing/2010/main" val="0"/>
              </a:ext>
            </a:extLst>
          </a:blip>
          <a:srcRect t="38250" r="2661"/>
          <a:stretch/>
        </p:blipFill>
        <p:spPr>
          <a:xfrm rot="5400000">
            <a:off x="-2263452" y="1508053"/>
            <a:ext cx="7359312" cy="3501485"/>
          </a:xfrm>
          <a:prstGeom prst="rect">
            <a:avLst/>
          </a:prstGeom>
        </p:spPr>
      </p:pic>
      <p:pic>
        <p:nvPicPr>
          <p:cNvPr id="10" name="Picture 9" descr="A group of students sitting at a table playing cards&#10;&#10;Description automatically generated">
            <a:extLst>
              <a:ext uri="{FF2B5EF4-FFF2-40B4-BE49-F238E27FC236}">
                <a16:creationId xmlns:a16="http://schemas.microsoft.com/office/drawing/2014/main" id="{0DD20A53-B2F3-804A-0FF6-DAB811F0D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0885" y="-167269"/>
            <a:ext cx="9474295" cy="7105721"/>
          </a:xfrm>
          <a:prstGeom prst="rect">
            <a:avLst/>
          </a:prstGeom>
        </p:spPr>
      </p:pic>
    </p:spTree>
    <p:extLst>
      <p:ext uri="{BB962C8B-B14F-4D97-AF65-F5344CB8AC3E}">
        <p14:creationId xmlns:p14="http://schemas.microsoft.com/office/powerpoint/2010/main" val="31727121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FACAC48-3326-BA01-228E-9289BDD08C3B}"/>
              </a:ext>
            </a:extLst>
          </p:cNvPr>
          <p:cNvSpPr txBox="1"/>
          <p:nvPr/>
        </p:nvSpPr>
        <p:spPr>
          <a:xfrm>
            <a:off x="403229" y="412717"/>
            <a:ext cx="7554686" cy="477054"/>
          </a:xfrm>
          <a:prstGeom prst="rect">
            <a:avLst/>
          </a:prstGeom>
          <a:noFill/>
        </p:spPr>
        <p:txBody>
          <a:bodyPr wrap="square" rtlCol="0">
            <a:spAutoFit/>
          </a:bodyPr>
          <a:lstStyle/>
          <a:p>
            <a:r>
              <a:rPr lang="en-US" sz="2500" dirty="0">
                <a:latin typeface="Quicksand Light" panose="00000400000000000000" pitchFamily="2" charset="0"/>
              </a:rPr>
              <a:t>Week</a:t>
            </a:r>
            <a:r>
              <a:rPr lang="en-GB" sz="2500" dirty="0">
                <a:latin typeface="Quicksand Light" panose="00000400000000000000" pitchFamily="2" charset="0"/>
              </a:rPr>
              <a:t> 2 – </a:t>
            </a:r>
            <a:r>
              <a:rPr lang="en-US" altLang="zh-CN" sz="2500" dirty="0">
                <a:latin typeface="Quicksand Light" panose="00000400000000000000" pitchFamily="2" charset="0"/>
              </a:rPr>
              <a:t>writing to remember</a:t>
            </a:r>
            <a:endParaRPr lang="en-GB" sz="2500" dirty="0">
              <a:latin typeface="Quicksand Light" panose="00000400000000000000" pitchFamily="2" charset="0"/>
            </a:endParaRPr>
          </a:p>
        </p:txBody>
      </p:sp>
      <p:pic>
        <p:nvPicPr>
          <p:cNvPr id="5" name="Picture 4">
            <a:extLst>
              <a:ext uri="{FF2B5EF4-FFF2-40B4-BE49-F238E27FC236}">
                <a16:creationId xmlns:a16="http://schemas.microsoft.com/office/drawing/2014/main" id="{34D858B1-832F-6C56-4492-D96695E084B7}"/>
              </a:ext>
            </a:extLst>
          </p:cNvPr>
          <p:cNvPicPr>
            <a:picLocks noChangeAspect="1"/>
          </p:cNvPicPr>
          <p:nvPr/>
        </p:nvPicPr>
        <p:blipFill rotWithShape="1">
          <a:blip r:embed="rId3"/>
          <a:srcRect l="9286" t="34694" r="69464" b="14285"/>
          <a:stretch/>
        </p:blipFill>
        <p:spPr>
          <a:xfrm>
            <a:off x="881817" y="1543984"/>
            <a:ext cx="3298755" cy="4158094"/>
          </a:xfrm>
          <a:prstGeom prst="rect">
            <a:avLst/>
          </a:prstGeom>
        </p:spPr>
      </p:pic>
      <p:sp>
        <p:nvSpPr>
          <p:cNvPr id="2" name="TextBox 1">
            <a:extLst>
              <a:ext uri="{FF2B5EF4-FFF2-40B4-BE49-F238E27FC236}">
                <a16:creationId xmlns:a16="http://schemas.microsoft.com/office/drawing/2014/main" id="{B559A322-3B8F-44BA-2542-88D266DF8AE0}"/>
              </a:ext>
            </a:extLst>
          </p:cNvPr>
          <p:cNvSpPr txBox="1"/>
          <p:nvPr/>
        </p:nvSpPr>
        <p:spPr>
          <a:xfrm>
            <a:off x="5621860" y="412717"/>
            <a:ext cx="7554686" cy="861774"/>
          </a:xfrm>
          <a:prstGeom prst="rect">
            <a:avLst/>
          </a:prstGeom>
          <a:noFill/>
        </p:spPr>
        <p:txBody>
          <a:bodyPr wrap="square" rtlCol="0">
            <a:spAutoFit/>
          </a:bodyPr>
          <a:lstStyle/>
          <a:p>
            <a:r>
              <a:rPr lang="en-GB" sz="2500" dirty="0">
                <a:latin typeface="Quicksand Light" panose="00000400000000000000" pitchFamily="2" charset="0"/>
              </a:rPr>
              <a:t>Week 3 – spaced repetition memory app / </a:t>
            </a:r>
          </a:p>
          <a:p>
            <a:r>
              <a:rPr lang="en-GB" sz="2500" dirty="0">
                <a:latin typeface="Quicksand Light" panose="00000400000000000000" pitchFamily="2" charset="0"/>
              </a:rPr>
              <a:t>other language app </a:t>
            </a:r>
          </a:p>
        </p:txBody>
      </p:sp>
      <p:pic>
        <p:nvPicPr>
          <p:cNvPr id="3" name="Picture 2">
            <a:extLst>
              <a:ext uri="{FF2B5EF4-FFF2-40B4-BE49-F238E27FC236}">
                <a16:creationId xmlns:a16="http://schemas.microsoft.com/office/drawing/2014/main" id="{AE0524F0-690F-2892-137D-13AF11859676}"/>
              </a:ext>
            </a:extLst>
          </p:cNvPr>
          <p:cNvPicPr>
            <a:picLocks noChangeAspect="1"/>
          </p:cNvPicPr>
          <p:nvPr/>
        </p:nvPicPr>
        <p:blipFill rotWithShape="1">
          <a:blip r:embed="rId4"/>
          <a:srcRect l="3304" t="16766" r="52143" b="41587"/>
          <a:stretch/>
        </p:blipFill>
        <p:spPr>
          <a:xfrm>
            <a:off x="5878211" y="2115893"/>
            <a:ext cx="5431972" cy="2856140"/>
          </a:xfrm>
          <a:prstGeom prst="rect">
            <a:avLst/>
          </a:prstGeom>
        </p:spPr>
      </p:pic>
    </p:spTree>
    <p:extLst>
      <p:ext uri="{BB962C8B-B14F-4D97-AF65-F5344CB8AC3E}">
        <p14:creationId xmlns:p14="http://schemas.microsoft.com/office/powerpoint/2010/main" val="23377235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boys playing with cards on a table&#10;&#10;Description automatically generated">
            <a:extLst>
              <a:ext uri="{FF2B5EF4-FFF2-40B4-BE49-F238E27FC236}">
                <a16:creationId xmlns:a16="http://schemas.microsoft.com/office/drawing/2014/main" id="{50539BC1-CD62-602E-5732-D8319A5DC0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213" y="2046515"/>
            <a:ext cx="4245670" cy="4256311"/>
          </a:xfrm>
          <a:prstGeom prst="rect">
            <a:avLst/>
          </a:prstGeom>
        </p:spPr>
      </p:pic>
      <p:sp>
        <p:nvSpPr>
          <p:cNvPr id="5" name="Rectangle: Rounded Corners 4">
            <a:extLst>
              <a:ext uri="{FF2B5EF4-FFF2-40B4-BE49-F238E27FC236}">
                <a16:creationId xmlns:a16="http://schemas.microsoft.com/office/drawing/2014/main" id="{77A4C60E-BA79-93D2-40A9-AD79D8C2EC9B}"/>
              </a:ext>
            </a:extLst>
          </p:cNvPr>
          <p:cNvSpPr/>
          <p:nvPr/>
        </p:nvSpPr>
        <p:spPr>
          <a:xfrm>
            <a:off x="183007" y="1070842"/>
            <a:ext cx="2247244" cy="766604"/>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latin typeface="Quicksand Light" panose="00000400000000000000" pitchFamily="2" charset="0"/>
              </a:rPr>
              <a:t>intrinsic motivation</a:t>
            </a:r>
          </a:p>
        </p:txBody>
      </p:sp>
      <p:pic>
        <p:nvPicPr>
          <p:cNvPr id="7" name="Picture 6" descr="A group of kids playing a game&#10;&#10;Description automatically generated">
            <a:extLst>
              <a:ext uri="{FF2B5EF4-FFF2-40B4-BE49-F238E27FC236}">
                <a16:creationId xmlns:a16="http://schemas.microsoft.com/office/drawing/2014/main" id="{13472092-96DE-4092-2FF0-60140AC4FC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6901" y="631371"/>
            <a:ext cx="6206999" cy="5595257"/>
          </a:xfrm>
          <a:prstGeom prst="rect">
            <a:avLst/>
          </a:prstGeom>
        </p:spPr>
      </p:pic>
      <p:sp>
        <p:nvSpPr>
          <p:cNvPr id="2" name="Rectangle: Rounded Corners 1">
            <a:extLst>
              <a:ext uri="{FF2B5EF4-FFF2-40B4-BE49-F238E27FC236}">
                <a16:creationId xmlns:a16="http://schemas.microsoft.com/office/drawing/2014/main" id="{00B106FF-7A21-2AEA-E1F8-8207C83C982D}"/>
              </a:ext>
            </a:extLst>
          </p:cNvPr>
          <p:cNvSpPr/>
          <p:nvPr/>
        </p:nvSpPr>
        <p:spPr>
          <a:xfrm>
            <a:off x="2626048" y="1057467"/>
            <a:ext cx="2435635" cy="857423"/>
          </a:xfrm>
          <a:prstGeom prst="roundRect">
            <a:avLst/>
          </a:prstGeom>
          <a:solidFill>
            <a:schemeClr val="tx2">
              <a:lumMod val="10000"/>
              <a:lumOff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500" dirty="0">
                <a:solidFill>
                  <a:schemeClr val="tx1"/>
                </a:solidFill>
              </a:rPr>
              <a:t> </a:t>
            </a:r>
            <a:r>
              <a:rPr lang="en-GB" sz="2500" dirty="0">
                <a:solidFill>
                  <a:schemeClr val="tx1"/>
                </a:solidFill>
                <a:latin typeface="Quicksand Light" panose="00000400000000000000" pitchFamily="2" charset="0"/>
              </a:rPr>
              <a:t>collaborative learning</a:t>
            </a:r>
          </a:p>
        </p:txBody>
      </p:sp>
      <p:sp>
        <p:nvSpPr>
          <p:cNvPr id="3" name="TextBox 2">
            <a:extLst>
              <a:ext uri="{FF2B5EF4-FFF2-40B4-BE49-F238E27FC236}">
                <a16:creationId xmlns:a16="http://schemas.microsoft.com/office/drawing/2014/main" id="{D35CE03E-D5C2-1E56-A638-09DE2C8FC9FC}"/>
              </a:ext>
            </a:extLst>
          </p:cNvPr>
          <p:cNvSpPr txBox="1"/>
          <p:nvPr/>
        </p:nvSpPr>
        <p:spPr>
          <a:xfrm>
            <a:off x="76456" y="0"/>
            <a:ext cx="7726387" cy="477054"/>
          </a:xfrm>
          <a:prstGeom prst="rect">
            <a:avLst/>
          </a:prstGeom>
          <a:noFill/>
        </p:spPr>
        <p:txBody>
          <a:bodyPr wrap="square" rtlCol="0">
            <a:spAutoFit/>
          </a:bodyPr>
          <a:lstStyle/>
          <a:p>
            <a:r>
              <a:rPr lang="en-GB" sz="2500" b="1" dirty="0">
                <a:latin typeface="Quicksand Light" panose="00000400000000000000" pitchFamily="2" charset="0"/>
              </a:rPr>
              <a:t>Example 2.3 - Using games</a:t>
            </a:r>
          </a:p>
        </p:txBody>
      </p:sp>
    </p:spTree>
    <p:extLst>
      <p:ext uri="{BB962C8B-B14F-4D97-AF65-F5344CB8AC3E}">
        <p14:creationId xmlns:p14="http://schemas.microsoft.com/office/powerpoint/2010/main" val="2427977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527FCEA-6143-4C5E-8C45-8AC9237ADE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1A9F23AD-7A55-49F3-A3EC-743F47F36B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7090"/>
            <a:ext cx="6741849" cy="5897880"/>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boys looking at cards on a table&#10;&#10;Description automatically generated">
            <a:extLst>
              <a:ext uri="{FF2B5EF4-FFF2-40B4-BE49-F238E27FC236}">
                <a16:creationId xmlns:a16="http://schemas.microsoft.com/office/drawing/2014/main" id="{B6EC006A-2CA6-2C3D-5CEA-726CB45838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9580" y="650497"/>
            <a:ext cx="4373283" cy="5571066"/>
          </a:xfrm>
          <a:prstGeom prst="rect">
            <a:avLst/>
          </a:prstGeom>
        </p:spPr>
      </p:pic>
      <p:sp>
        <p:nvSpPr>
          <p:cNvPr id="27" name="Rectangle 26">
            <a:extLst>
              <a:ext uri="{FF2B5EF4-FFF2-40B4-BE49-F238E27FC236}">
                <a16:creationId xmlns:a16="http://schemas.microsoft.com/office/drawing/2014/main" id="{D7D9F91F-72C9-4DB9-ABD0-A8180D8262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48006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stack of cards on a table&#10;&#10;Description automatically generated">
            <a:extLst>
              <a:ext uri="{FF2B5EF4-FFF2-40B4-BE49-F238E27FC236}">
                <a16:creationId xmlns:a16="http://schemas.microsoft.com/office/drawing/2014/main" id="{265224A7-8894-765B-B1E3-60109B7A9F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8385519" y="230858"/>
            <a:ext cx="2475653" cy="3300870"/>
          </a:xfrm>
          <a:prstGeom prst="rect">
            <a:avLst/>
          </a:prstGeom>
        </p:spPr>
      </p:pic>
      <p:sp>
        <p:nvSpPr>
          <p:cNvPr id="29" name="Rectangle 28">
            <a:extLst>
              <a:ext uri="{FF2B5EF4-FFF2-40B4-BE49-F238E27FC236}">
                <a16:creationId xmlns:a16="http://schemas.microsoft.com/office/drawing/2014/main" id="{BE016956-CE9F-4946-8834-A8BC3529D0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603670"/>
            <a:ext cx="4180332" cy="2788074"/>
          </a:xfrm>
          <a:prstGeom prst="rect">
            <a:avLst/>
          </a:prstGeom>
          <a:solidFill>
            <a:srgbClr val="FFFFFF"/>
          </a:solidFill>
          <a:ln w="19050">
            <a:solidFill>
              <a:schemeClr val="tx1">
                <a:lumMod val="50000"/>
                <a:lumOff val="50000"/>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sitting at a table&#10;&#10;Description automatically generated">
            <a:extLst>
              <a:ext uri="{FF2B5EF4-FFF2-40B4-BE49-F238E27FC236}">
                <a16:creationId xmlns:a16="http://schemas.microsoft.com/office/drawing/2014/main" id="{6AF96F9B-C1C5-D9B6-5465-4E6C5224F2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43778" y="3748194"/>
            <a:ext cx="3759134" cy="2471631"/>
          </a:xfrm>
          <a:prstGeom prst="rect">
            <a:avLst/>
          </a:prstGeom>
        </p:spPr>
      </p:pic>
    </p:spTree>
    <p:extLst>
      <p:ext uri="{BB962C8B-B14F-4D97-AF65-F5344CB8AC3E}">
        <p14:creationId xmlns:p14="http://schemas.microsoft.com/office/powerpoint/2010/main" val="34259249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7D70AB-3474-EF5D-24AB-07FC14DF2F54}"/>
              </a:ext>
            </a:extLst>
          </p:cNvPr>
          <p:cNvSpPr txBox="1"/>
          <p:nvPr/>
        </p:nvSpPr>
        <p:spPr>
          <a:xfrm>
            <a:off x="6350126" y="696739"/>
            <a:ext cx="7298966" cy="6294031"/>
          </a:xfrm>
          <a:prstGeom prst="rect">
            <a:avLst/>
          </a:prstGeom>
          <a:noFill/>
        </p:spPr>
        <p:txBody>
          <a:bodyPr wrap="square" rtlCol="0">
            <a:spAutoFit/>
          </a:bodyPr>
          <a:lstStyle/>
          <a:p>
            <a:endParaRPr lang="en-GB" sz="25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reaches outside the classroom walls</a:t>
            </a:r>
          </a:p>
          <a:p>
            <a:endParaRPr lang="en-GB" sz="20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links to other curriculum areas </a:t>
            </a:r>
          </a:p>
          <a:p>
            <a:pPr marL="342900" indent="-342900">
              <a:buFont typeface="Arial" panose="020B0604020202020204" pitchFamily="34" charset="0"/>
              <a:buChar char="•"/>
            </a:pPr>
            <a:endParaRPr lang="en-GB" sz="20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uses technology as a tool and enabler, not </a:t>
            </a:r>
          </a:p>
          <a:p>
            <a:r>
              <a:rPr lang="en-GB" sz="2000" dirty="0">
                <a:latin typeface="Quicksand Light" panose="00000400000000000000" pitchFamily="2" charset="0"/>
              </a:rPr>
              <a:t>     as the main event</a:t>
            </a:r>
          </a:p>
          <a:p>
            <a:endParaRPr lang="en-GB" sz="20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encourages student agency / autonomy </a:t>
            </a:r>
          </a:p>
          <a:p>
            <a:pPr marL="342900" indent="-342900">
              <a:buFont typeface="Arial" panose="020B0604020202020204" pitchFamily="34" charset="0"/>
              <a:buChar char="•"/>
            </a:pPr>
            <a:endParaRPr lang="en-GB" sz="20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allows time for curiosity</a:t>
            </a:r>
          </a:p>
          <a:p>
            <a:pPr marL="342900" indent="-342900">
              <a:buFont typeface="Arial" panose="020B0604020202020204" pitchFamily="34" charset="0"/>
              <a:buChar char="•"/>
            </a:pPr>
            <a:endParaRPr lang="en-GB" sz="2000" dirty="0">
              <a:latin typeface="Quicksand Light" panose="00000400000000000000" pitchFamily="2" charset="0"/>
            </a:endParaRPr>
          </a:p>
          <a:p>
            <a:pPr marL="342900" indent="-342900">
              <a:buFont typeface="Arial" panose="020B0604020202020204" pitchFamily="34" charset="0"/>
              <a:buChar char="•"/>
            </a:pPr>
            <a:r>
              <a:rPr lang="en-GB" sz="2000" dirty="0">
                <a:latin typeface="Quicksand Light" panose="00000400000000000000" pitchFamily="2" charset="0"/>
              </a:rPr>
              <a:t>requires critical thinking, collaboration </a:t>
            </a:r>
          </a:p>
          <a:p>
            <a:r>
              <a:rPr lang="en-GB" sz="2000" dirty="0">
                <a:latin typeface="Quicksand Light" panose="00000400000000000000" pitchFamily="2" charset="0"/>
              </a:rPr>
              <a:t>     and creativity</a:t>
            </a:r>
          </a:p>
          <a:p>
            <a:pPr marL="342900" indent="-342900">
              <a:buFont typeface="Arial" panose="020B0604020202020204" pitchFamily="34" charset="0"/>
              <a:buChar char="•"/>
            </a:pPr>
            <a:endParaRPr lang="en-GB" sz="2000" dirty="0">
              <a:latin typeface="Quicksand Light" panose="00000400000000000000" pitchFamily="2" charset="0"/>
            </a:endParaRPr>
          </a:p>
          <a:p>
            <a:endParaRPr lang="en-GB" sz="2000" dirty="0"/>
          </a:p>
          <a:p>
            <a:endParaRPr lang="en-GB" sz="2000" dirty="0"/>
          </a:p>
          <a:p>
            <a:endParaRPr lang="en-GB" sz="2000" dirty="0"/>
          </a:p>
          <a:p>
            <a:endParaRPr lang="en-GB" sz="2000" dirty="0"/>
          </a:p>
          <a:p>
            <a:endParaRPr lang="en-GB" dirty="0"/>
          </a:p>
        </p:txBody>
      </p:sp>
      <p:sp>
        <p:nvSpPr>
          <p:cNvPr id="4" name="Rectangle: Rounded Corners 3">
            <a:extLst>
              <a:ext uri="{FF2B5EF4-FFF2-40B4-BE49-F238E27FC236}">
                <a16:creationId xmlns:a16="http://schemas.microsoft.com/office/drawing/2014/main" id="{E4CE4F14-CD15-7E26-7487-4BA9A053FBC4}"/>
              </a:ext>
            </a:extLst>
          </p:cNvPr>
          <p:cNvSpPr/>
          <p:nvPr/>
        </p:nvSpPr>
        <p:spPr>
          <a:xfrm>
            <a:off x="535257" y="1209695"/>
            <a:ext cx="4973444" cy="3429000"/>
          </a:xfrm>
          <a:prstGeom prst="round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500" dirty="0"/>
              <a:t>Chinese New Year</a:t>
            </a:r>
          </a:p>
          <a:p>
            <a:pPr algn="ctr"/>
            <a:endParaRPr lang="en-GB" sz="4500" dirty="0"/>
          </a:p>
          <a:p>
            <a:pPr algn="ctr"/>
            <a:r>
              <a:rPr lang="en-GB" sz="4500" dirty="0"/>
              <a:t>enquiry based activity…*</a:t>
            </a:r>
          </a:p>
        </p:txBody>
      </p:sp>
      <p:sp>
        <p:nvSpPr>
          <p:cNvPr id="2" name="TextBox 1">
            <a:extLst>
              <a:ext uri="{FF2B5EF4-FFF2-40B4-BE49-F238E27FC236}">
                <a16:creationId xmlns:a16="http://schemas.microsoft.com/office/drawing/2014/main" id="{01238827-CD61-DE07-09D6-28AF02CE882A}"/>
              </a:ext>
            </a:extLst>
          </p:cNvPr>
          <p:cNvSpPr txBox="1"/>
          <p:nvPr/>
        </p:nvSpPr>
        <p:spPr>
          <a:xfrm>
            <a:off x="398410" y="4962292"/>
            <a:ext cx="5653668" cy="1477328"/>
          </a:xfrm>
          <a:prstGeom prst="rect">
            <a:avLst/>
          </a:prstGeom>
          <a:noFill/>
        </p:spPr>
        <p:txBody>
          <a:bodyPr wrap="square" rtlCol="0">
            <a:spAutoFit/>
          </a:bodyPr>
          <a:lstStyle/>
          <a:p>
            <a:r>
              <a:rPr lang="en-GB" dirty="0">
                <a:latin typeface="Quicksand Light" panose="00000400000000000000" pitchFamily="2" charset="0"/>
              </a:rPr>
              <a:t>*</a:t>
            </a:r>
            <a:r>
              <a:rPr lang="en-GB" b="0" i="0" dirty="0">
                <a:solidFill>
                  <a:srgbClr val="1F1F1F"/>
                </a:solidFill>
                <a:effectLst/>
                <a:latin typeface="Quicksand Light" panose="00000400000000000000" pitchFamily="2" charset="0"/>
              </a:rPr>
              <a:t>enquiry-based learning is </a:t>
            </a:r>
            <a:r>
              <a:rPr lang="en-GB" b="0" i="0" dirty="0">
                <a:solidFill>
                  <a:srgbClr val="040C28"/>
                </a:solidFill>
                <a:effectLst/>
                <a:latin typeface="Quicksand Light" panose="00000400000000000000" pitchFamily="2" charset="0"/>
              </a:rPr>
              <a:t>a form of active learning that starts by posing questions, problems or scenarios</a:t>
            </a:r>
            <a:r>
              <a:rPr lang="en-GB" b="0" i="0" dirty="0">
                <a:solidFill>
                  <a:srgbClr val="1F1F1F"/>
                </a:solidFill>
                <a:effectLst/>
                <a:latin typeface="Quicksand Light" panose="00000400000000000000" pitchFamily="2" charset="0"/>
              </a:rPr>
              <a:t>. It contrasts with traditional education, which generally relies on the teacher presenting facts and their knowledge about the subject.</a:t>
            </a:r>
            <a:endParaRPr lang="en-GB" dirty="0">
              <a:latin typeface="Quicksand Light" panose="00000400000000000000" pitchFamily="2" charset="0"/>
            </a:endParaRPr>
          </a:p>
        </p:txBody>
      </p:sp>
      <p:sp>
        <p:nvSpPr>
          <p:cNvPr id="5" name="TextBox 4">
            <a:extLst>
              <a:ext uri="{FF2B5EF4-FFF2-40B4-BE49-F238E27FC236}">
                <a16:creationId xmlns:a16="http://schemas.microsoft.com/office/drawing/2014/main" id="{BF03A6E8-C6FA-A393-77BE-4E21CEF0E163}"/>
              </a:ext>
            </a:extLst>
          </p:cNvPr>
          <p:cNvSpPr txBox="1"/>
          <p:nvPr/>
        </p:nvSpPr>
        <p:spPr>
          <a:xfrm>
            <a:off x="398409" y="479502"/>
            <a:ext cx="5790517" cy="754053"/>
          </a:xfrm>
          <a:prstGeom prst="rect">
            <a:avLst/>
          </a:prstGeom>
          <a:noFill/>
        </p:spPr>
        <p:txBody>
          <a:bodyPr wrap="square" rtlCol="0">
            <a:spAutoFit/>
          </a:bodyPr>
          <a:lstStyle/>
          <a:p>
            <a:r>
              <a:rPr lang="en-GB" sz="2500" b="1" dirty="0">
                <a:latin typeface="Quicksand Light" panose="00000400000000000000" pitchFamily="2" charset="0"/>
              </a:rPr>
              <a:t>Moving Towards Deeper Learning….</a:t>
            </a:r>
          </a:p>
          <a:p>
            <a:endParaRPr lang="en-GB" dirty="0"/>
          </a:p>
        </p:txBody>
      </p:sp>
    </p:spTree>
    <p:extLst>
      <p:ext uri="{BB962C8B-B14F-4D97-AF65-F5344CB8AC3E}">
        <p14:creationId xmlns:p14="http://schemas.microsoft.com/office/powerpoint/2010/main" val="418406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CEAC77-EABF-2EEE-B5ED-A6F5F69C5356}"/>
              </a:ext>
            </a:extLst>
          </p:cNvPr>
          <p:cNvSpPr txBox="1"/>
          <p:nvPr/>
        </p:nvSpPr>
        <p:spPr>
          <a:xfrm>
            <a:off x="2383969" y="1105488"/>
            <a:ext cx="7249887" cy="553998"/>
          </a:xfrm>
          <a:prstGeom prst="rect">
            <a:avLst/>
          </a:prstGeom>
          <a:noFill/>
        </p:spPr>
        <p:txBody>
          <a:bodyPr wrap="square">
            <a:spAutoFit/>
          </a:bodyPr>
          <a:lstStyle/>
          <a:p>
            <a:r>
              <a:rPr lang="en-GB" sz="3000" b="1" i="0" dirty="0">
                <a:solidFill>
                  <a:srgbClr val="000000"/>
                </a:solidFill>
                <a:effectLst/>
                <a:highlight>
                  <a:srgbClr val="FFFFFF"/>
                </a:highlight>
                <a:latin typeface="Quicksand Light" panose="00000400000000000000" pitchFamily="2" charset="0"/>
              </a:rPr>
              <a:t>Is Surface Learning Ever Superior?</a:t>
            </a:r>
            <a:endParaRPr lang="en-GB" sz="3000" dirty="0">
              <a:latin typeface="Quicksand Light" panose="00000400000000000000" pitchFamily="2" charset="0"/>
            </a:endParaRPr>
          </a:p>
        </p:txBody>
      </p:sp>
      <p:sp>
        <p:nvSpPr>
          <p:cNvPr id="6" name="TextBox 5">
            <a:extLst>
              <a:ext uri="{FF2B5EF4-FFF2-40B4-BE49-F238E27FC236}">
                <a16:creationId xmlns:a16="http://schemas.microsoft.com/office/drawing/2014/main" id="{BFFBBBFC-AB29-CADA-F7A2-9C561672CF66}"/>
              </a:ext>
            </a:extLst>
          </p:cNvPr>
          <p:cNvSpPr txBox="1"/>
          <p:nvPr/>
        </p:nvSpPr>
        <p:spPr>
          <a:xfrm>
            <a:off x="3287484" y="5274714"/>
            <a:ext cx="6346372" cy="553998"/>
          </a:xfrm>
          <a:prstGeom prst="rect">
            <a:avLst/>
          </a:prstGeom>
          <a:noFill/>
        </p:spPr>
        <p:txBody>
          <a:bodyPr wrap="square" rtlCol="0">
            <a:spAutoFit/>
          </a:bodyPr>
          <a:lstStyle/>
          <a:p>
            <a:r>
              <a:rPr lang="en-GB" sz="3000" b="1" dirty="0">
                <a:latin typeface="Quicksand Light" panose="00000400000000000000" pitchFamily="2" charset="0"/>
              </a:rPr>
              <a:t>The “Chinese Paradox”</a:t>
            </a:r>
          </a:p>
        </p:txBody>
      </p:sp>
      <p:pic>
        <p:nvPicPr>
          <p:cNvPr id="1026" name="Picture 2">
            <a:extLst>
              <a:ext uri="{FF2B5EF4-FFF2-40B4-BE49-F238E27FC236}">
                <a16:creationId xmlns:a16="http://schemas.microsoft.com/office/drawing/2014/main" id="{DF7E0BF0-5662-B873-BB36-BCD47692E7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20" b="3105"/>
          <a:stretch/>
        </p:blipFill>
        <p:spPr bwMode="auto">
          <a:xfrm>
            <a:off x="4431887" y="2381107"/>
            <a:ext cx="2273713" cy="17940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3328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2A69462-BB44-5903-82E0-45F3589BE53C}"/>
              </a:ext>
            </a:extLst>
          </p:cNvPr>
          <p:cNvSpPr txBox="1"/>
          <p:nvPr/>
        </p:nvSpPr>
        <p:spPr>
          <a:xfrm>
            <a:off x="895814" y="2219093"/>
            <a:ext cx="11296186" cy="861774"/>
          </a:xfrm>
          <a:prstGeom prst="rect">
            <a:avLst/>
          </a:prstGeom>
          <a:noFill/>
        </p:spPr>
        <p:txBody>
          <a:bodyPr wrap="square" rtlCol="0">
            <a:spAutoFit/>
          </a:bodyPr>
          <a:lstStyle/>
          <a:p>
            <a:r>
              <a:rPr lang="en-GB" sz="5000" dirty="0"/>
              <a:t>rachel@teachprimarymandarin.com</a:t>
            </a:r>
          </a:p>
        </p:txBody>
      </p:sp>
      <p:sp>
        <p:nvSpPr>
          <p:cNvPr id="4" name="TextBox 3">
            <a:extLst>
              <a:ext uri="{FF2B5EF4-FFF2-40B4-BE49-F238E27FC236}">
                <a16:creationId xmlns:a16="http://schemas.microsoft.com/office/drawing/2014/main" id="{70DE5735-0D1E-4883-0742-48A5C4A645B5}"/>
              </a:ext>
            </a:extLst>
          </p:cNvPr>
          <p:cNvSpPr txBox="1"/>
          <p:nvPr/>
        </p:nvSpPr>
        <p:spPr>
          <a:xfrm>
            <a:off x="2105257" y="3423191"/>
            <a:ext cx="7981485" cy="707886"/>
          </a:xfrm>
          <a:prstGeom prst="rect">
            <a:avLst/>
          </a:prstGeom>
          <a:noFill/>
        </p:spPr>
        <p:txBody>
          <a:bodyPr wrap="square">
            <a:spAutoFit/>
          </a:bodyPr>
          <a:lstStyle/>
          <a:p>
            <a:r>
              <a:rPr lang="en-US" sz="4000" b="1" kern="1200" dirty="0">
                <a:latin typeface="Quicksand Light" panose="00000400000000000000" pitchFamily="2" charset="0"/>
                <a:ea typeface="+mj-ea"/>
                <a:cs typeface="+mj-cs"/>
                <a:hlinkClick r:id="rId3">
                  <a:extLst>
                    <a:ext uri="{A12FA001-AC4F-418D-AE19-62706E023703}">
                      <ahyp:hlinkClr xmlns:ahyp="http://schemas.microsoft.com/office/drawing/2018/hyperlinkcolor" val="tx"/>
                    </a:ext>
                  </a:extLst>
                </a:hlinkClick>
              </a:rPr>
              <a:t>www.teachprimarymandarin.com</a:t>
            </a:r>
            <a:endParaRPr lang="en-GB" sz="4000" dirty="0"/>
          </a:p>
        </p:txBody>
      </p:sp>
      <p:pic>
        <p:nvPicPr>
          <p:cNvPr id="5" name="Picture 4" descr="A red and white logo&#10;&#10;Description automatically generated">
            <a:extLst>
              <a:ext uri="{FF2B5EF4-FFF2-40B4-BE49-F238E27FC236}">
                <a16:creationId xmlns:a16="http://schemas.microsoft.com/office/drawing/2014/main" id="{91326090-77FF-F567-C1A1-3EC1F219C83B}"/>
              </a:ext>
            </a:extLst>
          </p:cNvPr>
          <p:cNvPicPr>
            <a:picLocks noChangeAspect="1"/>
          </p:cNvPicPr>
          <p:nvPr/>
        </p:nvPicPr>
        <p:blipFill>
          <a:blip r:embed="rId4">
            <a:extLst>
              <a:ext uri="{28A0092B-C50C-407E-A947-70E740481C1C}">
                <a14:useLocalDpi xmlns:a14="http://schemas.microsoft.com/office/drawing/2010/main" val="0"/>
              </a:ext>
            </a:extLst>
          </a:blip>
          <a:srcRect l="23316" t="35405" r="17613" b="23529"/>
          <a:stretch/>
        </p:blipFill>
        <p:spPr>
          <a:xfrm>
            <a:off x="4236759" y="4473401"/>
            <a:ext cx="3718482" cy="1846482"/>
          </a:xfrm>
          <a:prstGeom prst="rect">
            <a:avLst/>
          </a:prstGeom>
        </p:spPr>
      </p:pic>
    </p:spTree>
    <p:extLst>
      <p:ext uri="{BB962C8B-B14F-4D97-AF65-F5344CB8AC3E}">
        <p14:creationId xmlns:p14="http://schemas.microsoft.com/office/powerpoint/2010/main" val="41584304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3820227-DADD-9CEF-50AD-6826F828636C}"/>
              </a:ext>
            </a:extLst>
          </p:cNvPr>
          <p:cNvSpPr txBox="1"/>
          <p:nvPr/>
        </p:nvSpPr>
        <p:spPr>
          <a:xfrm>
            <a:off x="438601" y="304800"/>
            <a:ext cx="5083628" cy="553998"/>
          </a:xfrm>
          <a:prstGeom prst="rect">
            <a:avLst/>
          </a:prstGeom>
          <a:noFill/>
        </p:spPr>
        <p:txBody>
          <a:bodyPr wrap="square" rtlCol="0">
            <a:spAutoFit/>
          </a:bodyPr>
          <a:lstStyle/>
          <a:p>
            <a:r>
              <a:rPr lang="en-GB" sz="3000" b="1" dirty="0">
                <a:latin typeface="Quicksand Light" panose="00000400000000000000" pitchFamily="2" charset="0"/>
              </a:rPr>
              <a:t>1.1</a:t>
            </a:r>
            <a:r>
              <a:rPr lang="en-GB" sz="3000" b="1" dirty="0">
                <a:solidFill>
                  <a:srgbClr val="FF0000"/>
                </a:solidFill>
                <a:latin typeface="Quicksand Light" panose="00000400000000000000" pitchFamily="2" charset="0"/>
              </a:rPr>
              <a:t> What </a:t>
            </a:r>
            <a:r>
              <a:rPr lang="en-GB" sz="3000" b="1" dirty="0">
                <a:latin typeface="Quicksand Light" panose="00000400000000000000" pitchFamily="2" charset="0"/>
              </a:rPr>
              <a:t>is Deep Learning?</a:t>
            </a:r>
          </a:p>
        </p:txBody>
      </p:sp>
      <p:sp>
        <p:nvSpPr>
          <p:cNvPr id="12" name="TextBox 11">
            <a:extLst>
              <a:ext uri="{FF2B5EF4-FFF2-40B4-BE49-F238E27FC236}">
                <a16:creationId xmlns:a16="http://schemas.microsoft.com/office/drawing/2014/main" id="{6256BAA7-53F0-E552-9B50-154C9129FE6C}"/>
              </a:ext>
            </a:extLst>
          </p:cNvPr>
          <p:cNvSpPr txBox="1"/>
          <p:nvPr/>
        </p:nvSpPr>
        <p:spPr>
          <a:xfrm>
            <a:off x="6669773" y="728170"/>
            <a:ext cx="10940143" cy="5909310"/>
          </a:xfrm>
          <a:prstGeom prst="rect">
            <a:avLst/>
          </a:prstGeom>
          <a:noFill/>
        </p:spPr>
        <p:txBody>
          <a:bodyPr wrap="square" rtlCol="0">
            <a:spAutoFit/>
          </a:bodyPr>
          <a:lstStyle/>
          <a:p>
            <a:r>
              <a:rPr lang="en-GB" b="0" i="0" dirty="0">
                <a:solidFill>
                  <a:srgbClr val="333333"/>
                </a:solidFill>
                <a:effectLst/>
                <a:latin typeface="Quicksand Light" panose="00000400000000000000" pitchFamily="2" charset="0"/>
              </a:rPr>
              <a:t>63 out of 71 publications explicitly connect </a:t>
            </a:r>
          </a:p>
          <a:p>
            <a:r>
              <a:rPr lang="en-GB" b="0" i="0" dirty="0">
                <a:solidFill>
                  <a:srgbClr val="333333"/>
                </a:solidFill>
                <a:effectLst/>
                <a:latin typeface="Quicksand Light" panose="00000400000000000000" pitchFamily="2" charset="0"/>
              </a:rPr>
              <a:t>deep learning to:</a:t>
            </a:r>
          </a:p>
          <a:p>
            <a:pPr marL="285750" indent="-285750">
              <a:buFont typeface="Arial" panose="020B0604020202020204" pitchFamily="34" charset="0"/>
              <a:buChar char="•"/>
            </a:pPr>
            <a:r>
              <a:rPr lang="en-GB" b="1" i="0" dirty="0">
                <a:solidFill>
                  <a:srgbClr val="333333"/>
                </a:solidFill>
                <a:effectLst/>
                <a:latin typeface="Quicksand Light" panose="00000400000000000000" pitchFamily="2" charset="0"/>
              </a:rPr>
              <a:t>meaningful learning </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critical thinking</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cross-referencing</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intrinsic motivation</a:t>
            </a:r>
            <a:endParaRPr lang="en-GB" b="1" i="0" dirty="0">
              <a:solidFill>
                <a:srgbClr val="333333"/>
              </a:solidFill>
              <a:effectLst/>
              <a:latin typeface="Quicksand Light" panose="00000400000000000000" pitchFamily="2" charset="0"/>
            </a:endParaRP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analytic skills</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imaginative reconstruction</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independent thinking</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holistic thinking</a:t>
            </a:r>
          </a:p>
          <a:p>
            <a:pPr marL="285750" indent="-285750">
              <a:buFont typeface="Arial" panose="020B0604020202020204" pitchFamily="34" charset="0"/>
              <a:buChar char="•"/>
            </a:pPr>
            <a:r>
              <a:rPr lang="en-GB" b="0" i="0" dirty="0">
                <a:solidFill>
                  <a:srgbClr val="333333"/>
                </a:solidFill>
                <a:effectLst/>
                <a:latin typeface="Quicksand Light" panose="00000400000000000000" pitchFamily="2" charset="0"/>
              </a:rPr>
              <a:t>higher levels of cognitive abstraction</a:t>
            </a:r>
          </a:p>
          <a:p>
            <a:pPr marL="285750" indent="-285750" algn="l">
              <a:buFont typeface="Arial" panose="020B0604020202020204" pitchFamily="34" charset="0"/>
              <a:buChar char="•"/>
            </a:pPr>
            <a:r>
              <a:rPr lang="en-GB" b="0" i="0" dirty="0">
                <a:solidFill>
                  <a:srgbClr val="333333"/>
                </a:solidFill>
                <a:effectLst/>
                <a:latin typeface="Quicksand Light" panose="00000400000000000000" pitchFamily="2" charset="0"/>
              </a:rPr>
              <a:t>character education</a:t>
            </a:r>
          </a:p>
          <a:p>
            <a:pPr marL="285750" indent="-285750" algn="l">
              <a:buFont typeface="Arial" panose="020B0604020202020204" pitchFamily="34" charset="0"/>
              <a:buChar char="•"/>
            </a:pPr>
            <a:r>
              <a:rPr lang="en-GB" dirty="0">
                <a:solidFill>
                  <a:srgbClr val="333333"/>
                </a:solidFill>
                <a:latin typeface="Quicksand Light" panose="00000400000000000000" pitchFamily="2" charset="0"/>
              </a:rPr>
              <a:t>c</a:t>
            </a:r>
            <a:r>
              <a:rPr lang="en-GB" b="0" i="0" dirty="0">
                <a:solidFill>
                  <a:srgbClr val="333333"/>
                </a:solidFill>
                <a:effectLst/>
                <a:latin typeface="Quicksand Light" panose="00000400000000000000" pitchFamily="2" charset="0"/>
              </a:rPr>
              <a:t>itizenship</a:t>
            </a:r>
          </a:p>
          <a:p>
            <a:pPr marL="285750" indent="-285750" algn="l">
              <a:buFont typeface="Arial" panose="020B0604020202020204" pitchFamily="34" charset="0"/>
              <a:buChar char="•"/>
            </a:pPr>
            <a:r>
              <a:rPr lang="en-GB" b="0" i="0" dirty="0">
                <a:solidFill>
                  <a:srgbClr val="333333"/>
                </a:solidFill>
                <a:effectLst/>
                <a:latin typeface="Quicksand Light" panose="00000400000000000000" pitchFamily="2" charset="0"/>
              </a:rPr>
              <a:t>communication,</a:t>
            </a:r>
          </a:p>
          <a:p>
            <a:pPr marL="285750" indent="-285750" algn="l">
              <a:buFont typeface="Arial" panose="020B0604020202020204" pitchFamily="34" charset="0"/>
              <a:buChar char="•"/>
            </a:pPr>
            <a:r>
              <a:rPr lang="en-GB" b="0" i="0" dirty="0">
                <a:solidFill>
                  <a:srgbClr val="333333"/>
                </a:solidFill>
                <a:effectLst/>
                <a:latin typeface="Quicksand Light" panose="00000400000000000000" pitchFamily="2" charset="0"/>
              </a:rPr>
              <a:t>problem solving</a:t>
            </a:r>
          </a:p>
          <a:p>
            <a:pPr marL="285750" indent="-285750" algn="l">
              <a:buFont typeface="Arial" panose="020B0604020202020204" pitchFamily="34" charset="0"/>
              <a:buChar char="•"/>
            </a:pPr>
            <a:r>
              <a:rPr lang="en-GB" dirty="0">
                <a:solidFill>
                  <a:srgbClr val="333333"/>
                </a:solidFill>
                <a:latin typeface="Quicksand Light" panose="00000400000000000000" pitchFamily="2" charset="0"/>
              </a:rPr>
              <a:t>c</a:t>
            </a:r>
            <a:r>
              <a:rPr lang="en-GB" b="0" i="0" dirty="0">
                <a:solidFill>
                  <a:srgbClr val="333333"/>
                </a:solidFill>
                <a:effectLst/>
                <a:latin typeface="Quicksand Light" panose="00000400000000000000" pitchFamily="2" charset="0"/>
              </a:rPr>
              <a:t>ollaboration</a:t>
            </a:r>
          </a:p>
          <a:p>
            <a:pPr marL="285750" indent="-285750" algn="l">
              <a:buFont typeface="Arial" panose="020B0604020202020204" pitchFamily="34" charset="0"/>
              <a:buChar char="•"/>
            </a:pPr>
            <a:r>
              <a:rPr lang="en-GB" b="0" i="0" dirty="0">
                <a:solidFill>
                  <a:srgbClr val="333333"/>
                </a:solidFill>
                <a:effectLst/>
                <a:latin typeface="Quicksand Light" panose="00000400000000000000" pitchFamily="2" charset="0"/>
              </a:rPr>
              <a:t>creativity and imagination</a:t>
            </a:r>
          </a:p>
          <a:p>
            <a:pPr algn="l"/>
            <a:r>
              <a:rPr lang="en-GB" dirty="0">
                <a:solidFill>
                  <a:srgbClr val="333333"/>
                </a:solidFill>
                <a:latin typeface="Quicksand Light" panose="00000400000000000000" pitchFamily="2" charset="0"/>
              </a:rPr>
              <a:t>     </a:t>
            </a:r>
            <a:r>
              <a:rPr lang="en-GB" b="1" dirty="0">
                <a:solidFill>
                  <a:srgbClr val="333333"/>
                </a:solidFill>
                <a:latin typeface="Quicksand Light" panose="00000400000000000000" pitchFamily="2" charset="0"/>
              </a:rPr>
              <a:t>Kovac et al, 2023</a:t>
            </a:r>
          </a:p>
          <a:p>
            <a:endParaRPr lang="en-GB" b="0" i="0" u="sng" dirty="0">
              <a:solidFill>
                <a:srgbClr val="10147E"/>
              </a:solidFill>
              <a:effectLst/>
              <a:latin typeface="Open Sans" panose="020B0606030504020204" pitchFamily="34" charset="0"/>
            </a:endParaRPr>
          </a:p>
          <a:p>
            <a:pPr algn="l"/>
            <a:endParaRPr lang="en-GB" b="0" i="0" dirty="0">
              <a:solidFill>
                <a:srgbClr val="333333"/>
              </a:solidFill>
              <a:effectLst/>
              <a:latin typeface="Open Sans" panose="020B0606030504020204" pitchFamily="34" charset="0"/>
            </a:endParaRPr>
          </a:p>
          <a:p>
            <a:endParaRPr lang="en-GB" dirty="0"/>
          </a:p>
        </p:txBody>
      </p:sp>
      <p:sp>
        <p:nvSpPr>
          <p:cNvPr id="3" name="TextBox 2">
            <a:extLst>
              <a:ext uri="{FF2B5EF4-FFF2-40B4-BE49-F238E27FC236}">
                <a16:creationId xmlns:a16="http://schemas.microsoft.com/office/drawing/2014/main" id="{48F0D5DA-3173-7D2B-F5A9-992FE01FE939}"/>
              </a:ext>
            </a:extLst>
          </p:cNvPr>
          <p:cNvSpPr txBox="1"/>
          <p:nvPr/>
        </p:nvSpPr>
        <p:spPr>
          <a:xfrm>
            <a:off x="382524" y="898730"/>
            <a:ext cx="6049285" cy="646331"/>
          </a:xfrm>
          <a:prstGeom prst="rect">
            <a:avLst/>
          </a:prstGeom>
          <a:solidFill>
            <a:srgbClr val="F8FBFE"/>
          </a:solidFill>
        </p:spPr>
        <p:txBody>
          <a:bodyPr wrap="square" rtlCol="0">
            <a:spAutoFit/>
          </a:bodyPr>
          <a:lstStyle/>
          <a:p>
            <a:r>
              <a:rPr lang="en-GB" dirty="0">
                <a:latin typeface="Quicksand Light" panose="00000400000000000000" pitchFamily="2" charset="0"/>
              </a:rPr>
              <a:t>Breakthrough research – Marton and </a:t>
            </a:r>
            <a:r>
              <a:rPr lang="en-GB" dirty="0" err="1">
                <a:latin typeface="Quicksand Light" panose="00000400000000000000" pitchFamily="2" charset="0"/>
              </a:rPr>
              <a:t>Saljo</a:t>
            </a:r>
            <a:r>
              <a:rPr lang="en-GB" dirty="0">
                <a:latin typeface="Quicksand Light" panose="00000400000000000000" pitchFamily="2" charset="0"/>
              </a:rPr>
              <a:t> 1976:</a:t>
            </a:r>
            <a:endParaRPr lang="en-GB" b="1" i="0" dirty="0">
              <a:solidFill>
                <a:srgbClr val="000000"/>
              </a:solidFill>
              <a:effectLst/>
              <a:highlight>
                <a:srgbClr val="FFFFFF"/>
              </a:highlight>
              <a:latin typeface="Quicksand Light" panose="00000400000000000000" pitchFamily="2" charset="0"/>
            </a:endParaRPr>
          </a:p>
          <a:p>
            <a:endParaRPr lang="en-GB" dirty="0"/>
          </a:p>
        </p:txBody>
      </p:sp>
      <p:sp>
        <p:nvSpPr>
          <p:cNvPr id="4" name="TextBox 3">
            <a:extLst>
              <a:ext uri="{FF2B5EF4-FFF2-40B4-BE49-F238E27FC236}">
                <a16:creationId xmlns:a16="http://schemas.microsoft.com/office/drawing/2014/main" id="{BEBF69A4-B7B0-7AB0-0D00-16026049D8F4}"/>
              </a:ext>
            </a:extLst>
          </p:cNvPr>
          <p:cNvSpPr txBox="1"/>
          <p:nvPr/>
        </p:nvSpPr>
        <p:spPr>
          <a:xfrm>
            <a:off x="669409" y="2051609"/>
            <a:ext cx="5475514" cy="2246769"/>
          </a:xfrm>
          <a:prstGeom prst="rect">
            <a:avLst/>
          </a:prstGeom>
          <a:noFill/>
        </p:spPr>
        <p:txBody>
          <a:bodyPr wrap="square" rtlCol="0">
            <a:spAutoFit/>
          </a:bodyPr>
          <a:lstStyle/>
          <a:p>
            <a:r>
              <a:rPr lang="en-GB" sz="2000" b="0" i="0" dirty="0">
                <a:solidFill>
                  <a:srgbClr val="000000"/>
                </a:solidFill>
                <a:effectLst/>
                <a:latin typeface="Quicksand Light" panose="00000400000000000000" pitchFamily="2" charset="0"/>
              </a:rPr>
              <a:t>Deeper learning develops students’ abilities to </a:t>
            </a:r>
            <a:r>
              <a:rPr lang="en-GB" sz="2000" b="1" i="0" dirty="0">
                <a:solidFill>
                  <a:srgbClr val="000000"/>
                </a:solidFill>
                <a:effectLst/>
                <a:latin typeface="Quicksand Light" panose="00000400000000000000" pitchFamily="2" charset="0"/>
              </a:rPr>
              <a:t>think critically </a:t>
            </a:r>
            <a:r>
              <a:rPr lang="en-GB" sz="2000" b="0" i="0" dirty="0">
                <a:solidFill>
                  <a:srgbClr val="000000"/>
                </a:solidFill>
                <a:effectLst/>
                <a:latin typeface="Quicksand Light" panose="00000400000000000000" pitchFamily="2" charset="0"/>
              </a:rPr>
              <a:t>and </a:t>
            </a:r>
            <a:r>
              <a:rPr lang="en-GB" sz="2000" b="1" i="0" dirty="0">
                <a:solidFill>
                  <a:srgbClr val="000000"/>
                </a:solidFill>
                <a:effectLst/>
                <a:latin typeface="Quicksand Light" panose="00000400000000000000" pitchFamily="2" charset="0"/>
              </a:rPr>
              <a:t>solve complex problems</a:t>
            </a:r>
            <a:r>
              <a:rPr lang="en-GB" sz="2000" b="0" i="0" dirty="0">
                <a:solidFill>
                  <a:srgbClr val="000000"/>
                </a:solidFill>
                <a:effectLst/>
                <a:latin typeface="Quicksand Light" panose="00000400000000000000" pitchFamily="2" charset="0"/>
              </a:rPr>
              <a:t>, </a:t>
            </a:r>
            <a:r>
              <a:rPr lang="en-GB" sz="2000" b="1" i="0" dirty="0">
                <a:solidFill>
                  <a:srgbClr val="000000"/>
                </a:solidFill>
                <a:effectLst/>
                <a:latin typeface="Quicksand Light" panose="00000400000000000000" pitchFamily="2" charset="0"/>
              </a:rPr>
              <a:t>communicate effectively</a:t>
            </a:r>
            <a:r>
              <a:rPr lang="en-GB" sz="2000" b="0" i="0" dirty="0">
                <a:solidFill>
                  <a:srgbClr val="000000"/>
                </a:solidFill>
                <a:effectLst/>
                <a:latin typeface="Quicksand Light" panose="00000400000000000000" pitchFamily="2" charset="0"/>
              </a:rPr>
              <a:t>, </a:t>
            </a:r>
            <a:r>
              <a:rPr lang="en-GB" sz="2000" b="1" i="0" dirty="0">
                <a:solidFill>
                  <a:srgbClr val="000000"/>
                </a:solidFill>
                <a:effectLst/>
                <a:latin typeface="Quicksand Light" panose="00000400000000000000" pitchFamily="2" charset="0"/>
              </a:rPr>
              <a:t>work collaboratively</a:t>
            </a:r>
            <a:r>
              <a:rPr lang="en-GB" sz="2000" b="0" i="0" dirty="0">
                <a:solidFill>
                  <a:srgbClr val="000000"/>
                </a:solidFill>
                <a:effectLst/>
                <a:latin typeface="Quicksand Light" panose="00000400000000000000" pitchFamily="2" charset="0"/>
              </a:rPr>
              <a:t>, and </a:t>
            </a:r>
            <a:r>
              <a:rPr lang="en-GB" sz="2000" b="1" i="0" dirty="0">
                <a:solidFill>
                  <a:srgbClr val="000000"/>
                </a:solidFill>
                <a:effectLst/>
                <a:latin typeface="Quicksand Light" panose="00000400000000000000" pitchFamily="2" charset="0"/>
              </a:rPr>
              <a:t>learn independently</a:t>
            </a:r>
            <a:r>
              <a:rPr lang="en-GB" sz="2000" b="0" i="0" dirty="0">
                <a:solidFill>
                  <a:srgbClr val="000000"/>
                </a:solidFill>
                <a:effectLst/>
                <a:latin typeface="Quicksand Light" panose="00000400000000000000" pitchFamily="2" charset="0"/>
              </a:rPr>
              <a:t>.</a:t>
            </a:r>
          </a:p>
          <a:p>
            <a:endParaRPr lang="en-GB" sz="2000" dirty="0">
              <a:solidFill>
                <a:srgbClr val="000000"/>
              </a:solidFill>
              <a:latin typeface="Quicksand Light" panose="00000400000000000000" pitchFamily="2" charset="0"/>
            </a:endParaRPr>
          </a:p>
          <a:p>
            <a:endParaRPr lang="en-GB" sz="2000" b="0" i="0" dirty="0">
              <a:solidFill>
                <a:srgbClr val="000000"/>
              </a:solidFill>
              <a:effectLst/>
              <a:latin typeface="Quicksand Light" panose="00000400000000000000" pitchFamily="2" charset="0"/>
            </a:endParaRPr>
          </a:p>
          <a:p>
            <a:endParaRPr lang="en-GB" sz="2000" dirty="0">
              <a:solidFill>
                <a:srgbClr val="000000"/>
              </a:solidFill>
              <a:latin typeface="Quicksand Light" panose="00000400000000000000" pitchFamily="2" charset="0"/>
            </a:endParaRPr>
          </a:p>
        </p:txBody>
      </p:sp>
    </p:spTree>
    <p:extLst>
      <p:ext uri="{BB962C8B-B14F-4D97-AF65-F5344CB8AC3E}">
        <p14:creationId xmlns:p14="http://schemas.microsoft.com/office/powerpoint/2010/main" val="41534443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540EDF-5834-F51C-E738-635BA644C74F}"/>
              </a:ext>
            </a:extLst>
          </p:cNvPr>
          <p:cNvSpPr txBox="1"/>
          <p:nvPr/>
        </p:nvSpPr>
        <p:spPr>
          <a:xfrm>
            <a:off x="446315" y="315686"/>
            <a:ext cx="8556171" cy="553998"/>
          </a:xfrm>
          <a:prstGeom prst="rect">
            <a:avLst/>
          </a:prstGeom>
          <a:noFill/>
        </p:spPr>
        <p:txBody>
          <a:bodyPr wrap="square" rtlCol="0">
            <a:spAutoFit/>
          </a:bodyPr>
          <a:lstStyle/>
          <a:p>
            <a:r>
              <a:rPr lang="en-GB" sz="3000" dirty="0"/>
              <a:t>References:</a:t>
            </a:r>
          </a:p>
        </p:txBody>
      </p:sp>
      <p:sp>
        <p:nvSpPr>
          <p:cNvPr id="4" name="TextBox 3">
            <a:extLst>
              <a:ext uri="{FF2B5EF4-FFF2-40B4-BE49-F238E27FC236}">
                <a16:creationId xmlns:a16="http://schemas.microsoft.com/office/drawing/2014/main" id="{BEF1BB5D-78EC-1584-6036-8C51EBE4AE16}"/>
              </a:ext>
            </a:extLst>
          </p:cNvPr>
          <p:cNvSpPr txBox="1"/>
          <p:nvPr/>
        </p:nvSpPr>
        <p:spPr>
          <a:xfrm>
            <a:off x="541421" y="1130968"/>
            <a:ext cx="11369842" cy="6032421"/>
          </a:xfrm>
          <a:prstGeom prst="rect">
            <a:avLst/>
          </a:prstGeom>
          <a:noFill/>
        </p:spPr>
        <p:txBody>
          <a:bodyPr wrap="square" rtlCol="0">
            <a:spAutoFit/>
          </a:bodyPr>
          <a:lstStyle/>
          <a:p>
            <a:r>
              <a:rPr lang="en-GB" sz="1600" b="1" dirty="0">
                <a:latin typeface="Quicksand Light" panose="00000400000000000000" pitchFamily="2" charset="0"/>
              </a:rPr>
              <a:t>Deep Learning in Effective English Teaching Strategy of Senior High</a:t>
            </a:r>
            <a:r>
              <a:rPr lang="en-GB" sz="1600" dirty="0">
                <a:latin typeface="Quicksand Light" panose="00000400000000000000" pitchFamily="2" charset="0"/>
              </a:rPr>
              <a:t>, Ning </a:t>
            </a:r>
            <a:r>
              <a:rPr lang="en-GB" sz="1600" dirty="0" err="1">
                <a:latin typeface="Quicksand Light" panose="00000400000000000000" pitchFamily="2" charset="0"/>
              </a:rPr>
              <a:t>Yueying</a:t>
            </a:r>
            <a:r>
              <a:rPr lang="en-GB" sz="1600" dirty="0">
                <a:latin typeface="Quicksand Light" panose="00000400000000000000" pitchFamily="2" charset="0"/>
              </a:rPr>
              <a:t>, Zhu </a:t>
            </a:r>
            <a:r>
              <a:rPr lang="en-GB" sz="1600" dirty="0" err="1">
                <a:latin typeface="Quicksand Light" panose="00000400000000000000" pitchFamily="2" charset="0"/>
              </a:rPr>
              <a:t>Xiaodong</a:t>
            </a:r>
            <a:r>
              <a:rPr lang="en-GB" sz="1600" dirty="0">
                <a:latin typeface="Quicksand Light" panose="00000400000000000000" pitchFamily="2" charset="0"/>
              </a:rPr>
              <a:t>, 4th International Education, Economics, Social Science, Arts, Sports and Management Engineering Conference (IEESASM 2016)</a:t>
            </a:r>
          </a:p>
          <a:p>
            <a:endParaRPr lang="en-GB" sz="1600" b="1" dirty="0">
              <a:latin typeface="Quicksand Light" panose="00000400000000000000" pitchFamily="2" charset="0"/>
            </a:endParaRPr>
          </a:p>
          <a:p>
            <a:r>
              <a:rPr lang="en-GB" sz="1600" b="1" dirty="0">
                <a:latin typeface="Quicksand Light" panose="00000400000000000000" pitchFamily="2" charset="0"/>
              </a:rPr>
              <a:t>New Pedagogies For Deep Learning</a:t>
            </a:r>
            <a:r>
              <a:rPr lang="en-GB" sz="1600" dirty="0">
                <a:latin typeface="Quicksand Light" panose="00000400000000000000" pitchFamily="2" charset="0"/>
              </a:rPr>
              <a:t>, Fullan et al (2019)</a:t>
            </a:r>
          </a:p>
          <a:p>
            <a:endParaRPr lang="en-GB" sz="1600" dirty="0">
              <a:latin typeface="Quicksand Light" panose="00000400000000000000" pitchFamily="2" charset="0"/>
            </a:endParaRPr>
          </a:p>
          <a:p>
            <a:r>
              <a:rPr lang="en-GB" sz="1600" b="1" dirty="0">
                <a:solidFill>
                  <a:srgbClr val="333333"/>
                </a:solidFill>
                <a:latin typeface="Quicksand Light" panose="00000400000000000000" pitchFamily="2" charset="0"/>
              </a:rPr>
              <a:t>Teaching Chinese as a Second Language</a:t>
            </a:r>
            <a:r>
              <a:rPr lang="en-GB" sz="1600" dirty="0">
                <a:solidFill>
                  <a:srgbClr val="333333"/>
                </a:solidFill>
                <a:latin typeface="Quicksand Light" panose="00000400000000000000" pitchFamily="2" charset="0"/>
              </a:rPr>
              <a:t>, Orton and Scrimgeour, (2019)</a:t>
            </a:r>
          </a:p>
          <a:p>
            <a:endParaRPr lang="en-GB" sz="1600" b="1" i="0" u="none" strike="noStrike" baseline="0" dirty="0">
              <a:solidFill>
                <a:srgbClr val="000000"/>
              </a:solidFill>
              <a:latin typeface="Quicksand Light" panose="00000400000000000000" pitchFamily="2" charset="0"/>
            </a:endParaRPr>
          </a:p>
          <a:p>
            <a:r>
              <a:rPr lang="en-GB" sz="1600" b="1" i="0" u="none" strike="noStrike" baseline="0" dirty="0">
                <a:solidFill>
                  <a:srgbClr val="000000"/>
                </a:solidFill>
                <a:latin typeface="Quicksand Light" panose="00000400000000000000" pitchFamily="2" charset="0"/>
              </a:rPr>
              <a:t>Bringing deep learning to the surface: A systematic mapping review of 48 years of research in primary and secondary education</a:t>
            </a:r>
            <a:r>
              <a:rPr lang="en-GB" sz="1600" i="0" u="none" strike="noStrike" baseline="0" dirty="0">
                <a:solidFill>
                  <a:srgbClr val="000000"/>
                </a:solidFill>
                <a:latin typeface="Quicksand Light" panose="00000400000000000000" pitchFamily="2" charset="0"/>
              </a:rPr>
              <a:t>, </a:t>
            </a:r>
            <a:r>
              <a:rPr lang="en-GB" sz="1600" i="0" u="none" strike="noStrike" baseline="0" dirty="0" err="1">
                <a:solidFill>
                  <a:srgbClr val="000000"/>
                </a:solidFill>
                <a:latin typeface="Quicksand Light" panose="00000400000000000000" pitchFamily="2" charset="0"/>
              </a:rPr>
              <a:t>Øystein</a:t>
            </a:r>
            <a:r>
              <a:rPr lang="en-GB" sz="1600" i="0" u="none" strike="noStrike" baseline="0" dirty="0">
                <a:solidFill>
                  <a:srgbClr val="000000"/>
                </a:solidFill>
                <a:latin typeface="Quicksand Light" panose="00000400000000000000" pitchFamily="2" charset="0"/>
              </a:rPr>
              <a:t> </a:t>
            </a:r>
            <a:r>
              <a:rPr lang="en-GB" sz="1600" i="0" u="none" strike="noStrike" baseline="0" dirty="0" err="1">
                <a:solidFill>
                  <a:srgbClr val="000000"/>
                </a:solidFill>
                <a:latin typeface="Quicksand Light" panose="00000400000000000000" pitchFamily="2" charset="0"/>
              </a:rPr>
              <a:t>Winje</a:t>
            </a:r>
            <a:r>
              <a:rPr lang="en-GB" sz="1600" i="0" u="none" strike="noStrike" baseline="0" dirty="0">
                <a:solidFill>
                  <a:srgbClr val="000000"/>
                </a:solidFill>
                <a:latin typeface="Quicksand Light" panose="00000400000000000000" pitchFamily="2" charset="0"/>
              </a:rPr>
              <a:t> Knut </a:t>
            </a:r>
            <a:r>
              <a:rPr lang="en-GB" sz="1600" i="0" u="none" strike="noStrike" baseline="0" dirty="0" err="1">
                <a:solidFill>
                  <a:srgbClr val="000000"/>
                </a:solidFill>
                <a:latin typeface="Quicksand Light" panose="00000400000000000000" pitchFamily="2" charset="0"/>
              </a:rPr>
              <a:t>Løndal</a:t>
            </a:r>
            <a:r>
              <a:rPr lang="en-GB" sz="1600" i="0" u="none" strike="noStrike" baseline="0" dirty="0">
                <a:solidFill>
                  <a:srgbClr val="000000"/>
                </a:solidFill>
                <a:latin typeface="Quicksand Light" panose="00000400000000000000" pitchFamily="2" charset="0"/>
              </a:rPr>
              <a:t> </a:t>
            </a:r>
            <a:r>
              <a:rPr lang="en-GB" sz="1600" dirty="0">
                <a:solidFill>
                  <a:srgbClr val="000000"/>
                </a:solidFill>
                <a:latin typeface="Quicksand Light" panose="00000400000000000000" pitchFamily="2" charset="0"/>
              </a:rPr>
              <a:t>, </a:t>
            </a:r>
            <a:r>
              <a:rPr lang="nl-NL" sz="1600" i="0" u="none" strike="noStrike" baseline="0" dirty="0">
                <a:solidFill>
                  <a:srgbClr val="000000"/>
                </a:solidFill>
                <a:latin typeface="Quicksand Light" panose="00000400000000000000" pitchFamily="2" charset="0"/>
              </a:rPr>
              <a:t>NJCIE, Vol. 4(2), 25-41 (2020)</a:t>
            </a:r>
            <a:r>
              <a:rPr lang="en-GB" sz="1600" dirty="0">
                <a:solidFill>
                  <a:srgbClr val="333333"/>
                </a:solidFill>
                <a:latin typeface="Quicksand Light" panose="00000400000000000000" pitchFamily="2" charset="0"/>
              </a:rPr>
              <a:t> </a:t>
            </a:r>
          </a:p>
          <a:p>
            <a:endParaRPr lang="en-GB" sz="1600" dirty="0">
              <a:latin typeface="Quicksand Light" panose="00000400000000000000" pitchFamily="2" charset="0"/>
            </a:endParaRPr>
          </a:p>
          <a:p>
            <a:r>
              <a:rPr lang="en-GB" sz="1600" b="1" i="0" u="none" strike="noStrike" baseline="0" dirty="0">
                <a:latin typeface="Quicksand Light" panose="00000400000000000000" pitchFamily="2" charset="0"/>
              </a:rPr>
              <a:t>Evaluating the reading and listening outcomes of beginning‐level Duolingo courses</a:t>
            </a:r>
            <a:r>
              <a:rPr lang="en-GB" sz="1600" b="0" i="0" u="none" strike="noStrike" baseline="0" dirty="0">
                <a:latin typeface="Quicksand Light" panose="00000400000000000000" pitchFamily="2" charset="0"/>
              </a:rPr>
              <a:t>, Jiang et al, Foreign Language Annals. 2021;54:974–1002 (2020)</a:t>
            </a:r>
          </a:p>
          <a:p>
            <a:endParaRPr lang="en-GB" sz="1600" dirty="0">
              <a:latin typeface="Quicksand Light" panose="00000400000000000000" pitchFamily="2" charset="0"/>
            </a:endParaRPr>
          </a:p>
          <a:p>
            <a:r>
              <a:rPr lang="en-GB" sz="1600" b="1" dirty="0">
                <a:latin typeface="Quicksand Light" panose="00000400000000000000" pitchFamily="2" charset="0"/>
              </a:rPr>
              <a:t>Deep Learning In Language Teaching and Learning</a:t>
            </a:r>
            <a:r>
              <a:rPr lang="en-GB" sz="1600" dirty="0">
                <a:latin typeface="Quicksand Light" panose="00000400000000000000" pitchFamily="2" charset="0"/>
              </a:rPr>
              <a:t>, Ahmed Hussein Eid (2022) </a:t>
            </a:r>
          </a:p>
          <a:p>
            <a:endParaRPr lang="en-GB" sz="1600" dirty="0">
              <a:latin typeface="Quicksand Light" panose="00000400000000000000" pitchFamily="2" charset="0"/>
            </a:endParaRPr>
          </a:p>
          <a:p>
            <a:r>
              <a:rPr lang="en-GB" sz="1600" b="1" kern="1800" dirty="0">
                <a:solidFill>
                  <a:srgbClr val="333333"/>
                </a:solidFill>
                <a:effectLst/>
                <a:latin typeface="Quicksand Light" panose="00000400000000000000" pitchFamily="2" charset="0"/>
                <a:ea typeface="Times New Roman" panose="02020603050405020304" pitchFamily="18" charset="0"/>
                <a:cs typeface="Open Sans" panose="020B0606030504020204" pitchFamily="34" charset="0"/>
              </a:rPr>
              <a:t>The why, what and how of deep learning: critical analysis and additional concerns,</a:t>
            </a:r>
            <a:r>
              <a:rPr lang="en-GB" sz="1600" b="1" kern="100" dirty="0">
                <a:latin typeface="Quicksand Light" panose="00000400000000000000" pitchFamily="2" charset="0"/>
                <a:ea typeface="DengXian" panose="02010600030101010101" pitchFamily="2" charset="-122"/>
                <a:cs typeface="Times New Roman" panose="02020603050405020304" pitchFamily="18" charset="0"/>
              </a:rPr>
              <a:t> </a:t>
            </a:r>
            <a:r>
              <a:rPr lang="en-GB" sz="1600" dirty="0">
                <a:solidFill>
                  <a:srgbClr val="333333"/>
                </a:solidFill>
                <a:latin typeface="Quicksand Light" panose="00000400000000000000" pitchFamily="2" charset="0"/>
              </a:rPr>
              <a:t>Kovac et al,  (</a:t>
            </a:r>
            <a:r>
              <a:rPr lang="en-GB" sz="1600">
                <a:solidFill>
                  <a:srgbClr val="333333"/>
                </a:solidFill>
                <a:latin typeface="Quicksand Light" panose="00000400000000000000" pitchFamily="2" charset="0"/>
              </a:rPr>
              <a:t>2023)</a:t>
            </a:r>
            <a:endParaRPr lang="en-GB" sz="1600" i="0" u="none" strike="noStrike" baseline="0" dirty="0">
              <a:solidFill>
                <a:srgbClr val="000000"/>
              </a:solidFill>
              <a:latin typeface="Quicksand Light" panose="00000400000000000000" pitchFamily="2" charset="0"/>
            </a:endParaRPr>
          </a:p>
          <a:p>
            <a:pPr algn="l"/>
            <a:endParaRPr lang="en-GB" sz="1600" dirty="0">
              <a:solidFill>
                <a:srgbClr val="333333"/>
              </a:solidFill>
              <a:latin typeface="Quicksand Light" panose="00000400000000000000" pitchFamily="2" charset="0"/>
            </a:endParaRPr>
          </a:p>
          <a:p>
            <a:pPr algn="l"/>
            <a:r>
              <a:rPr lang="en-GB" sz="1600" b="1" dirty="0">
                <a:latin typeface="Quicksand Light" panose="00000400000000000000" pitchFamily="2" charset="0"/>
              </a:rPr>
              <a:t>Enacting deep learning in foreign language pedagogy</a:t>
            </a:r>
            <a:r>
              <a:rPr lang="en-GB" sz="1600" dirty="0">
                <a:latin typeface="Quicksand Light" panose="00000400000000000000" pitchFamily="2" charset="0"/>
              </a:rPr>
              <a:t>, Joseph </a:t>
            </a:r>
            <a:r>
              <a:rPr lang="en-GB" sz="1600" dirty="0" err="1">
                <a:latin typeface="Quicksand Light" panose="00000400000000000000" pitchFamily="2" charset="0"/>
              </a:rPr>
              <a:t>Shaules</a:t>
            </a:r>
            <a:r>
              <a:rPr lang="en-GB" sz="1600" dirty="0">
                <a:latin typeface="Quicksand Light" panose="00000400000000000000" pitchFamily="2" charset="0"/>
              </a:rPr>
              <a:t> and Troy </a:t>
            </a:r>
            <a:r>
              <a:rPr lang="en-GB" sz="1600" dirty="0" err="1">
                <a:latin typeface="Quicksand Light" panose="00000400000000000000" pitchFamily="2" charset="0"/>
              </a:rPr>
              <a:t>McConachy</a:t>
            </a:r>
            <a:r>
              <a:rPr lang="en-GB" sz="1600" dirty="0">
                <a:latin typeface="Quicksand Light" panose="00000400000000000000" pitchFamily="2" charset="0"/>
              </a:rPr>
              <a:t>, The Warwick Research Archive Portal (WRAP), (2023)</a:t>
            </a:r>
          </a:p>
          <a:p>
            <a:pPr algn="l"/>
            <a:endParaRPr lang="en-GB" sz="1600" dirty="0">
              <a:latin typeface="Quicksand Light" panose="00000400000000000000" pitchFamily="2" charset="0"/>
            </a:endParaRPr>
          </a:p>
          <a:p>
            <a:pPr algn="l"/>
            <a:endParaRPr lang="en-GB" sz="1600" b="0" i="0" u="none" strike="noStrike" baseline="0" dirty="0">
              <a:latin typeface="Quicksand Light" panose="00000400000000000000" pitchFamily="2" charset="0"/>
            </a:endParaRPr>
          </a:p>
          <a:p>
            <a:pPr algn="l"/>
            <a:endParaRPr lang="en-GB" sz="1600" dirty="0">
              <a:latin typeface="Quicksand Light" panose="00000400000000000000" pitchFamily="2" charset="0"/>
            </a:endParaRPr>
          </a:p>
          <a:p>
            <a:pPr algn="l"/>
            <a:endParaRPr lang="en-GB" sz="1600" dirty="0">
              <a:solidFill>
                <a:srgbClr val="333333"/>
              </a:solidFill>
              <a:latin typeface="Quicksand Light" panose="00000400000000000000" pitchFamily="2" charset="0"/>
            </a:endParaRPr>
          </a:p>
          <a:p>
            <a:endParaRPr lang="en-GB" dirty="0"/>
          </a:p>
        </p:txBody>
      </p:sp>
    </p:spTree>
    <p:extLst>
      <p:ext uri="{BB962C8B-B14F-4D97-AF65-F5344CB8AC3E}">
        <p14:creationId xmlns:p14="http://schemas.microsoft.com/office/powerpoint/2010/main" val="7859526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B234237-5769-6F19-8072-3242D50C130C}"/>
              </a:ext>
            </a:extLst>
          </p:cNvPr>
          <p:cNvGraphicFramePr>
            <a:graphicFrameLocks noGrp="1"/>
          </p:cNvGraphicFramePr>
          <p:nvPr>
            <p:extLst>
              <p:ext uri="{D42A27DB-BD31-4B8C-83A1-F6EECF244321}">
                <p14:modId xmlns:p14="http://schemas.microsoft.com/office/powerpoint/2010/main" val="2017096155"/>
              </p:ext>
            </p:extLst>
          </p:nvPr>
        </p:nvGraphicFramePr>
        <p:xfrm>
          <a:off x="113071" y="100393"/>
          <a:ext cx="11788877" cy="6583680"/>
        </p:xfrm>
        <a:graphic>
          <a:graphicData uri="http://schemas.openxmlformats.org/drawingml/2006/table">
            <a:tbl>
              <a:tblPr firstRow="1" bandRow="1">
                <a:tableStyleId>{5940675A-B579-460E-94D1-54222C63F5DA}</a:tableStyleId>
              </a:tblPr>
              <a:tblGrid>
                <a:gridCol w="1743895">
                  <a:extLst>
                    <a:ext uri="{9D8B030D-6E8A-4147-A177-3AD203B41FA5}">
                      <a16:colId xmlns:a16="http://schemas.microsoft.com/office/drawing/2014/main" val="849831745"/>
                    </a:ext>
                  </a:extLst>
                </a:gridCol>
                <a:gridCol w="5109189">
                  <a:extLst>
                    <a:ext uri="{9D8B030D-6E8A-4147-A177-3AD203B41FA5}">
                      <a16:colId xmlns:a16="http://schemas.microsoft.com/office/drawing/2014/main" val="3756617571"/>
                    </a:ext>
                  </a:extLst>
                </a:gridCol>
                <a:gridCol w="4935793">
                  <a:extLst>
                    <a:ext uri="{9D8B030D-6E8A-4147-A177-3AD203B41FA5}">
                      <a16:colId xmlns:a16="http://schemas.microsoft.com/office/drawing/2014/main" val="4130265737"/>
                    </a:ext>
                  </a:extLst>
                </a:gridCol>
              </a:tblGrid>
              <a:tr h="330818">
                <a:tc>
                  <a:txBody>
                    <a:bodyPr/>
                    <a:lstStyle/>
                    <a:p>
                      <a:endParaRPr lang="en-GB" b="1" dirty="0">
                        <a:latin typeface="Quicksand Light" panose="00000400000000000000" pitchFamily="2" charset="0"/>
                      </a:endParaRPr>
                    </a:p>
                  </a:txBody>
                  <a:tcPr/>
                </a:tc>
                <a:tc>
                  <a:txBody>
                    <a:bodyPr/>
                    <a:lstStyle/>
                    <a:p>
                      <a:r>
                        <a:rPr lang="en-GB" b="1" dirty="0">
                          <a:latin typeface="Quicksand Light" panose="00000400000000000000" pitchFamily="2" charset="0"/>
                        </a:rPr>
                        <a:t>Deep learning </a:t>
                      </a:r>
                    </a:p>
                  </a:txBody>
                  <a:tcPr/>
                </a:tc>
                <a:tc>
                  <a:txBody>
                    <a:bodyPr/>
                    <a:lstStyle/>
                    <a:p>
                      <a:r>
                        <a:rPr lang="en-GB" b="1" dirty="0">
                          <a:latin typeface="Quicksand Light" panose="00000400000000000000" pitchFamily="2" charset="0"/>
                        </a:rPr>
                        <a:t>Surface Learning</a:t>
                      </a:r>
                    </a:p>
                  </a:txBody>
                  <a:tcPr/>
                </a:tc>
                <a:extLst>
                  <a:ext uri="{0D108BD9-81ED-4DB2-BD59-A6C34878D82A}">
                    <a16:rowId xmlns:a16="http://schemas.microsoft.com/office/drawing/2014/main" val="1480477622"/>
                  </a:ext>
                </a:extLst>
              </a:tr>
              <a:tr h="578931">
                <a:tc>
                  <a:txBody>
                    <a:bodyPr/>
                    <a:lstStyle/>
                    <a:p>
                      <a:r>
                        <a:rPr lang="en-GB" b="1" dirty="0">
                          <a:latin typeface="Quicksand Light" panose="00000400000000000000" pitchFamily="2" charset="0"/>
                        </a:rPr>
                        <a:t>Method of memorisation</a:t>
                      </a:r>
                    </a:p>
                  </a:txBody>
                  <a:tcPr/>
                </a:tc>
                <a:tc>
                  <a:txBody>
                    <a:bodyPr/>
                    <a:lstStyle/>
                    <a:p>
                      <a:r>
                        <a:rPr lang="en-GB" dirty="0">
                          <a:latin typeface="Quicksand Light" panose="00000400000000000000" pitchFamily="2" charset="0"/>
                        </a:rPr>
                        <a:t>Memorisation through understanding</a:t>
                      </a:r>
                    </a:p>
                  </a:txBody>
                  <a:tcPr/>
                </a:tc>
                <a:tc>
                  <a:txBody>
                    <a:bodyPr/>
                    <a:lstStyle/>
                    <a:p>
                      <a:r>
                        <a:rPr lang="en-GB" dirty="0">
                          <a:latin typeface="Quicksand Light" panose="00000400000000000000" pitchFamily="2" charset="0"/>
                        </a:rPr>
                        <a:t>Rote memorisation</a:t>
                      </a:r>
                    </a:p>
                  </a:txBody>
                  <a:tcPr/>
                </a:tc>
                <a:extLst>
                  <a:ext uri="{0D108BD9-81ED-4DB2-BD59-A6C34878D82A}">
                    <a16:rowId xmlns:a16="http://schemas.microsoft.com/office/drawing/2014/main" val="1802177244"/>
                  </a:ext>
                </a:extLst>
              </a:tr>
              <a:tr h="827044">
                <a:tc>
                  <a:txBody>
                    <a:bodyPr/>
                    <a:lstStyle/>
                    <a:p>
                      <a:r>
                        <a:rPr lang="en-GB" b="1" dirty="0">
                          <a:latin typeface="Quicksand Light" panose="00000400000000000000" pitchFamily="2" charset="0"/>
                        </a:rPr>
                        <a:t>Knowledge System</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Build connections between new and old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r>
                        <a:rPr lang="en-US" sz="1800" dirty="0">
                          <a:effectLst/>
                          <a:latin typeface="Quicksand Light" panose="00000400000000000000" pitchFamily="2" charset="0"/>
                        </a:rPr>
                        <a:t>Learning fragmented</a:t>
                      </a:r>
                    </a:p>
                  </a:txBody>
                  <a:tcPr/>
                </a:tc>
                <a:extLst>
                  <a:ext uri="{0D108BD9-81ED-4DB2-BD59-A6C34878D82A}">
                    <a16:rowId xmlns:a16="http://schemas.microsoft.com/office/drawing/2014/main" val="1413902039"/>
                  </a:ext>
                </a:extLst>
              </a:tr>
              <a:tr h="578931">
                <a:tc>
                  <a:txBody>
                    <a:bodyPr/>
                    <a:lstStyle/>
                    <a:p>
                      <a:r>
                        <a:rPr lang="en-GB" b="1" dirty="0">
                          <a:latin typeface="Quicksand Light" panose="00000400000000000000" pitchFamily="2" charset="0"/>
                        </a:rPr>
                        <a:t>Focal Point</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Focus on core concept for solving a problem</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Focus on formulas and external cues when solving a problem</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47372162"/>
                  </a:ext>
                </a:extLst>
              </a:tr>
              <a:tr h="827044">
                <a:tc>
                  <a:txBody>
                    <a:bodyPr/>
                    <a:lstStyle/>
                    <a:p>
                      <a:r>
                        <a:rPr lang="en-GB" b="1" dirty="0">
                          <a:latin typeface="Quicksand Light" panose="00000400000000000000" pitchFamily="2" charset="0"/>
                        </a:rPr>
                        <a:t>Degree and nature of engagement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Active learning (learner </a:t>
                      </a:r>
                      <a:r>
                        <a:rPr lang="en-US" sz="1800" dirty="0" err="1">
                          <a:effectLst/>
                          <a:latin typeface="Quicksand Light" panose="00000400000000000000" pitchFamily="2" charset="0"/>
                        </a:rPr>
                        <a:t>centred</a:t>
                      </a:r>
                      <a:r>
                        <a:rPr lang="en-US" sz="1800" dirty="0">
                          <a:effectLst/>
                          <a:latin typeface="Quicksand Light" panose="00000400000000000000" pitchFamily="2"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Passive learning (teacher </a:t>
                      </a:r>
                      <a:r>
                        <a:rPr lang="en-US" sz="1800" dirty="0" err="1">
                          <a:effectLst/>
                          <a:latin typeface="Quicksand Light" panose="00000400000000000000" pitchFamily="2" charset="0"/>
                        </a:rPr>
                        <a:t>centred</a:t>
                      </a:r>
                      <a:r>
                        <a:rPr lang="en-US" sz="1800" dirty="0">
                          <a:effectLst/>
                          <a:latin typeface="Quicksand Light" panose="00000400000000000000" pitchFamily="2" charset="0"/>
                        </a:rPr>
                        <a:t>)</a:t>
                      </a:r>
                    </a:p>
                    <a:p>
                      <a:endParaRPr lang="en-GB" dirty="0">
                        <a:latin typeface="Quicksand Light" panose="00000400000000000000" pitchFamily="2" charset="0"/>
                      </a:endParaRPr>
                    </a:p>
                  </a:txBody>
                  <a:tcPr/>
                </a:tc>
                <a:extLst>
                  <a:ext uri="{0D108BD9-81ED-4DB2-BD59-A6C34878D82A}">
                    <a16:rowId xmlns:a16="http://schemas.microsoft.com/office/drawing/2014/main" val="3112157228"/>
                  </a:ext>
                </a:extLst>
              </a:tr>
              <a:tr h="578931">
                <a:tc>
                  <a:txBody>
                    <a:bodyPr/>
                    <a:lstStyle/>
                    <a:p>
                      <a:r>
                        <a:rPr lang="en-GB" b="1" dirty="0">
                          <a:latin typeface="Quicksand Light" panose="00000400000000000000" pitchFamily="2" charset="0"/>
                        </a:rPr>
                        <a:t>Reflection status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Deepen understanding gradually.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Think and reflect critically</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Lack of reflection during learning process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230073982"/>
                  </a:ext>
                </a:extLst>
              </a:tr>
              <a:tr h="827044">
                <a:tc>
                  <a:txBody>
                    <a:bodyPr/>
                    <a:lstStyle/>
                    <a:p>
                      <a:r>
                        <a:rPr lang="en-GB" b="1" dirty="0">
                          <a:latin typeface="Quicksand Light" panose="00000400000000000000" pitchFamily="2" charset="0"/>
                        </a:rPr>
                        <a:t>Transferability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Capable of applying learned knowledge to different contexts</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Not capable of applying learnt knowledge flexibly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617012314"/>
                  </a:ext>
                </a:extLst>
              </a:tr>
              <a:tr h="827044">
                <a:tc>
                  <a:txBody>
                    <a:bodyPr/>
                    <a:lstStyle/>
                    <a:p>
                      <a:r>
                        <a:rPr lang="en-GB" b="1" dirty="0">
                          <a:latin typeface="Quicksand Light" panose="00000400000000000000" pitchFamily="2" charset="0"/>
                        </a:rPr>
                        <a:t>Level of Thinking</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Higher-order thinking: </a:t>
                      </a:r>
                      <a:r>
                        <a:rPr lang="en-US" sz="1800" dirty="0" err="1">
                          <a:effectLst/>
                          <a:latin typeface="Quicksand Light" panose="00000400000000000000" pitchFamily="2" charset="0"/>
                        </a:rPr>
                        <a:t>analysing</a:t>
                      </a:r>
                      <a:r>
                        <a:rPr lang="en-US" sz="1800" dirty="0">
                          <a:effectLst/>
                          <a:latin typeface="Quicksand Light" panose="00000400000000000000" pitchFamily="2" charset="0"/>
                        </a:rPr>
                        <a:t>, evaluating, creating</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Lower-order thinking: remembering, understanding, applying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1935771924"/>
                  </a:ext>
                </a:extLst>
              </a:tr>
              <a:tr h="578931">
                <a:tc>
                  <a:txBody>
                    <a:bodyPr/>
                    <a:lstStyle/>
                    <a:p>
                      <a:r>
                        <a:rPr lang="en-GB" b="1" dirty="0">
                          <a:latin typeface="Quicksand Light" panose="00000400000000000000" pitchFamily="2" charset="0"/>
                        </a:rPr>
                        <a:t>Learning Motivation</a:t>
                      </a:r>
                    </a:p>
                  </a:txBody>
                  <a:tcPr/>
                </a:tc>
                <a:tc>
                  <a:txBody>
                    <a:bodyPr/>
                    <a:lstStyle/>
                    <a:p>
                      <a:r>
                        <a:rPr lang="en-GB" dirty="0">
                          <a:latin typeface="Quicksand Light" panose="00000400000000000000" pitchFamily="2" charset="0"/>
                        </a:rPr>
                        <a:t>Intrinsic motivation</a:t>
                      </a:r>
                    </a:p>
                  </a:txBody>
                  <a:tcPr/>
                </a:tc>
                <a:tc>
                  <a:txBody>
                    <a:bodyPr/>
                    <a:lstStyle/>
                    <a:p>
                      <a:r>
                        <a:rPr lang="en-GB" dirty="0">
                          <a:latin typeface="Quicksand Light" panose="00000400000000000000" pitchFamily="2" charset="0"/>
                        </a:rPr>
                        <a:t>Motivated by external pressures </a:t>
                      </a:r>
                      <a:r>
                        <a:rPr lang="en-GB" dirty="0" err="1">
                          <a:latin typeface="Quicksand Light" panose="00000400000000000000" pitchFamily="2" charset="0"/>
                        </a:rPr>
                        <a:t>eg</a:t>
                      </a:r>
                      <a:r>
                        <a:rPr lang="en-GB" dirty="0">
                          <a:latin typeface="Quicksand Light" panose="00000400000000000000" pitchFamily="2" charset="0"/>
                        </a:rPr>
                        <a:t>: exams</a:t>
                      </a:r>
                    </a:p>
                  </a:txBody>
                  <a:tcPr/>
                </a:tc>
                <a:extLst>
                  <a:ext uri="{0D108BD9-81ED-4DB2-BD59-A6C34878D82A}">
                    <a16:rowId xmlns:a16="http://schemas.microsoft.com/office/drawing/2014/main" val="1903749086"/>
                  </a:ext>
                </a:extLst>
              </a:tr>
            </a:tbl>
          </a:graphicData>
        </a:graphic>
      </p:graphicFrame>
      <p:sp>
        <p:nvSpPr>
          <p:cNvPr id="4" name="Rectangle 1">
            <a:extLst>
              <a:ext uri="{FF2B5EF4-FFF2-40B4-BE49-F238E27FC236}">
                <a16:creationId xmlns:a16="http://schemas.microsoft.com/office/drawing/2014/main" id="{E27C496B-229A-2750-2473-8CCE49C44B53}"/>
              </a:ext>
            </a:extLst>
          </p:cNvPr>
          <p:cNvSpPr>
            <a:spLocks noChangeArrowheads="1"/>
          </p:cNvSpPr>
          <p:nvPr/>
        </p:nvSpPr>
        <p:spPr bwMode="auto">
          <a:xfrm>
            <a:off x="6760922" y="6603718"/>
            <a:ext cx="111399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Quicksand Light" panose="00000400000000000000" pitchFamily="2" charset="0"/>
                <a:ea typeface="Calibri" panose="020F0502020204030204" pitchFamily="34" charset="0"/>
                <a:cs typeface="Times New Roman" panose="02020603050405020304" pitchFamily="18" charset="0"/>
              </a:rPr>
              <a:t>Adapted from</a:t>
            </a:r>
            <a:r>
              <a:rPr lang="en-GB" sz="1200" dirty="0">
                <a:latin typeface="Quicksand Light" panose="00000400000000000000" pitchFamily="2" charset="0"/>
              </a:rPr>
              <a:t> Ning </a:t>
            </a:r>
            <a:r>
              <a:rPr lang="en-GB" sz="1200" dirty="0" err="1">
                <a:latin typeface="Quicksand Light" panose="00000400000000000000" pitchFamily="2" charset="0"/>
              </a:rPr>
              <a:t>Yueying</a:t>
            </a:r>
            <a:r>
              <a:rPr lang="en-GB" sz="1200" dirty="0">
                <a:latin typeface="Quicksand Light" panose="00000400000000000000" pitchFamily="2" charset="0"/>
              </a:rPr>
              <a:t> , Zhu </a:t>
            </a:r>
            <a:r>
              <a:rPr lang="en-GB" sz="1200" dirty="0" err="1">
                <a:latin typeface="Quicksand Light" panose="00000400000000000000" pitchFamily="2" charset="0"/>
              </a:rPr>
              <a:t>Xiaodong</a:t>
            </a:r>
            <a:r>
              <a:rPr lang="en-GB" sz="1200" dirty="0">
                <a:latin typeface="Quicksand Light" panose="00000400000000000000" pitchFamily="2" charset="0"/>
              </a:rPr>
              <a:t> </a:t>
            </a:r>
            <a:r>
              <a:rPr kumimoji="0" lang="en-US" altLang="en-US" sz="1200" b="0" i="0" u="none" strike="noStrike" cap="none" normalizeH="0" baseline="0" dirty="0">
                <a:ln>
                  <a:noFill/>
                </a:ln>
                <a:solidFill>
                  <a:schemeClr val="tx1"/>
                </a:solidFill>
                <a:effectLst/>
                <a:latin typeface="Quicksand Light" panose="00000400000000000000" pitchFamily="2" charset="0"/>
                <a:ea typeface="Calibri" panose="020F0502020204030204" pitchFamily="34" charset="0"/>
                <a:cs typeface="Times New Roman" panose="02020603050405020304" pitchFamily="18" charset="0"/>
              </a:rPr>
              <a:t>2016. </a:t>
            </a:r>
          </a:p>
        </p:txBody>
      </p:sp>
    </p:spTree>
    <p:extLst>
      <p:ext uri="{BB962C8B-B14F-4D97-AF65-F5344CB8AC3E}">
        <p14:creationId xmlns:p14="http://schemas.microsoft.com/office/powerpoint/2010/main" val="1545577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artoon of a green owl holding a clipboard&#10;&#10;Description automatically generated">
            <a:extLst>
              <a:ext uri="{FF2B5EF4-FFF2-40B4-BE49-F238E27FC236}">
                <a16:creationId xmlns:a16="http://schemas.microsoft.com/office/drawing/2014/main" id="{1B4C12EF-AECA-06DC-03AE-1BDA61268CA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41714" y="4574661"/>
            <a:ext cx="2296885" cy="1974399"/>
          </a:xfrm>
          <a:prstGeom prst="rect">
            <a:avLst/>
          </a:prstGeom>
          <a:noFill/>
          <a:ln>
            <a:noFill/>
          </a:ln>
        </p:spPr>
      </p:pic>
      <p:pic>
        <p:nvPicPr>
          <p:cNvPr id="2" name="Picture 1">
            <a:extLst>
              <a:ext uri="{FF2B5EF4-FFF2-40B4-BE49-F238E27FC236}">
                <a16:creationId xmlns:a16="http://schemas.microsoft.com/office/drawing/2014/main" id="{D56B6BAF-C3DE-ADA8-CABC-7500613FB6B0}"/>
              </a:ext>
            </a:extLst>
          </p:cNvPr>
          <p:cNvPicPr>
            <a:picLocks noChangeAspect="1"/>
          </p:cNvPicPr>
          <p:nvPr/>
        </p:nvPicPr>
        <p:blipFill rotWithShape="1">
          <a:blip r:embed="rId4"/>
          <a:srcRect l="57767" t="2699" r="13035" b="20158"/>
          <a:stretch/>
        </p:blipFill>
        <p:spPr>
          <a:xfrm>
            <a:off x="4593771" y="478970"/>
            <a:ext cx="3559632" cy="5290459"/>
          </a:xfrm>
          <a:prstGeom prst="rect">
            <a:avLst/>
          </a:prstGeom>
        </p:spPr>
      </p:pic>
      <p:sp>
        <p:nvSpPr>
          <p:cNvPr id="3" name="Speech Bubble: Rectangle with Corners Rounded 2">
            <a:extLst>
              <a:ext uri="{FF2B5EF4-FFF2-40B4-BE49-F238E27FC236}">
                <a16:creationId xmlns:a16="http://schemas.microsoft.com/office/drawing/2014/main" id="{233CA170-9018-D13F-AFA1-783A686B1775}"/>
              </a:ext>
            </a:extLst>
          </p:cNvPr>
          <p:cNvSpPr/>
          <p:nvPr/>
        </p:nvSpPr>
        <p:spPr>
          <a:xfrm>
            <a:off x="338364" y="254511"/>
            <a:ext cx="3853542" cy="4076117"/>
          </a:xfrm>
          <a:prstGeom prst="wedgeRoundRectCallout">
            <a:avLst/>
          </a:prstGeom>
          <a:solidFill>
            <a:srgbClr val="33CC3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30276394-F005-2F2E-36B6-1BEBC62CCB26}"/>
              </a:ext>
            </a:extLst>
          </p:cNvPr>
          <p:cNvSpPr txBox="1"/>
          <p:nvPr/>
        </p:nvSpPr>
        <p:spPr>
          <a:xfrm>
            <a:off x="576942" y="478970"/>
            <a:ext cx="3461657" cy="3693319"/>
          </a:xfrm>
          <a:prstGeom prst="rect">
            <a:avLst/>
          </a:prstGeom>
          <a:solidFill>
            <a:srgbClr val="33CC33"/>
          </a:solidFill>
        </p:spPr>
        <p:txBody>
          <a:bodyPr wrap="square" rtlCol="0">
            <a:spAutoFit/>
          </a:bodyPr>
          <a:lstStyle/>
          <a:p>
            <a:r>
              <a:rPr lang="en-GB" b="1" dirty="0">
                <a:latin typeface="Quicksand Light" panose="00000400000000000000" pitchFamily="2" charset="0"/>
              </a:rPr>
              <a:t>My rabbit wears my sister’s shoes.</a:t>
            </a:r>
          </a:p>
          <a:p>
            <a:endParaRPr lang="en-GB" b="1" dirty="0">
              <a:latin typeface="Quicksand Light" panose="00000400000000000000" pitchFamily="2" charset="0"/>
            </a:endParaRPr>
          </a:p>
          <a:p>
            <a:r>
              <a:rPr lang="en-GB" b="1" dirty="0">
                <a:latin typeface="Quicksand Light" panose="00000400000000000000" pitchFamily="2" charset="0"/>
              </a:rPr>
              <a:t>The loch ness monster is drinking whisky.</a:t>
            </a:r>
          </a:p>
          <a:p>
            <a:endParaRPr lang="en-GB" b="1" dirty="0">
              <a:latin typeface="Quicksand Light" panose="00000400000000000000" pitchFamily="2" charset="0"/>
            </a:endParaRPr>
          </a:p>
          <a:p>
            <a:r>
              <a:rPr lang="en-GB" b="1" dirty="0">
                <a:latin typeface="Quicksand Light" panose="00000400000000000000" pitchFamily="2" charset="0"/>
              </a:rPr>
              <a:t>Excuse me, I am an apple.</a:t>
            </a:r>
          </a:p>
          <a:p>
            <a:endParaRPr lang="en-GB" b="1" dirty="0">
              <a:latin typeface="Quicksand Light" panose="00000400000000000000" pitchFamily="2" charset="0"/>
            </a:endParaRPr>
          </a:p>
          <a:p>
            <a:r>
              <a:rPr lang="en-GB" b="1" dirty="0">
                <a:latin typeface="Quicksand Light" panose="00000400000000000000" pitchFamily="2" charset="0"/>
              </a:rPr>
              <a:t>Without a doubt, I want to eat ham.</a:t>
            </a:r>
          </a:p>
          <a:p>
            <a:endParaRPr lang="en-GB" b="1" dirty="0">
              <a:latin typeface="Quicksand Light" panose="00000400000000000000" pitchFamily="2" charset="0"/>
            </a:endParaRPr>
          </a:p>
          <a:p>
            <a:r>
              <a:rPr lang="en-GB" b="1" dirty="0">
                <a:latin typeface="Quicksand Light" panose="00000400000000000000" pitchFamily="2" charset="0"/>
              </a:rPr>
              <a:t>There is a kitten in the trash.</a:t>
            </a:r>
          </a:p>
          <a:p>
            <a:endParaRPr lang="en-GB" dirty="0"/>
          </a:p>
        </p:txBody>
      </p:sp>
      <p:graphicFrame>
        <p:nvGraphicFramePr>
          <p:cNvPr id="5" name="Table 4">
            <a:extLst>
              <a:ext uri="{FF2B5EF4-FFF2-40B4-BE49-F238E27FC236}">
                <a16:creationId xmlns:a16="http://schemas.microsoft.com/office/drawing/2014/main" id="{AD0B12B9-0FD1-BB23-C5EE-4332E5AECDF1}"/>
              </a:ext>
            </a:extLst>
          </p:cNvPr>
          <p:cNvGraphicFramePr>
            <a:graphicFrameLocks noGrp="1"/>
          </p:cNvGraphicFramePr>
          <p:nvPr>
            <p:extLst>
              <p:ext uri="{D42A27DB-BD31-4B8C-83A1-F6EECF244321}">
                <p14:modId xmlns:p14="http://schemas.microsoft.com/office/powerpoint/2010/main" val="3119323163"/>
              </p:ext>
            </p:extLst>
          </p:nvPr>
        </p:nvGraphicFramePr>
        <p:xfrm>
          <a:off x="8461829" y="239700"/>
          <a:ext cx="3251200" cy="6248400"/>
        </p:xfrm>
        <a:graphic>
          <a:graphicData uri="http://schemas.openxmlformats.org/drawingml/2006/table">
            <a:tbl>
              <a:tblPr firstRow="1" bandRow="1">
                <a:tableStyleId>{5940675A-B579-460E-94D1-54222C63F5DA}</a:tableStyleId>
              </a:tblPr>
              <a:tblGrid>
                <a:gridCol w="1625600">
                  <a:extLst>
                    <a:ext uri="{9D8B030D-6E8A-4147-A177-3AD203B41FA5}">
                      <a16:colId xmlns:a16="http://schemas.microsoft.com/office/drawing/2014/main" val="1890540393"/>
                    </a:ext>
                  </a:extLst>
                </a:gridCol>
                <a:gridCol w="1625600">
                  <a:extLst>
                    <a:ext uri="{9D8B030D-6E8A-4147-A177-3AD203B41FA5}">
                      <a16:colId xmlns:a16="http://schemas.microsoft.com/office/drawing/2014/main" val="3253064082"/>
                    </a:ext>
                  </a:extLst>
                </a:gridCol>
              </a:tblGrid>
              <a:tr h="370840">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500" b="1" dirty="0"/>
                        <a:t>Duolingo and Duolingo For Schools</a:t>
                      </a:r>
                    </a:p>
                    <a:p>
                      <a:endParaRPr lang="en-GB" dirty="0"/>
                    </a:p>
                  </a:txBody>
                  <a:tcPr/>
                </a:tc>
                <a:tc hMerge="1">
                  <a:txBody>
                    <a:bodyPr/>
                    <a:lstStyle/>
                    <a:p>
                      <a:endParaRPr lang="en-GB" b="1" dirty="0"/>
                    </a:p>
                  </a:txBody>
                  <a:tcPr/>
                </a:tc>
                <a:extLst>
                  <a:ext uri="{0D108BD9-81ED-4DB2-BD59-A6C34878D82A}">
                    <a16:rowId xmlns:a16="http://schemas.microsoft.com/office/drawing/2014/main" val="121005938"/>
                  </a:ext>
                </a:extLst>
              </a:tr>
              <a:tr h="370840">
                <a:tc>
                  <a:txBody>
                    <a:bodyPr/>
                    <a:lstStyle/>
                    <a:p>
                      <a:r>
                        <a:rPr lang="en-GB" dirty="0"/>
                        <a:t>Course structure</a:t>
                      </a:r>
                    </a:p>
                  </a:txBody>
                  <a:tcPr/>
                </a:tc>
                <a:tc>
                  <a:txBody>
                    <a:bodyPr/>
                    <a:lstStyle/>
                    <a:p>
                      <a:r>
                        <a:rPr lang="en-GB" dirty="0"/>
                        <a:t>Topic based </a:t>
                      </a:r>
                    </a:p>
                    <a:p>
                      <a:r>
                        <a:rPr lang="en-GB" dirty="0" err="1"/>
                        <a:t>eg</a:t>
                      </a:r>
                      <a:r>
                        <a:rPr lang="en-GB" dirty="0"/>
                        <a:t>: food, transport, family, colours…</a:t>
                      </a:r>
                    </a:p>
                  </a:txBody>
                  <a:tcPr/>
                </a:tc>
                <a:extLst>
                  <a:ext uri="{0D108BD9-81ED-4DB2-BD59-A6C34878D82A}">
                    <a16:rowId xmlns:a16="http://schemas.microsoft.com/office/drawing/2014/main" val="1772270871"/>
                  </a:ext>
                </a:extLst>
              </a:tr>
              <a:tr h="370840">
                <a:tc>
                  <a:txBody>
                    <a:bodyPr/>
                    <a:lstStyle/>
                    <a:p>
                      <a:r>
                        <a:rPr lang="en-GB" dirty="0"/>
                        <a:t>Explicit teaching of pinyin</a:t>
                      </a:r>
                    </a:p>
                  </a:txBody>
                  <a:tcPr/>
                </a:tc>
                <a:tc>
                  <a:txBody>
                    <a:bodyPr/>
                    <a:lstStyle/>
                    <a:p>
                      <a:r>
                        <a:rPr lang="en-GB" dirty="0"/>
                        <a:t>No</a:t>
                      </a:r>
                    </a:p>
                  </a:txBody>
                  <a:tcPr/>
                </a:tc>
                <a:extLst>
                  <a:ext uri="{0D108BD9-81ED-4DB2-BD59-A6C34878D82A}">
                    <a16:rowId xmlns:a16="http://schemas.microsoft.com/office/drawing/2014/main" val="1233680310"/>
                  </a:ext>
                </a:extLst>
              </a:tr>
              <a:tr h="370840">
                <a:tc>
                  <a:txBody>
                    <a:bodyPr/>
                    <a:lstStyle/>
                    <a:p>
                      <a:r>
                        <a:rPr lang="en-GB" dirty="0"/>
                        <a:t>Explicit teaching of tones</a:t>
                      </a:r>
                    </a:p>
                  </a:txBody>
                  <a:tcPr/>
                </a:tc>
                <a:tc>
                  <a:txBody>
                    <a:bodyPr/>
                    <a:lstStyle/>
                    <a:p>
                      <a:r>
                        <a:rPr lang="en-GB" dirty="0"/>
                        <a:t>No</a:t>
                      </a:r>
                    </a:p>
                  </a:txBody>
                  <a:tcPr/>
                </a:tc>
                <a:extLst>
                  <a:ext uri="{0D108BD9-81ED-4DB2-BD59-A6C34878D82A}">
                    <a16:rowId xmlns:a16="http://schemas.microsoft.com/office/drawing/2014/main" val="4066923879"/>
                  </a:ext>
                </a:extLst>
              </a:tr>
              <a:tr h="370840">
                <a:tc>
                  <a:txBody>
                    <a:bodyPr/>
                    <a:lstStyle/>
                    <a:p>
                      <a:r>
                        <a:rPr lang="en-GB" dirty="0"/>
                        <a:t>Explicit teaching on characters</a:t>
                      </a:r>
                    </a:p>
                  </a:txBody>
                  <a:tcPr/>
                </a:tc>
                <a:tc>
                  <a:txBody>
                    <a:bodyPr/>
                    <a:lstStyle/>
                    <a:p>
                      <a:r>
                        <a:rPr lang="en-GB" dirty="0"/>
                        <a:t>No</a:t>
                      </a:r>
                    </a:p>
                  </a:txBody>
                  <a:tcPr/>
                </a:tc>
                <a:extLst>
                  <a:ext uri="{0D108BD9-81ED-4DB2-BD59-A6C34878D82A}">
                    <a16:rowId xmlns:a16="http://schemas.microsoft.com/office/drawing/2014/main" val="3570441631"/>
                  </a:ext>
                </a:extLst>
              </a:tr>
              <a:tr h="370840">
                <a:tc>
                  <a:txBody>
                    <a:bodyPr/>
                    <a:lstStyle/>
                    <a:p>
                      <a:r>
                        <a:rPr lang="en-GB" dirty="0"/>
                        <a:t>Explicit teaching of grammar</a:t>
                      </a:r>
                    </a:p>
                  </a:txBody>
                  <a:tcPr/>
                </a:tc>
                <a:tc>
                  <a:txBody>
                    <a:bodyPr/>
                    <a:lstStyle/>
                    <a:p>
                      <a:r>
                        <a:rPr lang="en-GB" dirty="0"/>
                        <a:t>No</a:t>
                      </a:r>
                    </a:p>
                  </a:txBody>
                  <a:tcPr/>
                </a:tc>
                <a:extLst>
                  <a:ext uri="{0D108BD9-81ED-4DB2-BD59-A6C34878D82A}">
                    <a16:rowId xmlns:a16="http://schemas.microsoft.com/office/drawing/2014/main" val="590304835"/>
                  </a:ext>
                </a:extLst>
              </a:tr>
            </a:tbl>
          </a:graphicData>
        </a:graphic>
      </p:graphicFrame>
    </p:spTree>
    <p:extLst>
      <p:ext uri="{BB962C8B-B14F-4D97-AF65-F5344CB8AC3E}">
        <p14:creationId xmlns:p14="http://schemas.microsoft.com/office/powerpoint/2010/main" val="3815042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B234237-5769-6F19-8072-3242D50C130C}"/>
              </a:ext>
            </a:extLst>
          </p:cNvPr>
          <p:cNvGraphicFramePr>
            <a:graphicFrameLocks noGrp="1"/>
          </p:cNvGraphicFramePr>
          <p:nvPr>
            <p:extLst>
              <p:ext uri="{D42A27DB-BD31-4B8C-83A1-F6EECF244321}">
                <p14:modId xmlns:p14="http://schemas.microsoft.com/office/powerpoint/2010/main" val="2466970720"/>
              </p:ext>
            </p:extLst>
          </p:nvPr>
        </p:nvGraphicFramePr>
        <p:xfrm>
          <a:off x="201561" y="263680"/>
          <a:ext cx="11788877" cy="6309360"/>
        </p:xfrm>
        <a:graphic>
          <a:graphicData uri="http://schemas.openxmlformats.org/drawingml/2006/table">
            <a:tbl>
              <a:tblPr firstRow="1" bandRow="1">
                <a:tableStyleId>{5940675A-B579-460E-94D1-54222C63F5DA}</a:tableStyleId>
              </a:tblPr>
              <a:tblGrid>
                <a:gridCol w="1743895">
                  <a:extLst>
                    <a:ext uri="{9D8B030D-6E8A-4147-A177-3AD203B41FA5}">
                      <a16:colId xmlns:a16="http://schemas.microsoft.com/office/drawing/2014/main" val="849831745"/>
                    </a:ext>
                  </a:extLst>
                </a:gridCol>
                <a:gridCol w="4924834">
                  <a:extLst>
                    <a:ext uri="{9D8B030D-6E8A-4147-A177-3AD203B41FA5}">
                      <a16:colId xmlns:a16="http://schemas.microsoft.com/office/drawing/2014/main" val="3756617571"/>
                    </a:ext>
                  </a:extLst>
                </a:gridCol>
                <a:gridCol w="5120148">
                  <a:extLst>
                    <a:ext uri="{9D8B030D-6E8A-4147-A177-3AD203B41FA5}">
                      <a16:colId xmlns:a16="http://schemas.microsoft.com/office/drawing/2014/main" val="4130265737"/>
                    </a:ext>
                  </a:extLst>
                </a:gridCol>
              </a:tblGrid>
              <a:tr h="358020">
                <a:tc>
                  <a:txBody>
                    <a:bodyPr/>
                    <a:lstStyle/>
                    <a:p>
                      <a:endParaRPr lang="en-GB" b="1" dirty="0">
                        <a:latin typeface="Quicksand Light" panose="00000400000000000000" pitchFamily="2" charset="0"/>
                      </a:endParaRPr>
                    </a:p>
                  </a:txBody>
                  <a:tcPr/>
                </a:tc>
                <a:tc>
                  <a:txBody>
                    <a:bodyPr/>
                    <a:lstStyle/>
                    <a:p>
                      <a:r>
                        <a:rPr lang="en-GB" b="1" dirty="0">
                          <a:latin typeface="Quicksand Light" panose="00000400000000000000" pitchFamily="2" charset="0"/>
                        </a:rPr>
                        <a:t>Deep learning </a:t>
                      </a:r>
                    </a:p>
                  </a:txBody>
                  <a:tcPr/>
                </a:tc>
                <a:tc>
                  <a:txBody>
                    <a:bodyPr/>
                    <a:lstStyle/>
                    <a:p>
                      <a:r>
                        <a:rPr lang="en-GB" b="1" dirty="0">
                          <a:latin typeface="Quicksand Light" panose="00000400000000000000" pitchFamily="2" charset="0"/>
                        </a:rPr>
                        <a:t>Surface Learning</a:t>
                      </a:r>
                    </a:p>
                  </a:txBody>
                  <a:tcPr/>
                </a:tc>
                <a:extLst>
                  <a:ext uri="{0D108BD9-81ED-4DB2-BD59-A6C34878D82A}">
                    <a16:rowId xmlns:a16="http://schemas.microsoft.com/office/drawing/2014/main" val="1480477622"/>
                  </a:ext>
                </a:extLst>
              </a:tr>
              <a:tr h="370840">
                <a:tc>
                  <a:txBody>
                    <a:bodyPr/>
                    <a:lstStyle/>
                    <a:p>
                      <a:r>
                        <a:rPr lang="en-GB" b="1" dirty="0">
                          <a:latin typeface="Quicksand Light" panose="00000400000000000000" pitchFamily="2" charset="0"/>
                        </a:rPr>
                        <a:t>Method of memorisation</a:t>
                      </a:r>
                    </a:p>
                  </a:txBody>
                  <a:tcPr/>
                </a:tc>
                <a:tc>
                  <a:txBody>
                    <a:bodyPr/>
                    <a:lstStyle/>
                    <a:p>
                      <a:r>
                        <a:rPr lang="en-GB" dirty="0">
                          <a:latin typeface="Quicksand Light" panose="00000400000000000000" pitchFamily="2" charset="0"/>
                        </a:rPr>
                        <a:t>Memorisation through understanding.</a:t>
                      </a:r>
                    </a:p>
                  </a:txBody>
                  <a:tcPr/>
                </a:tc>
                <a:tc>
                  <a:txBody>
                    <a:bodyPr/>
                    <a:lstStyle/>
                    <a:p>
                      <a:r>
                        <a:rPr lang="en-GB" dirty="0">
                          <a:latin typeface="Quicksand Light" panose="00000400000000000000" pitchFamily="2" charset="0"/>
                        </a:rPr>
                        <a:t>Rote memorisation.</a:t>
                      </a:r>
                    </a:p>
                  </a:txBody>
                  <a:tcPr/>
                </a:tc>
                <a:extLst>
                  <a:ext uri="{0D108BD9-81ED-4DB2-BD59-A6C34878D82A}">
                    <a16:rowId xmlns:a16="http://schemas.microsoft.com/office/drawing/2014/main" val="1802177244"/>
                  </a:ext>
                </a:extLst>
              </a:tr>
              <a:tr h="370840">
                <a:tc>
                  <a:txBody>
                    <a:bodyPr/>
                    <a:lstStyle/>
                    <a:p>
                      <a:r>
                        <a:rPr lang="en-GB" b="1" dirty="0">
                          <a:latin typeface="Quicksand Light" panose="00000400000000000000" pitchFamily="2" charset="0"/>
                        </a:rPr>
                        <a:t>Knowledge System</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Build connections between new and old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r>
                        <a:rPr lang="en-US" sz="1800" dirty="0">
                          <a:effectLst/>
                          <a:latin typeface="Quicksand Light" panose="00000400000000000000" pitchFamily="2" charset="0"/>
                        </a:rPr>
                        <a:t>Learning fragmented.</a:t>
                      </a:r>
                    </a:p>
                  </a:txBody>
                  <a:tcPr/>
                </a:tc>
                <a:extLst>
                  <a:ext uri="{0D108BD9-81ED-4DB2-BD59-A6C34878D82A}">
                    <a16:rowId xmlns:a16="http://schemas.microsoft.com/office/drawing/2014/main" val="1413902039"/>
                  </a:ext>
                </a:extLst>
              </a:tr>
              <a:tr h="370840">
                <a:tc>
                  <a:txBody>
                    <a:bodyPr/>
                    <a:lstStyle/>
                    <a:p>
                      <a:r>
                        <a:rPr lang="en-GB" b="1" dirty="0">
                          <a:latin typeface="Quicksand Light" panose="00000400000000000000" pitchFamily="2" charset="0"/>
                        </a:rPr>
                        <a:t>Focal Point</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Focus on core concept for solving a problem.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Focus on formulas and external cues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when solving a problem.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47372162"/>
                  </a:ext>
                </a:extLst>
              </a:tr>
              <a:tr h="370840">
                <a:tc>
                  <a:txBody>
                    <a:bodyPr/>
                    <a:lstStyle/>
                    <a:p>
                      <a:r>
                        <a:rPr lang="en-GB" b="1" dirty="0">
                          <a:latin typeface="Quicksand Light" panose="00000400000000000000" pitchFamily="2" charset="0"/>
                        </a:rPr>
                        <a:t>Degree of Engagement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Active learning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Passive learning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3112157228"/>
                  </a:ext>
                </a:extLst>
              </a:tr>
              <a:tr h="370840">
                <a:tc>
                  <a:txBody>
                    <a:bodyPr/>
                    <a:lstStyle/>
                    <a:p>
                      <a:r>
                        <a:rPr lang="en-GB" b="1" dirty="0">
                          <a:latin typeface="Quicksand Light" panose="00000400000000000000" pitchFamily="2" charset="0"/>
                        </a:rPr>
                        <a:t>Reflection status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Deepen understanding gradually.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Think and reflect critically.</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Lack of reflection during learning process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230073982"/>
                  </a:ext>
                </a:extLst>
              </a:tr>
              <a:tr h="576460">
                <a:tc>
                  <a:txBody>
                    <a:bodyPr/>
                    <a:lstStyle/>
                    <a:p>
                      <a:r>
                        <a:rPr lang="en-GB" b="1" dirty="0">
                          <a:latin typeface="Quicksand Light" panose="00000400000000000000" pitchFamily="2" charset="0"/>
                        </a:rPr>
                        <a:t>Transferability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Capable of applying learned knowledge to different contexts.</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Not capable of applying learnt knowledge flexibly.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617012314"/>
                  </a:ext>
                </a:extLst>
              </a:tr>
              <a:tr h="370840">
                <a:tc>
                  <a:txBody>
                    <a:bodyPr/>
                    <a:lstStyle/>
                    <a:p>
                      <a:r>
                        <a:rPr lang="en-GB" b="1" dirty="0">
                          <a:latin typeface="Quicksand Light" panose="00000400000000000000" pitchFamily="2" charset="0"/>
                        </a:rPr>
                        <a:t>Level of Thinking</a:t>
                      </a:r>
                    </a:p>
                    <a:p>
                      <a:endParaRPr lang="en-GB" b="1"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Higher-order thinking: </a:t>
                      </a:r>
                      <a:r>
                        <a:rPr lang="en-US" sz="1800" dirty="0" err="1">
                          <a:effectLst/>
                          <a:latin typeface="Quicksand Light" panose="00000400000000000000" pitchFamily="2" charset="0"/>
                        </a:rPr>
                        <a:t>analysing</a:t>
                      </a:r>
                      <a:r>
                        <a:rPr lang="en-US" sz="1800" dirty="0">
                          <a:effectLst/>
                          <a:latin typeface="Quicksand Light" panose="00000400000000000000" pitchFamily="2" charset="0"/>
                        </a:rPr>
                        <a:t>, evaluating, creating.</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Quicksand Light" panose="00000400000000000000" pitchFamily="2" charset="0"/>
                        </a:rPr>
                        <a:t>Lower-order thinking: remembering, understanding, applying. </a:t>
                      </a:r>
                      <a:endParaRPr lang="en-GB" sz="1800" dirty="0">
                        <a:effectLst/>
                        <a:latin typeface="Quicksand Light" panose="00000400000000000000" pitchFamily="2" charset="0"/>
                        <a:ea typeface="Calibri" panose="020F0502020204030204" pitchFamily="34" charset="0"/>
                        <a:cs typeface="Arial" panose="020B0604020202020204" pitchFamily="34" charset="0"/>
                      </a:endParaRPr>
                    </a:p>
                    <a:p>
                      <a:endParaRPr lang="en-GB" dirty="0">
                        <a:latin typeface="Quicksand Light" panose="00000400000000000000" pitchFamily="2" charset="0"/>
                      </a:endParaRPr>
                    </a:p>
                  </a:txBody>
                  <a:tcPr/>
                </a:tc>
                <a:extLst>
                  <a:ext uri="{0D108BD9-81ED-4DB2-BD59-A6C34878D82A}">
                    <a16:rowId xmlns:a16="http://schemas.microsoft.com/office/drawing/2014/main" val="1935771924"/>
                  </a:ext>
                </a:extLst>
              </a:tr>
              <a:tr h="370840">
                <a:tc>
                  <a:txBody>
                    <a:bodyPr/>
                    <a:lstStyle/>
                    <a:p>
                      <a:r>
                        <a:rPr lang="en-GB" b="1" dirty="0">
                          <a:latin typeface="Quicksand Light" panose="00000400000000000000" pitchFamily="2" charset="0"/>
                        </a:rPr>
                        <a:t>Learning Motivation</a:t>
                      </a:r>
                    </a:p>
                  </a:txBody>
                  <a:tcPr/>
                </a:tc>
                <a:tc>
                  <a:txBody>
                    <a:bodyPr/>
                    <a:lstStyle/>
                    <a:p>
                      <a:r>
                        <a:rPr lang="en-GB" dirty="0">
                          <a:latin typeface="Quicksand Light" panose="00000400000000000000" pitchFamily="2" charset="0"/>
                        </a:rPr>
                        <a:t>Intrinsic motivation.</a:t>
                      </a:r>
                    </a:p>
                  </a:txBody>
                  <a:tcPr/>
                </a:tc>
                <a:tc>
                  <a:txBody>
                    <a:bodyPr/>
                    <a:lstStyle/>
                    <a:p>
                      <a:r>
                        <a:rPr lang="en-GB" dirty="0">
                          <a:latin typeface="Quicksand Light" panose="00000400000000000000" pitchFamily="2" charset="0"/>
                        </a:rPr>
                        <a:t>           Motivated by external pressures </a:t>
                      </a:r>
                    </a:p>
                  </a:txBody>
                  <a:tcPr/>
                </a:tc>
                <a:extLst>
                  <a:ext uri="{0D108BD9-81ED-4DB2-BD59-A6C34878D82A}">
                    <a16:rowId xmlns:a16="http://schemas.microsoft.com/office/drawing/2014/main" val="1903749086"/>
                  </a:ext>
                </a:extLst>
              </a:tr>
            </a:tbl>
          </a:graphicData>
        </a:graphic>
      </p:graphicFrame>
      <p:sp>
        <p:nvSpPr>
          <p:cNvPr id="3" name="Rectangle 1">
            <a:extLst>
              <a:ext uri="{FF2B5EF4-FFF2-40B4-BE49-F238E27FC236}">
                <a16:creationId xmlns:a16="http://schemas.microsoft.com/office/drawing/2014/main" id="{EE304EDC-8CEC-BB51-8EF8-8CE034CE6ACC}"/>
              </a:ext>
            </a:extLst>
          </p:cNvPr>
          <p:cNvSpPr>
            <a:spLocks noChangeArrowheads="1"/>
          </p:cNvSpPr>
          <p:nvPr/>
        </p:nvSpPr>
        <p:spPr bwMode="auto">
          <a:xfrm>
            <a:off x="7891890" y="6571072"/>
            <a:ext cx="111399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4572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57200" algn="just"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en-US" sz="1200" b="0" i="0" u="none" strike="noStrike" cap="none" normalizeH="0" baseline="0" dirty="0">
                <a:ln>
                  <a:noFill/>
                </a:ln>
                <a:solidFill>
                  <a:schemeClr val="tx1"/>
                </a:solidFill>
                <a:effectLst/>
                <a:latin typeface="Quicksand Light" panose="00000400000000000000" pitchFamily="2" charset="0"/>
                <a:ea typeface="Calibri" panose="020F0502020204030204" pitchFamily="34" charset="0"/>
                <a:cs typeface="Times New Roman" panose="02020603050405020304" pitchFamily="18" charset="0"/>
              </a:rPr>
              <a:t>Adapted from</a:t>
            </a:r>
            <a:r>
              <a:rPr lang="en-GB" sz="1200" dirty="0">
                <a:latin typeface="Quicksand Light" panose="00000400000000000000" pitchFamily="2" charset="0"/>
              </a:rPr>
              <a:t> Ning </a:t>
            </a:r>
            <a:r>
              <a:rPr lang="en-GB" sz="1200" dirty="0" err="1">
                <a:latin typeface="Quicksand Light" panose="00000400000000000000" pitchFamily="2" charset="0"/>
              </a:rPr>
              <a:t>Yueying</a:t>
            </a:r>
            <a:r>
              <a:rPr lang="en-GB" sz="1200" dirty="0">
                <a:latin typeface="Quicksand Light" panose="00000400000000000000" pitchFamily="2" charset="0"/>
              </a:rPr>
              <a:t> , Zhu </a:t>
            </a:r>
            <a:r>
              <a:rPr lang="en-GB" sz="1200" dirty="0" err="1">
                <a:latin typeface="Quicksand Light" panose="00000400000000000000" pitchFamily="2" charset="0"/>
              </a:rPr>
              <a:t>Xiaodong</a:t>
            </a:r>
            <a:r>
              <a:rPr lang="en-GB" sz="1200" dirty="0">
                <a:latin typeface="Quicksand Light" panose="00000400000000000000" pitchFamily="2" charset="0"/>
              </a:rPr>
              <a:t> </a:t>
            </a:r>
            <a:r>
              <a:rPr kumimoji="0" lang="en-US" altLang="en-US" sz="1200" b="0" i="0" u="none" strike="noStrike" cap="none" normalizeH="0" baseline="0" dirty="0">
                <a:ln>
                  <a:noFill/>
                </a:ln>
                <a:solidFill>
                  <a:schemeClr val="tx1"/>
                </a:solidFill>
                <a:effectLst/>
                <a:latin typeface="Quicksand Light" panose="00000400000000000000" pitchFamily="2" charset="0"/>
                <a:ea typeface="Calibri" panose="020F0502020204030204" pitchFamily="34" charset="0"/>
                <a:cs typeface="Times New Roman" panose="02020603050405020304" pitchFamily="18" charset="0"/>
              </a:rPr>
              <a:t>2016. </a:t>
            </a:r>
          </a:p>
        </p:txBody>
      </p:sp>
      <p:pic>
        <p:nvPicPr>
          <p:cNvPr id="38" name="Picture 37" descr="A cartoon of a green owl holding a clipboard&#10;&#10;Description automatically generated">
            <a:extLst>
              <a:ext uri="{FF2B5EF4-FFF2-40B4-BE49-F238E27FC236}">
                <a16:creationId xmlns:a16="http://schemas.microsoft.com/office/drawing/2014/main" id="{F5FB0B88-9461-8071-DA16-BB4A005B62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85803" y="684763"/>
            <a:ext cx="593380" cy="510069"/>
          </a:xfrm>
          <a:prstGeom prst="rect">
            <a:avLst/>
          </a:prstGeom>
          <a:noFill/>
          <a:ln>
            <a:noFill/>
          </a:ln>
        </p:spPr>
      </p:pic>
      <p:pic>
        <p:nvPicPr>
          <p:cNvPr id="39" name="Picture 38" descr="A cartoon of a green owl holding a clipboard&#10;&#10;Description automatically generated">
            <a:extLst>
              <a:ext uri="{FF2B5EF4-FFF2-40B4-BE49-F238E27FC236}">
                <a16:creationId xmlns:a16="http://schemas.microsoft.com/office/drawing/2014/main" id="{D2AB3BEE-F6D5-ADDB-5886-396C3BEE8D6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72724" y="1449866"/>
            <a:ext cx="593380" cy="510069"/>
          </a:xfrm>
          <a:prstGeom prst="rect">
            <a:avLst/>
          </a:prstGeom>
          <a:noFill/>
          <a:ln>
            <a:noFill/>
          </a:ln>
        </p:spPr>
      </p:pic>
      <p:pic>
        <p:nvPicPr>
          <p:cNvPr id="40" name="Picture 39" descr="A cartoon of a green owl holding a clipboard&#10;&#10;Description automatically generated">
            <a:extLst>
              <a:ext uri="{FF2B5EF4-FFF2-40B4-BE49-F238E27FC236}">
                <a16:creationId xmlns:a16="http://schemas.microsoft.com/office/drawing/2014/main" id="{D4A374F3-D30A-2751-6870-1646076F3C5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107076" y="2213176"/>
            <a:ext cx="593380" cy="510069"/>
          </a:xfrm>
          <a:prstGeom prst="rect">
            <a:avLst/>
          </a:prstGeom>
          <a:noFill/>
          <a:ln>
            <a:noFill/>
          </a:ln>
        </p:spPr>
      </p:pic>
      <p:pic>
        <p:nvPicPr>
          <p:cNvPr id="41" name="Picture 40" descr="A cartoon of a green owl holding a clipboard&#10;&#10;Description automatically generated">
            <a:extLst>
              <a:ext uri="{FF2B5EF4-FFF2-40B4-BE49-F238E27FC236}">
                <a16:creationId xmlns:a16="http://schemas.microsoft.com/office/drawing/2014/main" id="{73EFCF50-9546-CD98-4866-3EB166D72F3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79344" y="2894230"/>
            <a:ext cx="593380" cy="510069"/>
          </a:xfrm>
          <a:prstGeom prst="rect">
            <a:avLst/>
          </a:prstGeom>
          <a:noFill/>
          <a:ln>
            <a:noFill/>
          </a:ln>
        </p:spPr>
      </p:pic>
      <p:pic>
        <p:nvPicPr>
          <p:cNvPr id="42" name="Picture 41" descr="A cartoon of a green owl holding a clipboard&#10;&#10;Description automatically generated">
            <a:extLst>
              <a:ext uri="{FF2B5EF4-FFF2-40B4-BE49-F238E27FC236}">
                <a16:creationId xmlns:a16="http://schemas.microsoft.com/office/drawing/2014/main" id="{DE2C980E-4AD3-1023-1576-F228363395C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23444" y="3509449"/>
            <a:ext cx="593380" cy="510069"/>
          </a:xfrm>
          <a:prstGeom prst="rect">
            <a:avLst/>
          </a:prstGeom>
          <a:noFill/>
          <a:ln>
            <a:noFill/>
          </a:ln>
        </p:spPr>
      </p:pic>
      <p:pic>
        <p:nvPicPr>
          <p:cNvPr id="43" name="Picture 42" descr="A cartoon of a green owl holding a clipboard&#10;&#10;Description automatically generated">
            <a:extLst>
              <a:ext uri="{FF2B5EF4-FFF2-40B4-BE49-F238E27FC236}">
                <a16:creationId xmlns:a16="http://schemas.microsoft.com/office/drawing/2014/main" id="{FE612A54-F316-FCF0-5964-4F77C72B747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323444" y="4411042"/>
            <a:ext cx="593380" cy="510069"/>
          </a:xfrm>
          <a:prstGeom prst="rect">
            <a:avLst/>
          </a:prstGeom>
          <a:noFill/>
          <a:ln>
            <a:noFill/>
          </a:ln>
        </p:spPr>
      </p:pic>
      <p:pic>
        <p:nvPicPr>
          <p:cNvPr id="44" name="Picture 43" descr="A cartoon of a green owl holding a clipboard&#10;&#10;Description automatically generated">
            <a:extLst>
              <a:ext uri="{FF2B5EF4-FFF2-40B4-BE49-F238E27FC236}">
                <a16:creationId xmlns:a16="http://schemas.microsoft.com/office/drawing/2014/main" id="{497244C5-02EC-DDB9-5EB0-05BF6EC24ED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886323" y="5143575"/>
            <a:ext cx="593380" cy="510069"/>
          </a:xfrm>
          <a:prstGeom prst="rect">
            <a:avLst/>
          </a:prstGeom>
          <a:noFill/>
          <a:ln>
            <a:noFill/>
          </a:ln>
        </p:spPr>
      </p:pic>
      <p:pic>
        <p:nvPicPr>
          <p:cNvPr id="45" name="Picture 44" descr="A cartoon of a green owl holding a clipboard&#10;&#10;Description automatically generated">
            <a:extLst>
              <a:ext uri="{FF2B5EF4-FFF2-40B4-BE49-F238E27FC236}">
                <a16:creationId xmlns:a16="http://schemas.microsoft.com/office/drawing/2014/main" id="{5599BB92-A346-A9A9-EDED-A1EBB53A32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06841" y="5960841"/>
            <a:ext cx="593380" cy="510069"/>
          </a:xfrm>
          <a:prstGeom prst="rect">
            <a:avLst/>
          </a:prstGeom>
          <a:noFill/>
          <a:ln>
            <a:noFill/>
          </a:ln>
        </p:spPr>
      </p:pic>
    </p:spTree>
    <p:extLst>
      <p:ext uri="{BB962C8B-B14F-4D97-AF65-F5344CB8AC3E}">
        <p14:creationId xmlns:p14="http://schemas.microsoft.com/office/powerpoint/2010/main" val="18411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8FBFE"/>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49B9545-14AE-F33A-2A73-0B55B36F32D9}"/>
              </a:ext>
            </a:extLst>
          </p:cNvPr>
          <p:cNvSpPr txBox="1"/>
          <p:nvPr/>
        </p:nvSpPr>
        <p:spPr>
          <a:xfrm>
            <a:off x="1451517" y="1376002"/>
            <a:ext cx="9288966" cy="3416320"/>
          </a:xfrm>
          <a:prstGeom prst="rect">
            <a:avLst/>
          </a:prstGeom>
          <a:solidFill>
            <a:srgbClr val="F8FBFE"/>
          </a:solidFill>
        </p:spPr>
        <p:txBody>
          <a:bodyPr wrap="square">
            <a:spAutoFit/>
          </a:bodyPr>
          <a:lstStyle/>
          <a:p>
            <a:pPr algn="l" fontAlgn="auto"/>
            <a:endParaRPr lang="en-GB" b="0" i="0" dirty="0">
              <a:effectLst/>
              <a:highlight>
                <a:srgbClr val="FFFFFF"/>
              </a:highlight>
              <a:latin typeface="Quicksand Light" panose="00000400000000000000" pitchFamily="2" charset="0"/>
            </a:endParaRPr>
          </a:p>
          <a:p>
            <a:pPr algn="l" fontAlgn="auto"/>
            <a:r>
              <a:rPr lang="en-GB" b="1" i="0" dirty="0">
                <a:effectLst/>
                <a:highlight>
                  <a:srgbClr val="FFFFFF"/>
                </a:highlight>
                <a:latin typeface="Quicksand Light" panose="00000400000000000000" pitchFamily="2" charset="0"/>
              </a:rPr>
              <a:t>History:</a:t>
            </a:r>
          </a:p>
          <a:p>
            <a:pPr algn="l" fontAlgn="auto"/>
            <a:r>
              <a:rPr lang="en-GB" dirty="0">
                <a:highlight>
                  <a:srgbClr val="FFFFFF"/>
                </a:highlight>
                <a:latin typeface="Quicksand Light" panose="00000400000000000000" pitchFamily="2" charset="0"/>
              </a:rPr>
              <a:t>D</a:t>
            </a:r>
            <a:r>
              <a:rPr lang="en-GB" b="0" i="0" dirty="0">
                <a:effectLst/>
                <a:highlight>
                  <a:srgbClr val="FFFFFF"/>
                </a:highlight>
                <a:latin typeface="Quicksand Light" panose="00000400000000000000" pitchFamily="2" charset="0"/>
              </a:rPr>
              <a:t>eep learning could involve a group project on a particular event in history. </a:t>
            </a:r>
            <a:r>
              <a:rPr lang="en-GB" dirty="0">
                <a:highlight>
                  <a:srgbClr val="FFFFFF"/>
                </a:highlight>
                <a:latin typeface="Quicksand Light" panose="00000400000000000000" pitchFamily="2" charset="0"/>
              </a:rPr>
              <a:t>Children</a:t>
            </a:r>
            <a:r>
              <a:rPr lang="en-GB" b="0" i="0" dirty="0">
                <a:effectLst/>
                <a:highlight>
                  <a:srgbClr val="FFFFFF"/>
                </a:highlight>
                <a:latin typeface="Quicksand Light" panose="00000400000000000000" pitchFamily="2" charset="0"/>
              </a:rPr>
              <a:t> could be challenged to research the event</a:t>
            </a:r>
            <a:r>
              <a:rPr lang="en-GB" dirty="0">
                <a:highlight>
                  <a:srgbClr val="FFFFFF"/>
                </a:highlight>
                <a:latin typeface="Quicksand Light" panose="00000400000000000000" pitchFamily="2" charset="0"/>
              </a:rPr>
              <a:t> </a:t>
            </a:r>
            <a:r>
              <a:rPr lang="en-GB" b="0" i="0" dirty="0">
                <a:effectLst/>
                <a:highlight>
                  <a:srgbClr val="FFFFFF"/>
                </a:highlight>
                <a:latin typeface="Quicksand Light" panose="00000400000000000000" pitchFamily="2" charset="0"/>
              </a:rPr>
              <a:t>and present their findings to the class in written or oral form. </a:t>
            </a:r>
          </a:p>
          <a:p>
            <a:pPr algn="l" fontAlgn="auto"/>
            <a:endParaRPr lang="en-GB" dirty="0">
              <a:highlight>
                <a:srgbClr val="FFFFFF"/>
              </a:highlight>
              <a:latin typeface="Quicksand Light" panose="00000400000000000000" pitchFamily="2" charset="0"/>
            </a:endParaRPr>
          </a:p>
          <a:p>
            <a:pPr algn="l" fontAlgn="auto"/>
            <a:endParaRPr lang="en-GB" b="0" i="0" dirty="0">
              <a:effectLst/>
              <a:highlight>
                <a:srgbClr val="FFFFFF"/>
              </a:highlight>
              <a:latin typeface="Quicksand Light" panose="00000400000000000000" pitchFamily="2" charset="0"/>
            </a:endParaRPr>
          </a:p>
          <a:p>
            <a:pPr algn="l" fontAlgn="auto"/>
            <a:r>
              <a:rPr lang="en-GB" b="1" i="0" dirty="0">
                <a:effectLst/>
                <a:highlight>
                  <a:srgbClr val="FFFFFF"/>
                </a:highlight>
                <a:latin typeface="Quicksand Light" panose="00000400000000000000" pitchFamily="2" charset="0"/>
              </a:rPr>
              <a:t>Math:</a:t>
            </a:r>
          </a:p>
          <a:p>
            <a:pPr algn="l" fontAlgn="auto"/>
            <a:r>
              <a:rPr lang="en-GB" b="0" i="0" dirty="0">
                <a:effectLst/>
                <a:highlight>
                  <a:srgbClr val="FFFFFF"/>
                </a:highlight>
                <a:latin typeface="Quicksand Light" panose="00000400000000000000" pitchFamily="2" charset="0"/>
              </a:rPr>
              <a:t>In a maths classroom, deep learning could involve a hands-on activity that challenges students to use math skills to solve a real-life problem. For example, students could be asked to calculate the cost of materials for building a house or make a budget for a business. </a:t>
            </a:r>
          </a:p>
        </p:txBody>
      </p:sp>
    </p:spTree>
    <p:extLst>
      <p:ext uri="{BB962C8B-B14F-4D97-AF65-F5344CB8AC3E}">
        <p14:creationId xmlns:p14="http://schemas.microsoft.com/office/powerpoint/2010/main" val="7114942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3C46F6-7303-1DA5-1E3E-0FEFB812A049}"/>
              </a:ext>
            </a:extLst>
          </p:cNvPr>
          <p:cNvSpPr txBox="1"/>
          <p:nvPr/>
        </p:nvSpPr>
        <p:spPr>
          <a:xfrm>
            <a:off x="381001" y="536382"/>
            <a:ext cx="5116286" cy="830997"/>
          </a:xfrm>
          <a:prstGeom prst="rect">
            <a:avLst/>
          </a:prstGeom>
          <a:noFill/>
        </p:spPr>
        <p:txBody>
          <a:bodyPr wrap="square" rtlCol="0">
            <a:spAutoFit/>
          </a:bodyPr>
          <a:lstStyle/>
          <a:p>
            <a:r>
              <a:rPr lang="en-GB" sz="3000" b="1" dirty="0">
                <a:latin typeface="Quicksand Light" panose="00000400000000000000" pitchFamily="2" charset="0"/>
              </a:rPr>
              <a:t>1.2 </a:t>
            </a:r>
            <a:r>
              <a:rPr lang="en-GB" sz="3000" b="1" dirty="0">
                <a:solidFill>
                  <a:srgbClr val="FF0000"/>
                </a:solidFill>
                <a:latin typeface="Quicksand Light" panose="00000400000000000000" pitchFamily="2" charset="0"/>
              </a:rPr>
              <a:t>Why</a:t>
            </a:r>
            <a:r>
              <a:rPr lang="en-GB" sz="3000" b="1" dirty="0">
                <a:latin typeface="Quicksand Light" panose="00000400000000000000" pitchFamily="2" charset="0"/>
              </a:rPr>
              <a:t> deep learning?</a:t>
            </a:r>
          </a:p>
          <a:p>
            <a:endParaRPr lang="en-GB" dirty="0"/>
          </a:p>
        </p:txBody>
      </p:sp>
      <p:sp>
        <p:nvSpPr>
          <p:cNvPr id="3" name="TextBox 2">
            <a:extLst>
              <a:ext uri="{FF2B5EF4-FFF2-40B4-BE49-F238E27FC236}">
                <a16:creationId xmlns:a16="http://schemas.microsoft.com/office/drawing/2014/main" id="{74A1D75F-56F1-1978-0A1C-C9F5DCAD6EAB}"/>
              </a:ext>
            </a:extLst>
          </p:cNvPr>
          <p:cNvSpPr txBox="1"/>
          <p:nvPr/>
        </p:nvSpPr>
        <p:spPr>
          <a:xfrm>
            <a:off x="306632" y="1165197"/>
            <a:ext cx="7434942" cy="1477328"/>
          </a:xfrm>
          <a:prstGeom prst="rect">
            <a:avLst/>
          </a:prstGeom>
          <a:noFill/>
        </p:spPr>
        <p:txBody>
          <a:bodyPr wrap="square" rtlCol="0">
            <a:spAutoFit/>
          </a:bodyPr>
          <a:lstStyle/>
          <a:p>
            <a:endParaRPr lang="en-GB" dirty="0">
              <a:latin typeface="Quicksand Light" panose="00000400000000000000" pitchFamily="2" charset="0"/>
            </a:endParaRPr>
          </a:p>
          <a:p>
            <a:pPr marL="342900" indent="-342900">
              <a:buAutoNum type="arabicPeriod"/>
            </a:pPr>
            <a:r>
              <a:rPr lang="en-GB" b="1" dirty="0">
                <a:latin typeface="Quicksand Light" panose="00000400000000000000" pitchFamily="2" charset="0"/>
              </a:rPr>
              <a:t>Personal level</a:t>
            </a:r>
          </a:p>
          <a:p>
            <a:r>
              <a:rPr lang="en-GB" i="1" dirty="0">
                <a:latin typeface="Quicksand Light" panose="00000400000000000000" pitchFamily="2" charset="0"/>
              </a:rPr>
              <a:t>    Good and useful for the learner, increases motivation and is “fun.” </a:t>
            </a:r>
          </a:p>
          <a:p>
            <a:r>
              <a:rPr lang="en-GB" b="1" dirty="0">
                <a:latin typeface="Quicksand Light" panose="00000400000000000000" pitchFamily="2" charset="0"/>
              </a:rPr>
              <a:t>    </a:t>
            </a:r>
            <a:r>
              <a:rPr lang="en-GB" b="1" i="0" dirty="0">
                <a:solidFill>
                  <a:srgbClr val="333333"/>
                </a:solidFill>
                <a:effectLst/>
                <a:latin typeface="Quicksand Light" panose="00000400000000000000" pitchFamily="2" charset="0"/>
              </a:rPr>
              <a:t>(Quinn, </a:t>
            </a:r>
            <a:r>
              <a:rPr lang="en-GB" b="1" i="0" dirty="0" err="1">
                <a:solidFill>
                  <a:srgbClr val="333333"/>
                </a:solidFill>
                <a:effectLst/>
                <a:latin typeface="Quicksand Light" panose="00000400000000000000" pitchFamily="2" charset="0"/>
              </a:rPr>
              <a:t>McEachen</a:t>
            </a:r>
            <a:r>
              <a:rPr lang="en-GB" b="1" i="0" dirty="0">
                <a:solidFill>
                  <a:srgbClr val="333333"/>
                </a:solidFill>
                <a:effectLst/>
                <a:latin typeface="Quicksand Light" panose="00000400000000000000" pitchFamily="2" charset="0"/>
              </a:rPr>
              <a:t>, Fullan, Gardner, &amp; Drummy, 2019)</a:t>
            </a:r>
          </a:p>
          <a:p>
            <a:endParaRPr lang="en-GB" b="1" dirty="0">
              <a:latin typeface="Quicksand Light" panose="00000400000000000000" pitchFamily="2" charset="0"/>
            </a:endParaRPr>
          </a:p>
        </p:txBody>
      </p:sp>
      <p:pic>
        <p:nvPicPr>
          <p:cNvPr id="2052" name="Picture 4">
            <a:extLst>
              <a:ext uri="{FF2B5EF4-FFF2-40B4-BE49-F238E27FC236}">
                <a16:creationId xmlns:a16="http://schemas.microsoft.com/office/drawing/2014/main" id="{CC76A5E3-F0ED-75F5-21BA-3A365ADC7C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4464" y="2986803"/>
            <a:ext cx="2423551" cy="346221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6CE324C-21A6-3763-A75B-52BDF7835D6F}"/>
              </a:ext>
            </a:extLst>
          </p:cNvPr>
          <p:cNvSpPr txBox="1"/>
          <p:nvPr/>
        </p:nvSpPr>
        <p:spPr>
          <a:xfrm>
            <a:off x="518903" y="2758550"/>
            <a:ext cx="7010400" cy="3693319"/>
          </a:xfrm>
          <a:prstGeom prst="rect">
            <a:avLst/>
          </a:prstGeom>
          <a:noFill/>
        </p:spPr>
        <p:txBody>
          <a:bodyPr wrap="square" rtlCol="0">
            <a:spAutoFit/>
          </a:bodyPr>
          <a:lstStyle/>
          <a:p>
            <a:pPr marL="342900" indent="-342900">
              <a:buAutoNum type="arabicPeriod" startAt="2"/>
            </a:pPr>
            <a:r>
              <a:rPr lang="en-GB" b="1" dirty="0">
                <a:latin typeface="Quicksand Light" panose="00000400000000000000" pitchFamily="2" charset="0"/>
              </a:rPr>
              <a:t>Societal level</a:t>
            </a:r>
          </a:p>
          <a:p>
            <a:r>
              <a:rPr lang="en-GB" dirty="0">
                <a:solidFill>
                  <a:srgbClr val="333333"/>
                </a:solidFill>
                <a:latin typeface="Quicksand Light" panose="00000400000000000000" pitchFamily="2" charset="0"/>
              </a:rPr>
              <a:t>T</a:t>
            </a:r>
            <a:r>
              <a:rPr lang="en-GB" b="0" i="0" dirty="0">
                <a:solidFill>
                  <a:srgbClr val="333333"/>
                </a:solidFill>
                <a:effectLst/>
                <a:latin typeface="Quicksand Light" panose="00000400000000000000" pitchFamily="2" charset="0"/>
              </a:rPr>
              <a:t>his mode of acquiring knowledge is the best strategy to:</a:t>
            </a:r>
          </a:p>
          <a:p>
            <a:pPr marL="342900" indent="-342900">
              <a:buFont typeface="+mj-lt"/>
              <a:buAutoNum type="alphaLcParenR"/>
            </a:pPr>
            <a:r>
              <a:rPr lang="en-GB" b="0" i="0" dirty="0">
                <a:solidFill>
                  <a:srgbClr val="333333"/>
                </a:solidFill>
                <a:effectLst/>
                <a:latin typeface="Quicksand Light" panose="00000400000000000000" pitchFamily="2" charset="0"/>
              </a:rPr>
              <a:t>respond to the rapidly changing modern global society, </a:t>
            </a:r>
          </a:p>
          <a:p>
            <a:pPr marL="342900" indent="-342900">
              <a:buFont typeface="+mj-lt"/>
              <a:buAutoNum type="alphaLcParenR"/>
            </a:pPr>
            <a:r>
              <a:rPr lang="en-GB" b="0" i="0" dirty="0">
                <a:solidFill>
                  <a:srgbClr val="333333"/>
                </a:solidFill>
                <a:effectLst/>
                <a:latin typeface="Quicksand Light" panose="00000400000000000000" pitchFamily="2" charset="0"/>
              </a:rPr>
              <a:t> process the large quantity of incoming new information,</a:t>
            </a:r>
          </a:p>
          <a:p>
            <a:pPr marL="342900" indent="-342900">
              <a:buFont typeface="+mj-lt"/>
              <a:buAutoNum type="alphaLcParenR"/>
            </a:pPr>
            <a:r>
              <a:rPr lang="en-GB" b="0" i="0" dirty="0">
                <a:solidFill>
                  <a:srgbClr val="333333"/>
                </a:solidFill>
                <a:effectLst/>
                <a:latin typeface="Quicksand Light" panose="00000400000000000000" pitchFamily="2" charset="0"/>
              </a:rPr>
              <a:t> deal with emergent new technologies, </a:t>
            </a:r>
          </a:p>
          <a:p>
            <a:pPr marL="342900" indent="-342900">
              <a:buFont typeface="+mj-lt"/>
              <a:buAutoNum type="alphaLcParenR"/>
            </a:pPr>
            <a:r>
              <a:rPr lang="en-GB" b="0" i="0" dirty="0">
                <a:solidFill>
                  <a:srgbClr val="333333"/>
                </a:solidFill>
                <a:effectLst/>
                <a:latin typeface="Quicksand Light" panose="00000400000000000000" pitchFamily="2" charset="0"/>
              </a:rPr>
              <a:t>make sense of new forms of knowledge in a complex world. </a:t>
            </a:r>
            <a:r>
              <a:rPr lang="en-GB" b="1" i="0" dirty="0">
                <a:solidFill>
                  <a:srgbClr val="333333"/>
                </a:solidFill>
                <a:effectLst/>
                <a:latin typeface="Quicksand Light" panose="00000400000000000000" pitchFamily="2" charset="0"/>
              </a:rPr>
              <a:t>(Norwegian Directorate for Education and Training, 2021).</a:t>
            </a:r>
            <a:r>
              <a:rPr lang="en-GB" b="1" dirty="0">
                <a:latin typeface="Quicksand Light" panose="00000400000000000000" pitchFamily="2" charset="0"/>
              </a:rPr>
              <a:t> </a:t>
            </a:r>
          </a:p>
          <a:p>
            <a:endParaRPr lang="en-GB" b="1" dirty="0">
              <a:latin typeface="Quicksand Light" panose="00000400000000000000" pitchFamily="2" charset="0"/>
            </a:endParaRPr>
          </a:p>
          <a:p>
            <a:r>
              <a:rPr lang="en-GB" b="1" dirty="0">
                <a:solidFill>
                  <a:srgbClr val="333333"/>
                </a:solidFill>
                <a:latin typeface="Quicksand Light" panose="00000400000000000000" pitchFamily="2" charset="0"/>
              </a:rPr>
              <a:t>G</a:t>
            </a:r>
            <a:r>
              <a:rPr lang="en-GB" b="1" i="0" dirty="0">
                <a:solidFill>
                  <a:srgbClr val="333333"/>
                </a:solidFill>
                <a:effectLst/>
                <a:latin typeface="Quicksand Light" panose="00000400000000000000" pitchFamily="2" charset="0"/>
              </a:rPr>
              <a:t>eneral message:  the future requires deep learning if we are to solve the new modernity problem.</a:t>
            </a:r>
          </a:p>
          <a:p>
            <a:endParaRPr lang="en-GB" b="1" i="0" dirty="0">
              <a:solidFill>
                <a:srgbClr val="333333"/>
              </a:solidFill>
              <a:effectLst/>
              <a:latin typeface="Quicksand Light" panose="00000400000000000000" pitchFamily="2" charset="0"/>
            </a:endParaRPr>
          </a:p>
          <a:p>
            <a:r>
              <a:rPr lang="en-GB" b="1" dirty="0">
                <a:solidFill>
                  <a:srgbClr val="333333"/>
                </a:solidFill>
                <a:latin typeface="Quicksand Light" panose="00000400000000000000" pitchFamily="2" charset="0"/>
              </a:rPr>
              <a:t>“</a:t>
            </a:r>
            <a:r>
              <a:rPr lang="en-GB" b="1" dirty="0">
                <a:latin typeface="Quicksand Light" panose="00000400000000000000" pitchFamily="2" charset="0"/>
              </a:rPr>
              <a:t>……not what you </a:t>
            </a:r>
            <a:r>
              <a:rPr lang="en-GB" b="1" i="1" dirty="0">
                <a:latin typeface="Quicksand Light" panose="00000400000000000000" pitchFamily="2" charset="0"/>
              </a:rPr>
              <a:t>know</a:t>
            </a:r>
            <a:r>
              <a:rPr lang="en-GB" b="1" dirty="0">
                <a:latin typeface="Quicksand Light" panose="00000400000000000000" pitchFamily="2" charset="0"/>
              </a:rPr>
              <a:t> but what you can </a:t>
            </a:r>
            <a:r>
              <a:rPr lang="en-GB" b="1" i="1" dirty="0">
                <a:latin typeface="Quicksand Light" panose="00000400000000000000" pitchFamily="2" charset="0"/>
              </a:rPr>
              <a:t>do”</a:t>
            </a:r>
            <a:r>
              <a:rPr lang="en-GB" b="1" dirty="0">
                <a:latin typeface="Quicksand Light" panose="00000400000000000000" pitchFamily="2" charset="0"/>
              </a:rPr>
              <a:t> (Director of Education and Skills, OECD, 2016)</a:t>
            </a:r>
          </a:p>
        </p:txBody>
      </p:sp>
      <p:pic>
        <p:nvPicPr>
          <p:cNvPr id="7" name="Picture 6">
            <a:extLst>
              <a:ext uri="{FF2B5EF4-FFF2-40B4-BE49-F238E27FC236}">
                <a16:creationId xmlns:a16="http://schemas.microsoft.com/office/drawing/2014/main" id="{D24FFD56-D3F7-D122-8A8D-08B7173673FA}"/>
              </a:ext>
            </a:extLst>
          </p:cNvPr>
          <p:cNvPicPr>
            <a:picLocks noChangeAspect="1"/>
          </p:cNvPicPr>
          <p:nvPr/>
        </p:nvPicPr>
        <p:blipFill>
          <a:blip r:embed="rId4"/>
          <a:stretch>
            <a:fillRect/>
          </a:stretch>
        </p:blipFill>
        <p:spPr>
          <a:xfrm>
            <a:off x="8167898" y="408981"/>
            <a:ext cx="3283027" cy="2093205"/>
          </a:xfrm>
          <a:prstGeom prst="rect">
            <a:avLst/>
          </a:prstGeom>
        </p:spPr>
      </p:pic>
    </p:spTree>
    <p:extLst>
      <p:ext uri="{BB962C8B-B14F-4D97-AF65-F5344CB8AC3E}">
        <p14:creationId xmlns:p14="http://schemas.microsoft.com/office/powerpoint/2010/main" val="24408813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3738</TotalTime>
  <Words>4217</Words>
  <Application>Microsoft Office PowerPoint</Application>
  <PresentationFormat>Widescreen</PresentationFormat>
  <Paragraphs>490</Paragraphs>
  <Slides>40</Slides>
  <Notes>34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40</vt:i4>
      </vt:variant>
    </vt:vector>
  </HeadingPairs>
  <TitlesOfParts>
    <vt:vector size="57" baseType="lpstr">
      <vt:lpstr>KaiTi</vt:lpstr>
      <vt:lpstr>Quicksand</vt:lpstr>
      <vt:lpstr>Quicksand SemiBold</vt:lpstr>
      <vt:lpstr>SimSun</vt:lpstr>
      <vt:lpstr>var(--fontFamily)</vt:lpstr>
      <vt:lpstr>Aptos</vt:lpstr>
      <vt:lpstr>Aptos Display</vt:lpstr>
      <vt:lpstr>arial</vt:lpstr>
      <vt:lpstr>arial</vt:lpstr>
      <vt:lpstr>Calibri</vt:lpstr>
      <vt:lpstr>Open Sans</vt:lpstr>
      <vt:lpstr>Quicksand Light</vt:lpstr>
      <vt:lpstr>Roboto</vt:lpstr>
      <vt:lpstr>Times New Roman</vt:lpstr>
      <vt:lpstr>Verdana</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Gilad Tiefenbrun</dc:creator>
  <cp:lastModifiedBy>Gilad Tiefenbrun</cp:lastModifiedBy>
  <cp:revision>9</cp:revision>
  <dcterms:created xsi:type="dcterms:W3CDTF">2024-06-25T12:00:26Z</dcterms:created>
  <dcterms:modified xsi:type="dcterms:W3CDTF">2024-11-14T11:42:38Z</dcterms:modified>
</cp:coreProperties>
</file>