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46" r:id="rId3"/>
    <p:sldId id="352" r:id="rId4"/>
    <p:sldId id="257" r:id="rId5"/>
    <p:sldId id="258" r:id="rId6"/>
    <p:sldId id="345" r:id="rId7"/>
    <p:sldId id="259" r:id="rId8"/>
    <p:sldId id="284" r:id="rId9"/>
    <p:sldId id="326" r:id="rId10"/>
    <p:sldId id="260" r:id="rId11"/>
    <p:sldId id="321" r:id="rId12"/>
    <p:sldId id="322" r:id="rId13"/>
    <p:sldId id="323" r:id="rId14"/>
    <p:sldId id="349" r:id="rId15"/>
    <p:sldId id="348" r:id="rId16"/>
    <p:sldId id="324" r:id="rId17"/>
    <p:sldId id="261" r:id="rId18"/>
    <p:sldId id="325" r:id="rId19"/>
    <p:sldId id="351" r:id="rId20"/>
    <p:sldId id="262" r:id="rId21"/>
    <p:sldId id="316" r:id="rId22"/>
    <p:sldId id="315" r:id="rId23"/>
    <p:sldId id="287" r:id="rId24"/>
    <p:sldId id="263" r:id="rId25"/>
    <p:sldId id="317" r:id="rId26"/>
    <p:sldId id="319" r:id="rId27"/>
    <p:sldId id="320" r:id="rId28"/>
    <p:sldId id="288" r:id="rId29"/>
    <p:sldId id="289" r:id="rId30"/>
    <p:sldId id="327" r:id="rId31"/>
    <p:sldId id="328" r:id="rId32"/>
    <p:sldId id="329" r:id="rId33"/>
    <p:sldId id="330" r:id="rId34"/>
    <p:sldId id="331" r:id="rId35"/>
    <p:sldId id="264" r:id="rId36"/>
    <p:sldId id="265" r:id="rId37"/>
    <p:sldId id="266" r:id="rId38"/>
    <p:sldId id="267" r:id="rId39"/>
    <p:sldId id="268" r:id="rId40"/>
    <p:sldId id="332" r:id="rId41"/>
    <p:sldId id="333" r:id="rId42"/>
    <p:sldId id="334" r:id="rId43"/>
    <p:sldId id="340" r:id="rId44"/>
    <p:sldId id="338" r:id="rId45"/>
    <p:sldId id="342" r:id="rId46"/>
    <p:sldId id="339" r:id="rId47"/>
    <p:sldId id="341" r:id="rId48"/>
    <p:sldId id="343" r:id="rId49"/>
    <p:sldId id="337" r:id="rId50"/>
    <p:sldId id="335" r:id="rId51"/>
    <p:sldId id="336" r:id="rId52"/>
    <p:sldId id="344" r:id="rId53"/>
    <p:sldId id="34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8B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A8B05-F065-4CA7-FBB5-74E889369D8D}" v="1" dt="2024-11-09T17:23:01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8532"/>
  </p:normalViewPr>
  <p:slideViewPr>
    <p:cSldViewPr snapToGrid="0">
      <p:cViewPr varScale="1">
        <p:scale>
          <a:sx n="98" d="100"/>
          <a:sy n="98" d="100"/>
        </p:scale>
        <p:origin x="11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0C70C-260E-AF41-BEBE-4E11E761F03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4B82-997C-8646-A755-2DBB8EBAE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6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Four years in, I have been mentored and supported by a large number of experts </a:t>
            </a:r>
          </a:p>
          <a:p>
            <a:r>
              <a:rPr lang="en-GB" dirty="0"/>
              <a:t>- Planning my first lessons used to take me a long time</a:t>
            </a:r>
          </a:p>
          <a:p>
            <a:r>
              <a:rPr lang="en-GB" dirty="0"/>
              <a:t>- Looking back, there was a lot I wish I had known from the start to make the job easier and better support students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Listening exam very difficult for students</a:t>
            </a:r>
          </a:p>
          <a:p>
            <a:r>
              <a:rPr lang="en-GB" dirty="0"/>
              <a:t>- Marks nationally very low in this paper</a:t>
            </a:r>
          </a:p>
          <a:p>
            <a:r>
              <a:rPr lang="en-GB" dirty="0"/>
              <a:t>- Grammar increasingly being used to conceal answers</a:t>
            </a:r>
          </a:p>
          <a:p>
            <a:r>
              <a:rPr lang="en-GB" dirty="0"/>
              <a:t>- My own listening activities teach them to hear how grammar impacts meaning, just like Edexcel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7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Once aware of what skills need to be tested, can create resource bank </a:t>
            </a:r>
          </a:p>
          <a:p>
            <a:r>
              <a:rPr lang="en-GB" dirty="0"/>
              <a:t>- Saves time and you can rely on the efficacy of the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52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simply copy and paste vocabulary into the activities</a:t>
            </a:r>
          </a:p>
          <a:p>
            <a:r>
              <a:rPr lang="en-GB" dirty="0"/>
              <a:t>- Makes keeping your lessons engaging and varied easy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4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Understanding the questions one of the biggest difficulties for weaker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79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Record them for their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84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Theory, by its definition, will not always work</a:t>
            </a:r>
          </a:p>
          <a:p>
            <a:r>
              <a:rPr lang="en-GB" dirty="0"/>
              <a:t>- One </a:t>
            </a:r>
            <a:r>
              <a:rPr lang="en-GB" dirty="0" err="1"/>
              <a:t>theoratical</a:t>
            </a:r>
            <a:r>
              <a:rPr lang="en-GB" dirty="0"/>
              <a:t> approach that works with one class may not work with another</a:t>
            </a:r>
          </a:p>
          <a:p>
            <a:r>
              <a:rPr lang="en-GB" dirty="0"/>
              <a:t>- Keeping up-to-date on pedagogy keeps your teaching fresh, prevents you from getting stuck in your ways</a:t>
            </a:r>
          </a:p>
          <a:p>
            <a:r>
              <a:rPr lang="en-GB" dirty="0"/>
              <a:t>- You could find something that works very well</a:t>
            </a:r>
          </a:p>
          <a:p>
            <a:r>
              <a:rPr lang="en-GB" dirty="0"/>
              <a:t>- Lots available now on Twitter and </a:t>
            </a:r>
            <a:r>
              <a:rPr lang="en-GB" dirty="0" err="1"/>
              <a:t>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2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One such theory that works well with my KS4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305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Let them work out the grammar for themselves</a:t>
            </a:r>
          </a:p>
          <a:p>
            <a:r>
              <a:rPr lang="en-GB" dirty="0"/>
              <a:t>- More memorable if they have had to problem solve to understand it</a:t>
            </a:r>
          </a:p>
          <a:p>
            <a:r>
              <a:rPr lang="en-GB" dirty="0"/>
              <a:t>- More reflective of how we naturally learn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85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Explicit teaching of culture</a:t>
            </a:r>
          </a:p>
          <a:p>
            <a:r>
              <a:rPr lang="en-GB" dirty="0"/>
              <a:t>- Culture and language inextricably linked</a:t>
            </a:r>
          </a:p>
          <a:p>
            <a:r>
              <a:rPr lang="en-GB" dirty="0"/>
              <a:t>- Gives context to the language</a:t>
            </a:r>
          </a:p>
          <a:p>
            <a:r>
              <a:rPr lang="en-GB" dirty="0"/>
              <a:t>- Great for inspiring students who are not so keen on the language</a:t>
            </a:r>
          </a:p>
          <a:p>
            <a:r>
              <a:rPr lang="en-GB" dirty="0"/>
              <a:t>- Great for retention and ideas for speaking/writing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56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increase motivation amongst students</a:t>
            </a:r>
          </a:p>
          <a:p>
            <a:r>
              <a:rPr lang="en-GB" dirty="0"/>
              <a:t>Good for student retention</a:t>
            </a:r>
          </a:p>
          <a:p>
            <a:r>
              <a:rPr lang="en-GB" dirty="0"/>
              <a:t>Gives students context for what they are learning</a:t>
            </a:r>
          </a:p>
          <a:p>
            <a:r>
              <a:rPr lang="en-GB" dirty="0"/>
              <a:t>Makes China not seem quite so far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05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Presentation will cover the following 7 points</a:t>
            </a:r>
          </a:p>
          <a:p>
            <a:r>
              <a:rPr lang="en-GB" dirty="0"/>
              <a:t>- Together, I believe these 7 points can significantly benefit teachers at the beginning of/or early into their teaching journey.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596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Fairly easy to organise</a:t>
            </a:r>
          </a:p>
          <a:p>
            <a:r>
              <a:rPr lang="en-GB" dirty="0"/>
              <a:t>- Once organised once, can be reused year after year</a:t>
            </a:r>
          </a:p>
          <a:p>
            <a:r>
              <a:rPr lang="en-GB" dirty="0"/>
              <a:t>- All departments want cross-curricular involvement – languages well placed to do 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945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Eating out can be such a culturally significant activity for students</a:t>
            </a:r>
          </a:p>
          <a:p>
            <a:r>
              <a:rPr lang="en-GB" dirty="0"/>
              <a:t>- Many students will never have been to a Chinese restaurant/eaten with chop sticks</a:t>
            </a:r>
          </a:p>
          <a:p>
            <a:r>
              <a:rPr lang="en-GB" dirty="0"/>
              <a:t>- Great for retention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91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Lion/dragon dance</a:t>
            </a:r>
          </a:p>
          <a:p>
            <a:r>
              <a:rPr lang="en-GB" dirty="0"/>
              <a:t>- Calligraphy classes</a:t>
            </a:r>
          </a:p>
          <a:p>
            <a:r>
              <a:rPr lang="en-GB" dirty="0"/>
              <a:t>- Let someone else do the hard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5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This will be the best school trip they have ever been on</a:t>
            </a:r>
          </a:p>
          <a:p>
            <a:r>
              <a:rPr lang="en-GB" dirty="0"/>
              <a:t>- The language immersion is second-to-none</a:t>
            </a:r>
          </a:p>
          <a:p>
            <a:r>
              <a:rPr lang="en-GB" dirty="0"/>
              <a:t>- Retention</a:t>
            </a:r>
          </a:p>
          <a:p>
            <a:r>
              <a:rPr lang="en-GB" dirty="0"/>
              <a:t>- If affordable, external agencies can do the organisation for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22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China Town very easy trip to organise</a:t>
            </a:r>
          </a:p>
          <a:p>
            <a:r>
              <a:rPr lang="en-GB" dirty="0"/>
              <a:t>- China Exchange (tours)</a:t>
            </a:r>
          </a:p>
          <a:p>
            <a:r>
              <a:rPr lang="en-GB" dirty="0"/>
              <a:t>- photo competitions</a:t>
            </a:r>
          </a:p>
          <a:p>
            <a:r>
              <a:rPr lang="en-GB" dirty="0"/>
              <a:t>- treasure hunts</a:t>
            </a:r>
          </a:p>
          <a:p>
            <a:r>
              <a:rPr lang="en-GB" dirty="0"/>
              <a:t>- Restaurants</a:t>
            </a:r>
          </a:p>
          <a:p>
            <a:r>
              <a:rPr lang="en-GB" dirty="0"/>
              <a:t>- Bubble tea</a:t>
            </a:r>
          </a:p>
          <a:p>
            <a:r>
              <a:rPr lang="en-GB" dirty="0"/>
              <a:t>- Many students will never have been, despite living in London</a:t>
            </a:r>
          </a:p>
          <a:p>
            <a:r>
              <a:rPr lang="en-GB" dirty="0"/>
              <a:t>- British Museum has fantastic China section</a:t>
            </a:r>
          </a:p>
          <a:p>
            <a:endParaRPr lang="en-GB" dirty="0"/>
          </a:p>
          <a:p>
            <a:r>
              <a:rPr lang="en-GB" dirty="0"/>
              <a:t>- Make them see Chinese more than just a language but tied to a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518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My translation and interpreting MA large part of my teaching</a:t>
            </a:r>
          </a:p>
          <a:p>
            <a:r>
              <a:rPr lang="en-GB" dirty="0"/>
              <a:t>- Can talk about it in great depth but in a way they understand</a:t>
            </a:r>
          </a:p>
          <a:p>
            <a:r>
              <a:rPr lang="en-GB" dirty="0"/>
              <a:t>- They love hearing about this area of the language as it isn’t a part of the GCSE / A-Level courses</a:t>
            </a:r>
          </a:p>
          <a:p>
            <a:r>
              <a:rPr lang="en-GB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36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My current mentor, Josh Ma, presented here a number of years ago on the difficulty for students of learning Chinese vocabulary</a:t>
            </a:r>
          </a:p>
          <a:p>
            <a:r>
              <a:rPr lang="en-GB" dirty="0"/>
              <a:t>- Unlike other language, three skills need to be combined, with the added difficulty of character and tones</a:t>
            </a:r>
          </a:p>
          <a:p>
            <a:r>
              <a:rPr lang="en-GB" dirty="0"/>
              <a:t>- This has revolutionised my teaching and students say that this approach has made the language more manageable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2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Discussion of different skills of learning Mandarin – Green done before 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62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Vocabulary tests purely for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80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Chinese is not an easy language to cram revision for</a:t>
            </a:r>
          </a:p>
          <a:p>
            <a:r>
              <a:rPr lang="en-GB" dirty="0"/>
              <a:t>- People that are weak from the off will be weak throughout without proper, timely support</a:t>
            </a:r>
          </a:p>
          <a:p>
            <a:r>
              <a:rPr lang="en-GB" dirty="0"/>
              <a:t>- Many students simply do not give enough time to vocabulary practice</a:t>
            </a:r>
          </a:p>
          <a:p>
            <a:r>
              <a:rPr lang="en-GB" dirty="0"/>
              <a:t>- Vocabulary the backbone of the language – all skills fall into place when vocabulary is secure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4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Getting ideas for the writing exam very hard for some students</a:t>
            </a:r>
          </a:p>
          <a:p>
            <a:r>
              <a:rPr lang="en-GB" dirty="0"/>
              <a:t>- Thinking how the language they know can be used in an essay difficult</a:t>
            </a:r>
          </a:p>
          <a:p>
            <a:r>
              <a:rPr lang="en-GB" dirty="0"/>
              <a:t>- Showing them:</a:t>
            </a:r>
          </a:p>
          <a:p>
            <a:pPr marL="228600" indent="-228600">
              <a:buAutoNum type="arabicParenR"/>
            </a:pPr>
            <a:r>
              <a:rPr lang="en-GB" dirty="0" err="1"/>
              <a:t>dn’t</a:t>
            </a:r>
            <a:r>
              <a:rPr lang="en-GB" dirty="0"/>
              <a:t> need every word to write an essay</a:t>
            </a:r>
          </a:p>
          <a:p>
            <a:pPr marL="228600" indent="-228600">
              <a:buAutoNum type="arabicParenR"/>
            </a:pPr>
            <a:r>
              <a:rPr lang="en-GB" dirty="0"/>
              <a:t>Ideas do not need to be overly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8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All available online</a:t>
            </a:r>
          </a:p>
          <a:p>
            <a:r>
              <a:rPr lang="en-GB" dirty="0"/>
              <a:t>- Checklist for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49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texts with vocabulary in context</a:t>
            </a:r>
          </a:p>
          <a:p>
            <a:r>
              <a:rPr lang="en-GB" dirty="0"/>
              <a:t>- recorded for listening file</a:t>
            </a:r>
          </a:p>
          <a:p>
            <a:r>
              <a:rPr lang="en-GB" dirty="0"/>
              <a:t>- lots of grammar in it to study and unpick (implicit)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C4B82-997C-8646-A755-2DBB8EBAE02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37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4606-57EF-5F6A-ADE5-EB3A86C86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74C51-1342-DB69-49F6-CCF0FF5D3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7D316-E318-89CD-2227-55CACA78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04A39-064F-0709-234A-F4256FE8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8EAA0-C012-2EB7-5520-4B8BE5D1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52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E74-5231-4C65-E7F2-687295B7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F51D7-4362-AD61-1302-3C849A187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03072-EEF8-6035-B3A4-7EF163EC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BBF5C-60BF-4C5B-5485-E4994A0A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13FAD-2F6F-D8F2-4FAB-31CA05F9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B43A5-DD1F-56C2-5ACB-8C4EEE196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73B2E-B8B2-B2F4-0A92-0115024AD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9CAF0-72B8-AC23-5602-69A945A3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5ABCF-442A-4CA4-096B-AEF14A5E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86174-E517-383C-C511-563FAB54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4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FD9F-624C-FECD-2723-FA204C486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00D0-B2D6-26E2-310A-B03BAD419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199B-419D-AF00-ACCE-9A51EBFD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268A5-7646-BF7C-1843-69096564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D327-3210-E659-C838-AD563FA1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6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37F3-D2E1-6FE8-3C9F-956DE8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0FE03-B180-7B5D-672A-9B1E38183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087E-4202-AA27-9929-162E5E8A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8897A-B375-E308-747A-E573DB1D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77618-8A87-943F-73E3-4C3FCF21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1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47C1-9C2E-828D-D3F1-AEDC3AA6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5D9F-4AD4-D9F4-4321-ABD588920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12185-0205-03C5-549E-67DC47B0C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7314B-6E6B-521B-5B5B-1F957186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7B90B-D072-2AAF-B795-C0CF0922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116B2-80C7-91E0-BC27-D7508AE0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16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DC07-215B-99B7-E437-B38F7DB0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84909-BA33-C01A-C988-BB01843D6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3046C-36BF-7507-FD69-95D1A8E4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7945B-0EC2-248F-29D3-D275E8EE9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3AB49-F51B-84C2-D7A8-487949E70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DA584-0D89-7FE2-C183-67838FE9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D87E9-189A-4077-5BE4-64DF0477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D0C13-B367-D840-2C1E-716052A2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58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D1FC-431B-24B7-785B-7FDD5CC6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75BAC-DFE7-0ED7-403A-9B66C77D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4F40C-1DF2-5BF3-D103-B91F0E3E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1B576-3A17-06A0-2407-4B1074F6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2FC161-A825-5021-3885-C861F5D2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6417E-1AE2-47F3-B566-7430F92B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04D3-707A-14BB-9251-6CA1D8A2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1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8A09-8686-B994-485D-EE6FA42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AC418-CFC5-599D-8D3D-304886244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3D2C1-9F92-9453-2FB3-7E9162245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BBCEE-D89D-76DE-4EF5-973B2B82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F806D-465A-444C-EA03-27BC59ED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4E8A8-CAD9-9BF9-087D-F9801B5B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6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5E59-155C-FD7B-2C22-B04C17EE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64C4F-C790-BD5E-E1A1-4D0F412B9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9C2B5-3342-BA09-2F7E-EE7C8B915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CB5E9-6434-3022-D1E6-34CECF10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39DF0-91C0-5CAE-15C2-91C897D4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35479-40F8-78C5-1BB2-B57FCC9A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4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5">
                <a:lumMod val="20000"/>
                <a:lumOff val="80000"/>
              </a:schemeClr>
            </a:gs>
            <a:gs pos="100000">
              <a:srgbClr val="EBED00">
                <a:alpha val="25098"/>
              </a:srgbClr>
            </a:gs>
            <a:gs pos="100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A6AA0-B343-7E81-54CE-854F4D4E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11AC0-1202-F2D2-A8AE-B848EE3B3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0253C-9B00-9B78-25A0-9C3681369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B40DA-50F4-A04D-A9D8-ADF2C8DD09A5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34343-CC36-2693-0CE6-183B18EED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63333-399F-1481-A84F-ACFF081A2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F27D8-B0BE-3141-B385-BCACCD3595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18" Type="http://schemas.openxmlformats.org/officeDocument/2006/relationships/slide" Target="slide25.xml"/><Relationship Id="rId3" Type="http://schemas.openxmlformats.org/officeDocument/2006/relationships/slide" Target="slide7.xml"/><Relationship Id="rId21" Type="http://schemas.openxmlformats.org/officeDocument/2006/relationships/slide" Target="slide28.xml"/><Relationship Id="rId7" Type="http://schemas.openxmlformats.org/officeDocument/2006/relationships/slide" Target="slide11.xml"/><Relationship Id="rId12" Type="http://schemas.openxmlformats.org/officeDocument/2006/relationships/slide" Target="slide18.xml"/><Relationship Id="rId17" Type="http://schemas.openxmlformats.org/officeDocument/2006/relationships/slide" Target="slide24.xml"/><Relationship Id="rId2" Type="http://schemas.openxmlformats.org/officeDocument/2006/relationships/slide" Target="slide29.xml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19" Type="http://schemas.openxmlformats.org/officeDocument/2006/relationships/slide" Target="slide26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slide" Target="slide2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A7F8DA-927E-0E4A-077B-502BB132FEED}"/>
              </a:ext>
            </a:extLst>
          </p:cNvPr>
          <p:cNvSpPr txBox="1"/>
          <p:nvPr/>
        </p:nvSpPr>
        <p:spPr>
          <a:xfrm>
            <a:off x="1218225" y="1442654"/>
            <a:ext cx="9755556" cy="4794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4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Unlocking Success from Day One:</a:t>
            </a:r>
          </a:p>
          <a:p>
            <a:pPr algn="ctr"/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Insider Top Tips for </a:t>
            </a:r>
          </a:p>
          <a:p>
            <a:pPr algn="ctr"/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New/Early-Career Mandarin Teachers</a:t>
            </a:r>
          </a:p>
          <a:p>
            <a:pPr algn="ctr">
              <a:lnSpc>
                <a:spcPct val="200000"/>
              </a:lnSpc>
            </a:pPr>
            <a:r>
              <a:rPr lang="en-GB" sz="4400" dirty="0">
                <a:solidFill>
                  <a:srgbClr val="000000"/>
                </a:solidFill>
                <a:latin typeface="Aptos" panose="020B0004020202020204" pitchFamily="34" charset="0"/>
              </a:rPr>
              <a:t>By Zakary Twist</a:t>
            </a:r>
          </a:p>
          <a:p>
            <a:pPr algn="ctr">
              <a:lnSpc>
                <a:spcPct val="200000"/>
              </a:lnSpc>
            </a:pPr>
            <a:r>
              <a:rPr lang="en-GB" sz="2400" dirty="0" err="1">
                <a:solidFill>
                  <a:srgbClr val="002060"/>
                </a:solidFill>
                <a:latin typeface="Aptos" panose="020B0004020202020204" pitchFamily="34" charset="0"/>
              </a:rPr>
              <a:t>zgt@whitgift.co.uk</a:t>
            </a:r>
            <a:endParaRPr lang="en-GB" sz="24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>
                    <a:lumMod val="50000"/>
                  </a:schemeClr>
                </a:solidFill>
              </a:rPr>
              <a:t>2. Support the weaker students early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Weekly support sessions: are they struggling or are they not giving enough time to the subject?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FE2421-1211-4229-7550-DE557F05F3F0}"/>
              </a:ext>
            </a:extLst>
          </p:cNvPr>
          <p:cNvSpPr/>
          <p:nvPr/>
        </p:nvSpPr>
        <p:spPr>
          <a:xfrm>
            <a:off x="9870790" y="4817660"/>
            <a:ext cx="1675215" cy="16752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Xiaoming</a:t>
            </a:r>
            <a:r>
              <a:rPr lang="en-GB" dirty="0"/>
              <a:t> Zhu</a:t>
            </a:r>
          </a:p>
        </p:txBody>
      </p:sp>
    </p:spTree>
    <p:extLst>
      <p:ext uri="{BB962C8B-B14F-4D97-AF65-F5344CB8AC3E}">
        <p14:creationId xmlns:p14="http://schemas.microsoft.com/office/powerpoint/2010/main" val="26815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206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>
                    <a:lumMod val="50000"/>
                  </a:schemeClr>
                </a:solidFill>
              </a:rPr>
              <a:t>2. Support the weaker students early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Thematic writing support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DB7B2C-33AB-639A-58E9-48F62CF27F8D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Myself</a:t>
            </a:r>
          </a:p>
        </p:txBody>
      </p:sp>
    </p:spTree>
    <p:extLst>
      <p:ext uri="{BB962C8B-B14F-4D97-AF65-F5344CB8AC3E}">
        <p14:creationId xmlns:p14="http://schemas.microsoft.com/office/powerpoint/2010/main" val="12353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65B9D5-A136-4064-96AA-FF177C34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63" y="95004"/>
            <a:ext cx="5092507" cy="6662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98669-DD32-64A2-16D3-A4FCC0ECB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236" y="95004"/>
            <a:ext cx="5326347" cy="666205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B61311C-E17D-346F-6706-5548647F1B58}"/>
              </a:ext>
            </a:extLst>
          </p:cNvPr>
          <p:cNvSpPr/>
          <p:nvPr/>
        </p:nvSpPr>
        <p:spPr>
          <a:xfrm>
            <a:off x="5932960" y="2428758"/>
            <a:ext cx="2904449" cy="11801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BB8B00"/>
                </a:solidFill>
              </a:rPr>
              <a:t>Yellow = easy, high-scoring grammar points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1C17896-32CD-64CB-2B8E-F2192E61416E}"/>
              </a:ext>
            </a:extLst>
          </p:cNvPr>
          <p:cNvSpPr/>
          <p:nvPr/>
        </p:nvSpPr>
        <p:spPr>
          <a:xfrm>
            <a:off x="8999600" y="2428758"/>
            <a:ext cx="2904449" cy="11801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Green = examples of different tenses</a:t>
            </a:r>
          </a:p>
        </p:txBody>
      </p:sp>
    </p:spTree>
    <p:extLst>
      <p:ext uri="{BB962C8B-B14F-4D97-AF65-F5344CB8AC3E}">
        <p14:creationId xmlns:p14="http://schemas.microsoft.com/office/powerpoint/2010/main" val="16017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D152FF-BBC8-D937-41C0-158CD78F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41" y="142504"/>
            <a:ext cx="5192664" cy="6572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B6F35-1EB1-95C5-4D56-EB4E3441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55" y="142504"/>
            <a:ext cx="5090607" cy="657299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CC3163-DCB7-15CC-57FD-00D0B4AB149F}"/>
              </a:ext>
            </a:extLst>
          </p:cNvPr>
          <p:cNvSpPr/>
          <p:nvPr/>
        </p:nvSpPr>
        <p:spPr>
          <a:xfrm>
            <a:off x="2458240" y="4845387"/>
            <a:ext cx="2904449" cy="11801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BB8B00"/>
                </a:solidFill>
              </a:rPr>
              <a:t>Yellow = easy, high-scoring grammar points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47496E-A563-8EAF-EF3D-718866D6759F}"/>
              </a:ext>
            </a:extLst>
          </p:cNvPr>
          <p:cNvSpPr/>
          <p:nvPr/>
        </p:nvSpPr>
        <p:spPr>
          <a:xfrm>
            <a:off x="5524880" y="4845387"/>
            <a:ext cx="2904449" cy="11801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Green = examples of different tenses</a:t>
            </a:r>
          </a:p>
        </p:txBody>
      </p:sp>
    </p:spTree>
    <p:extLst>
      <p:ext uri="{BB962C8B-B14F-4D97-AF65-F5344CB8AC3E}">
        <p14:creationId xmlns:p14="http://schemas.microsoft.com/office/powerpoint/2010/main" val="36636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03C02-71DE-C8D0-EF80-4D0060AD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08098" y="2145767"/>
            <a:ext cx="3413760" cy="25603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3963849-82CD-01B2-2DE8-8EDFC0CBE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03BCA-58A9-B4F8-A4F5-8BA77DB02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887" y="2145767"/>
            <a:ext cx="3413760" cy="256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540A55-D61A-D695-9CCC-E7FBAE808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24074" y="2145767"/>
            <a:ext cx="34137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8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638B70-F6D6-3152-7A30-C45846D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69470" y="1339849"/>
            <a:ext cx="5571066" cy="4178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BB837-272D-EBAF-183B-1B614F9F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1465" y="1339849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7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86687-85EC-8E4B-C5D9-B771F007A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341" b="36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55722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3. Thinking smartly about your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338" cy="4351338"/>
          </a:xfrm>
        </p:spPr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High-quality, multi-use resources with longevity</a:t>
            </a:r>
          </a:p>
          <a:p>
            <a:pPr>
              <a:lnSpc>
                <a:spcPct val="210000"/>
              </a:lnSpc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17A1-62AE-94C0-6766-C607B10F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38" y="0"/>
            <a:ext cx="5193862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5EA1A8-BA6D-0D19-425E-FDC6760D30A6}"/>
              </a:ext>
            </a:extLst>
          </p:cNvPr>
          <p:cNvSpPr/>
          <p:nvPr/>
        </p:nvSpPr>
        <p:spPr>
          <a:xfrm>
            <a:off x="10418679" y="5155394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Myself</a:t>
            </a:r>
          </a:p>
        </p:txBody>
      </p:sp>
    </p:spTree>
    <p:extLst>
      <p:ext uri="{BB962C8B-B14F-4D97-AF65-F5344CB8AC3E}">
        <p14:creationId xmlns:p14="http://schemas.microsoft.com/office/powerpoint/2010/main" val="8593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147E7-C437-E54E-4FD7-54F894C7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195"/>
          <a:stretch/>
        </p:blipFill>
        <p:spPr>
          <a:xfrm>
            <a:off x="7825839" y="0"/>
            <a:ext cx="4366161" cy="68555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D30A65-EDAE-1CE1-DA5E-4BF49E70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02579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3. Thinking smartly about your resources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D1CEED-977D-A534-3D6E-AEFD03039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33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Tailor-made listening exercises centred around grammar</a:t>
            </a:r>
          </a:p>
          <a:p>
            <a:pPr>
              <a:lnSpc>
                <a:spcPct val="210000"/>
              </a:lnSpc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35C20E-C89D-1E50-8B57-7CB77681B3FC}"/>
              </a:ext>
            </a:extLst>
          </p:cNvPr>
          <p:cNvSpPr/>
          <p:nvPr/>
        </p:nvSpPr>
        <p:spPr>
          <a:xfrm>
            <a:off x="10399593" y="5182690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Myself</a:t>
            </a:r>
          </a:p>
        </p:txBody>
      </p:sp>
    </p:spTree>
    <p:extLst>
      <p:ext uri="{BB962C8B-B14F-4D97-AF65-F5344CB8AC3E}">
        <p14:creationId xmlns:p14="http://schemas.microsoft.com/office/powerpoint/2010/main" val="21720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0623B69-4F21-2FB9-7776-940437A67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269394"/>
            <a:ext cx="10113818" cy="6319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729E1B-A71F-6D28-E1D6-8C457CA7F1FF}"/>
              </a:ext>
            </a:extLst>
          </p:cNvPr>
          <p:cNvSpPr/>
          <p:nvPr/>
        </p:nvSpPr>
        <p:spPr>
          <a:xfrm>
            <a:off x="1411573" y="5521377"/>
            <a:ext cx="2023671" cy="6995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9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4C834-BFD2-DD0E-BC4B-836BFE7BC602}"/>
              </a:ext>
            </a:extLst>
          </p:cNvPr>
          <p:cNvSpPr txBox="1"/>
          <p:nvPr/>
        </p:nvSpPr>
        <p:spPr>
          <a:xfrm>
            <a:off x="404950" y="1427688"/>
            <a:ext cx="271707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chemeClr val="accent5">
                    <a:lumMod val="76000"/>
                  </a:schemeClr>
                </a:solidFill>
              </a:rPr>
              <a:t>For brand new teachers: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C1290-D50F-DEFE-A7D3-04A8E72F6A13}"/>
              </a:ext>
            </a:extLst>
          </p:cNvPr>
          <p:cNvSpPr txBox="1"/>
          <p:nvPr/>
        </p:nvSpPr>
        <p:spPr>
          <a:xfrm>
            <a:off x="404950" y="4476205"/>
            <a:ext cx="271707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</a:rPr>
              <a:t>For early-career teachers: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9B05E8-7351-9ACF-3273-5AD09ABC6F50}"/>
              </a:ext>
            </a:extLst>
          </p:cNvPr>
          <p:cNvSpPr/>
          <p:nvPr/>
        </p:nvSpPr>
        <p:spPr>
          <a:xfrm>
            <a:off x="3801291" y="359747"/>
            <a:ext cx="2978331" cy="29783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What most excites you about starting as a Teacher of Mandarin?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9041D21-883F-DB1F-40B6-3D29506B4C87}"/>
              </a:ext>
            </a:extLst>
          </p:cNvPr>
          <p:cNvSpPr/>
          <p:nvPr/>
        </p:nvSpPr>
        <p:spPr>
          <a:xfrm>
            <a:off x="8094616" y="359747"/>
            <a:ext cx="2978331" cy="29783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What makes you most worried about being a Teacher of Mandarin?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83A206B-F3F1-8CC9-919C-726424E0E17A}"/>
              </a:ext>
            </a:extLst>
          </p:cNvPr>
          <p:cNvSpPr/>
          <p:nvPr/>
        </p:nvSpPr>
        <p:spPr>
          <a:xfrm>
            <a:off x="3801291" y="3533760"/>
            <a:ext cx="2978331" cy="29783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do you enjoy most about the job?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DA08830-A841-7274-5284-9CDF7E1633F7}"/>
              </a:ext>
            </a:extLst>
          </p:cNvPr>
          <p:cNvSpPr/>
          <p:nvPr/>
        </p:nvSpPr>
        <p:spPr>
          <a:xfrm>
            <a:off x="8094617" y="3533760"/>
            <a:ext cx="2978331" cy="29783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Which aspects of the jobs do you find most difficult?</a:t>
            </a:r>
          </a:p>
        </p:txBody>
      </p:sp>
    </p:spTree>
    <p:extLst>
      <p:ext uri="{BB962C8B-B14F-4D97-AF65-F5344CB8AC3E}">
        <p14:creationId xmlns:p14="http://schemas.microsoft.com/office/powerpoint/2010/main" val="1129609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3. Thinking smartly about your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Resource banks</a:t>
            </a:r>
          </a:p>
          <a:p>
            <a:pPr>
              <a:lnSpc>
                <a:spcPct val="210000"/>
              </a:lnSpc>
            </a:pPr>
            <a:endParaRPr lang="en-GB" dirty="0"/>
          </a:p>
          <a:p>
            <a:pPr>
              <a:lnSpc>
                <a:spcPct val="210000"/>
              </a:lnSpc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9153D0-B307-A439-90BF-B918CECC0819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Josh Ma</a:t>
            </a:r>
          </a:p>
        </p:txBody>
      </p:sp>
    </p:spTree>
    <p:extLst>
      <p:ext uri="{BB962C8B-B14F-4D97-AF65-F5344CB8AC3E}">
        <p14:creationId xmlns:p14="http://schemas.microsoft.com/office/powerpoint/2010/main" val="13153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DCEBB7-439C-7657-D1EE-8234EEB05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710" b="4306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554687-2796-2B06-F4CD-B6767D56B9C4}"/>
              </a:ext>
            </a:extLst>
          </p:cNvPr>
          <p:cNvSpPr/>
          <p:nvPr/>
        </p:nvSpPr>
        <p:spPr>
          <a:xfrm>
            <a:off x="8048421" y="5343896"/>
            <a:ext cx="2980708" cy="9915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 ORDER OF DIFFERENT LANGUAGE ACQUISITION SKILLS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9213913-B22E-2C0D-036A-9893DEB22015}"/>
              </a:ext>
            </a:extLst>
          </p:cNvPr>
          <p:cNvCxnSpPr>
            <a:cxnSpLocks/>
          </p:cNvCxnSpPr>
          <p:nvPr/>
        </p:nvCxnSpPr>
        <p:spPr>
          <a:xfrm rot="10800000">
            <a:off x="3752609" y="1555675"/>
            <a:ext cx="4856740" cy="3862453"/>
          </a:xfrm>
          <a:prstGeom prst="curvedConnector3">
            <a:avLst>
              <a:gd name="adj1" fmla="val 1831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9C3EA6B-5002-D6B4-D7DF-065E3D3AF325}"/>
              </a:ext>
            </a:extLst>
          </p:cNvPr>
          <p:cNvCxnSpPr>
            <a:cxnSpLocks/>
          </p:cNvCxnSpPr>
          <p:nvPr/>
        </p:nvCxnSpPr>
        <p:spPr>
          <a:xfrm rot="10800000">
            <a:off x="890653" y="2648200"/>
            <a:ext cx="7166606" cy="3479469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6F1BC8C-002B-4DC6-58F2-0C770F5932D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19149" y="3991786"/>
            <a:ext cx="1632853" cy="1071368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81327496-AD3C-516D-3FE3-1A92FCA8E9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455544" y="4935982"/>
            <a:ext cx="581887" cy="23394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81A7840C-8927-33C5-8E88-465A4771ED8A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7433953" y="5625939"/>
            <a:ext cx="614468" cy="21375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8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BD1E3-C5C1-45C9-AF86-23265B94F665}"/>
              </a:ext>
            </a:extLst>
          </p:cNvPr>
          <p:cNvSpPr txBox="1"/>
          <p:nvPr/>
        </p:nvSpPr>
        <p:spPr>
          <a:xfrm>
            <a:off x="707922" y="82050"/>
            <a:ext cx="5810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Lesson Plan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54310F-1C1C-47E3-B064-6471E9CD3C1F}"/>
              </a:ext>
            </a:extLst>
          </p:cNvPr>
          <p:cNvCxnSpPr>
            <a:cxnSpLocks/>
          </p:cNvCxnSpPr>
          <p:nvPr/>
        </p:nvCxnSpPr>
        <p:spPr>
          <a:xfrm>
            <a:off x="796413" y="2423653"/>
            <a:ext cx="105795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AA78C-EC7B-4EAE-867E-EB2507DB848B}"/>
              </a:ext>
            </a:extLst>
          </p:cNvPr>
          <p:cNvCxnSpPr>
            <a:cxnSpLocks/>
          </p:cNvCxnSpPr>
          <p:nvPr/>
        </p:nvCxnSpPr>
        <p:spPr>
          <a:xfrm>
            <a:off x="796413" y="4365523"/>
            <a:ext cx="105795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D23AB4-4309-4615-86A9-3D3C08F3BDC0}"/>
              </a:ext>
            </a:extLst>
          </p:cNvPr>
          <p:cNvSpPr txBox="1"/>
          <p:nvPr/>
        </p:nvSpPr>
        <p:spPr>
          <a:xfrm>
            <a:off x="3048000" y="820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Univers Condensed Light" panose="020B0306020202040204" pitchFamily="34" charset="0"/>
              </a:rPr>
              <a:t>– the “</a:t>
            </a:r>
            <a:r>
              <a:rPr lang="en-GB" sz="3200" dirty="0">
                <a:latin typeface="+mj-lt"/>
              </a:rPr>
              <a:t>Big Picture</a:t>
            </a:r>
            <a:r>
              <a:rPr lang="en-GB" sz="3200" dirty="0">
                <a:latin typeface="Univers Condensed Light" panose="020B0306020202040204" pitchFamily="34" charset="0"/>
              </a:rPr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3AE4-87FF-4430-A607-65457651B030}"/>
              </a:ext>
            </a:extLst>
          </p:cNvPr>
          <p:cNvSpPr txBox="1"/>
          <p:nvPr/>
        </p:nvSpPr>
        <p:spPr>
          <a:xfrm>
            <a:off x="752167" y="1252850"/>
            <a:ext cx="238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Week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162273-7B05-4BAD-ABDC-4691334505BC}"/>
              </a:ext>
            </a:extLst>
          </p:cNvPr>
          <p:cNvSpPr txBox="1"/>
          <p:nvPr/>
        </p:nvSpPr>
        <p:spPr>
          <a:xfrm>
            <a:off x="796413" y="3102201"/>
            <a:ext cx="238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Week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EA349-D1CE-493E-AE23-AE0D41DB05F6}"/>
              </a:ext>
            </a:extLst>
          </p:cNvPr>
          <p:cNvSpPr txBox="1"/>
          <p:nvPr/>
        </p:nvSpPr>
        <p:spPr>
          <a:xfrm>
            <a:off x="796413" y="4945749"/>
            <a:ext cx="238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Week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A94DF-7C07-4B3D-A5EA-65C559D48F9D}"/>
              </a:ext>
            </a:extLst>
          </p:cNvPr>
          <p:cNvSpPr txBox="1"/>
          <p:nvPr/>
        </p:nvSpPr>
        <p:spPr>
          <a:xfrm>
            <a:off x="2311523" y="976038"/>
            <a:ext cx="2411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Listening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English meaning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1A22FE-90B4-42B0-BCDB-E944846D8A88}"/>
              </a:ext>
            </a:extLst>
          </p:cNvPr>
          <p:cNvSpPr txBox="1"/>
          <p:nvPr/>
        </p:nvSpPr>
        <p:spPr>
          <a:xfrm>
            <a:off x="4722907" y="979185"/>
            <a:ext cx="24113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Spoken response   </a:t>
            </a:r>
            <a:endParaRPr lang="en-GB" sz="2000" dirty="0">
              <a:latin typeface="Univers Condensed Light" panose="020B0306020202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English ideas to Chinese sounds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704919-6BD3-4944-B7F8-6E74BA595B0E}"/>
              </a:ext>
            </a:extLst>
          </p:cNvPr>
          <p:cNvSpPr txBox="1"/>
          <p:nvPr/>
        </p:nvSpPr>
        <p:spPr>
          <a:xfrm>
            <a:off x="7134290" y="2813205"/>
            <a:ext cx="2568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Reading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characters to English meaning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121A6C-9EFD-4067-9CC8-22FD7EE33DF8}"/>
              </a:ext>
            </a:extLst>
          </p:cNvPr>
          <p:cNvSpPr txBox="1"/>
          <p:nvPr/>
        </p:nvSpPr>
        <p:spPr>
          <a:xfrm>
            <a:off x="2311523" y="4664472"/>
            <a:ext cx="2568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Reading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characters to English meaning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B0AA43-2236-40B6-9B55-BEDBF42DE93C}"/>
              </a:ext>
            </a:extLst>
          </p:cNvPr>
          <p:cNvSpPr txBox="1"/>
          <p:nvPr/>
        </p:nvSpPr>
        <p:spPr>
          <a:xfrm>
            <a:off x="7134290" y="4664472"/>
            <a:ext cx="256888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Written response   </a:t>
            </a:r>
            <a:endParaRPr lang="en-GB" sz="2000" dirty="0">
              <a:latin typeface="Univers Condensed Light" panose="020B0306020202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English ideas to Chinese characters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69D42C-DFFE-435C-AC75-648AC4054514}"/>
              </a:ext>
            </a:extLst>
          </p:cNvPr>
          <p:cNvSpPr txBox="1"/>
          <p:nvPr/>
        </p:nvSpPr>
        <p:spPr>
          <a:xfrm>
            <a:off x="4722906" y="4657565"/>
            <a:ext cx="2588685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Writing skill</a:t>
            </a:r>
          </a:p>
          <a:p>
            <a:pPr marL="457200" indent="-28098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altLang="zh-CN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Character practice</a:t>
            </a:r>
            <a:r>
              <a:rPr lang="en-GB" altLang="zh-CN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  <a:endParaRPr lang="en-GB" sz="2000" i="1" dirty="0">
              <a:solidFill>
                <a:srgbClr val="FF0000"/>
              </a:solidFill>
              <a:highlight>
                <a:srgbClr val="FF0000"/>
              </a:highlight>
              <a:latin typeface="Univers Condensed Light" panose="020B0306020202040204" pitchFamily="34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63595E-55A2-421E-8C40-435C04DD50A2}"/>
              </a:ext>
            </a:extLst>
          </p:cNvPr>
          <p:cNvSpPr txBox="1"/>
          <p:nvPr/>
        </p:nvSpPr>
        <p:spPr>
          <a:xfrm>
            <a:off x="9998465" y="1035172"/>
            <a:ext cx="1849406" cy="116955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Homework  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Typing work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(vocab or texts)</a:t>
            </a:r>
            <a:endParaRPr lang="en-GB" sz="2000" dirty="0">
              <a:latin typeface="Univers Condensed Light" panose="020B0306020202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8900D-819C-4F55-B78C-AE82489B2613}"/>
              </a:ext>
            </a:extLst>
          </p:cNvPr>
          <p:cNvSpPr txBox="1"/>
          <p:nvPr/>
        </p:nvSpPr>
        <p:spPr>
          <a:xfrm>
            <a:off x="9998465" y="2849005"/>
            <a:ext cx="1849406" cy="7848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Homework  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Writing (vocab)</a:t>
            </a:r>
            <a:endParaRPr lang="en-GB" sz="2000" dirty="0">
              <a:latin typeface="Univers Condensed Light" panose="020B0306020202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8C61C5-E66A-4250-9F33-1D57BDF035E5}"/>
              </a:ext>
            </a:extLst>
          </p:cNvPr>
          <p:cNvSpPr txBox="1"/>
          <p:nvPr/>
        </p:nvSpPr>
        <p:spPr>
          <a:xfrm>
            <a:off x="9998465" y="4704797"/>
            <a:ext cx="1849406" cy="7848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Homework  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Writing (texts)</a:t>
            </a:r>
            <a:endParaRPr lang="en-GB" sz="2000" dirty="0">
              <a:latin typeface="Univers Condensed Light" panose="020B0306020202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D19366-6F18-450D-ADC0-A8E6B5F3559D}"/>
              </a:ext>
            </a:extLst>
          </p:cNvPr>
          <p:cNvSpPr txBox="1"/>
          <p:nvPr/>
        </p:nvSpPr>
        <p:spPr>
          <a:xfrm>
            <a:off x="7134289" y="946653"/>
            <a:ext cx="25688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Character acquisition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Chinese characters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F77F22-CA41-418F-85B5-3030B0FB0778}"/>
              </a:ext>
            </a:extLst>
          </p:cNvPr>
          <p:cNvSpPr txBox="1"/>
          <p:nvPr/>
        </p:nvSpPr>
        <p:spPr>
          <a:xfrm>
            <a:off x="2390274" y="2845141"/>
            <a:ext cx="241138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Character acquisition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Chinese characters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EAB14-B965-4D25-8293-B9D64DC79FD1}"/>
              </a:ext>
            </a:extLst>
          </p:cNvPr>
          <p:cNvSpPr txBox="1"/>
          <p:nvPr/>
        </p:nvSpPr>
        <p:spPr>
          <a:xfrm>
            <a:off x="4722905" y="2838234"/>
            <a:ext cx="2588685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Sound acquisition</a:t>
            </a:r>
          </a:p>
          <a:p>
            <a:pPr marL="457200" indent="-28098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altLang="zh-CN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</a:t>
            </a: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hinese characters to Chinese sounds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2879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75378-D548-4056-ADE5-47F3E636F865}"/>
              </a:ext>
            </a:extLst>
          </p:cNvPr>
          <p:cNvSpPr txBox="1"/>
          <p:nvPr/>
        </p:nvSpPr>
        <p:spPr>
          <a:xfrm>
            <a:off x="707921" y="82050"/>
            <a:ext cx="106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Planning a lesson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222F5-71B8-43D0-BDFB-A248070BACE3}"/>
              </a:ext>
            </a:extLst>
          </p:cNvPr>
          <p:cNvCxnSpPr>
            <a:cxnSpLocks/>
          </p:cNvCxnSpPr>
          <p:nvPr/>
        </p:nvCxnSpPr>
        <p:spPr>
          <a:xfrm>
            <a:off x="796413" y="2423653"/>
            <a:ext cx="105795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8518F0-696A-4F2C-B92D-2A945A191DFF}"/>
              </a:ext>
            </a:extLst>
          </p:cNvPr>
          <p:cNvSpPr txBox="1"/>
          <p:nvPr/>
        </p:nvSpPr>
        <p:spPr>
          <a:xfrm>
            <a:off x="752167" y="1252850"/>
            <a:ext cx="238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Week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696B1-2EB7-4347-9A29-7BA8FD53380B}"/>
              </a:ext>
            </a:extLst>
          </p:cNvPr>
          <p:cNvSpPr txBox="1"/>
          <p:nvPr/>
        </p:nvSpPr>
        <p:spPr>
          <a:xfrm>
            <a:off x="9998465" y="1035172"/>
            <a:ext cx="1849406" cy="116955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Homework  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Typing</a:t>
            </a:r>
          </a:p>
          <a:p>
            <a:pPr>
              <a:spcAft>
                <a:spcPts val="600"/>
              </a:spcAft>
            </a:pP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(vocab or texts)</a:t>
            </a:r>
            <a:endParaRPr lang="en-GB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2C451-9676-46A0-AABF-6D2A5DFB68A2}"/>
              </a:ext>
            </a:extLst>
          </p:cNvPr>
          <p:cNvSpPr txBox="1"/>
          <p:nvPr/>
        </p:nvSpPr>
        <p:spPr>
          <a:xfrm>
            <a:off x="3018684" y="2239092"/>
            <a:ext cx="2038701" cy="380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1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2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3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4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4AC04-4DCB-4122-9D90-314406D09731}"/>
              </a:ext>
            </a:extLst>
          </p:cNvPr>
          <p:cNvSpPr txBox="1"/>
          <p:nvPr/>
        </p:nvSpPr>
        <p:spPr>
          <a:xfrm>
            <a:off x="5402821" y="2232185"/>
            <a:ext cx="2038701" cy="380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1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2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3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4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1032FB-5C8B-4A59-B909-FA984D79FC3B}"/>
              </a:ext>
            </a:extLst>
          </p:cNvPr>
          <p:cNvSpPr txBox="1"/>
          <p:nvPr/>
        </p:nvSpPr>
        <p:spPr>
          <a:xfrm>
            <a:off x="7786958" y="2222131"/>
            <a:ext cx="2038701" cy="380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1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2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3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4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latin typeface="+mj-lt"/>
              </a:rPr>
              <a:t>activity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B81FDA-32EE-47F9-A38A-D256F05D3031}"/>
              </a:ext>
            </a:extLst>
          </p:cNvPr>
          <p:cNvSpPr txBox="1"/>
          <p:nvPr/>
        </p:nvSpPr>
        <p:spPr>
          <a:xfrm>
            <a:off x="758026" y="2825572"/>
            <a:ext cx="183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Lesson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DD9F9-89FF-4085-A94D-066864DFEBBC}"/>
              </a:ext>
            </a:extLst>
          </p:cNvPr>
          <p:cNvSpPr txBox="1"/>
          <p:nvPr/>
        </p:nvSpPr>
        <p:spPr>
          <a:xfrm>
            <a:off x="752167" y="3943642"/>
            <a:ext cx="183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Lesson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0E21D-B0F5-462E-8076-0888DDF23795}"/>
              </a:ext>
            </a:extLst>
          </p:cNvPr>
          <p:cNvSpPr txBox="1"/>
          <p:nvPr/>
        </p:nvSpPr>
        <p:spPr>
          <a:xfrm>
            <a:off x="758921" y="2825571"/>
            <a:ext cx="183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Lesson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ABBF2-46E7-4316-9FCE-34B3CF69013F}"/>
              </a:ext>
            </a:extLst>
          </p:cNvPr>
          <p:cNvSpPr txBox="1"/>
          <p:nvPr/>
        </p:nvSpPr>
        <p:spPr>
          <a:xfrm>
            <a:off x="747230" y="3944246"/>
            <a:ext cx="183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Lesson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38FBA-CFA9-4A21-A94C-92B3B92A3783}"/>
              </a:ext>
            </a:extLst>
          </p:cNvPr>
          <p:cNvSpPr txBox="1"/>
          <p:nvPr/>
        </p:nvSpPr>
        <p:spPr>
          <a:xfrm>
            <a:off x="752167" y="5120555"/>
            <a:ext cx="183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Lesson 3</a:t>
            </a:r>
          </a:p>
        </p:txBody>
      </p:sp>
      <p:pic>
        <p:nvPicPr>
          <p:cNvPr id="1028" name="Picture 4" descr="red circle - Clip Art Library">
            <a:extLst>
              <a:ext uri="{FF2B5EF4-FFF2-40B4-BE49-F238E27FC236}">
                <a16:creationId xmlns:a16="http://schemas.microsoft.com/office/drawing/2014/main" id="{A0717F22-781C-4035-88F8-43CDD95C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2826249" y="2292570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d circle - Clip Art Library">
            <a:extLst>
              <a:ext uri="{FF2B5EF4-FFF2-40B4-BE49-F238E27FC236}">
                <a16:creationId xmlns:a16="http://schemas.microsoft.com/office/drawing/2014/main" id="{374B87DF-3BE0-4490-AA9F-25CDB5F29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2823327" y="3072572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ed circle - Clip Art Library">
            <a:extLst>
              <a:ext uri="{FF2B5EF4-FFF2-40B4-BE49-F238E27FC236}">
                <a16:creationId xmlns:a16="http://schemas.microsoft.com/office/drawing/2014/main" id="{D38BE3EF-32FB-466D-8C86-3BD230CED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5192403" y="2299477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d circle - Clip Art Library">
            <a:extLst>
              <a:ext uri="{FF2B5EF4-FFF2-40B4-BE49-F238E27FC236}">
                <a16:creationId xmlns:a16="http://schemas.microsoft.com/office/drawing/2014/main" id="{9350AA52-BB3C-44AC-AE80-0BD12CCF5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7527379" y="2311719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d circle - Clip Art Library">
            <a:extLst>
              <a:ext uri="{FF2B5EF4-FFF2-40B4-BE49-F238E27FC236}">
                <a16:creationId xmlns:a16="http://schemas.microsoft.com/office/drawing/2014/main" id="{746A2560-793C-40C2-ADC8-18389BA47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2823326" y="3891488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ed circle - Clip Art Library">
            <a:extLst>
              <a:ext uri="{FF2B5EF4-FFF2-40B4-BE49-F238E27FC236}">
                <a16:creationId xmlns:a16="http://schemas.microsoft.com/office/drawing/2014/main" id="{293A6C90-82C2-430C-B08E-FDE5DE15C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5208362" y="3106317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ed circle - Clip Art Library">
            <a:extLst>
              <a:ext uri="{FF2B5EF4-FFF2-40B4-BE49-F238E27FC236}">
                <a16:creationId xmlns:a16="http://schemas.microsoft.com/office/drawing/2014/main" id="{84F2C5CE-8BE2-498B-91DA-B66BEBB54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5212342" y="3897450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d circle - Clip Art Library">
            <a:extLst>
              <a:ext uri="{FF2B5EF4-FFF2-40B4-BE49-F238E27FC236}">
                <a16:creationId xmlns:a16="http://schemas.microsoft.com/office/drawing/2014/main" id="{D57F43E7-2E67-41DB-9CFC-1F2AAE09C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7604906" y="3083817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d circle - Clip Art Library">
            <a:extLst>
              <a:ext uri="{FF2B5EF4-FFF2-40B4-BE49-F238E27FC236}">
                <a16:creationId xmlns:a16="http://schemas.microsoft.com/office/drawing/2014/main" id="{F73A86C0-D4E8-425D-AEBC-1DD9DF9C3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7604905" y="3829662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d circle - Clip Art Library">
            <a:extLst>
              <a:ext uri="{FF2B5EF4-FFF2-40B4-BE49-F238E27FC236}">
                <a16:creationId xmlns:a16="http://schemas.microsoft.com/office/drawing/2014/main" id="{AC8E86DB-B7D1-4F71-A369-507E6F46B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2833898" y="4681237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d circle - Clip Art Library">
            <a:extLst>
              <a:ext uri="{FF2B5EF4-FFF2-40B4-BE49-F238E27FC236}">
                <a16:creationId xmlns:a16="http://schemas.microsoft.com/office/drawing/2014/main" id="{A058A823-593C-4895-A482-3218B51B6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2846177" y="5412943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ed circle - Clip Art Library">
            <a:extLst>
              <a:ext uri="{FF2B5EF4-FFF2-40B4-BE49-F238E27FC236}">
                <a16:creationId xmlns:a16="http://schemas.microsoft.com/office/drawing/2014/main" id="{D4E198E4-8E93-4040-B7B5-0B04A3D84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5229892" y="4652836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ed circle - Clip Art Library">
            <a:extLst>
              <a:ext uri="{FF2B5EF4-FFF2-40B4-BE49-F238E27FC236}">
                <a16:creationId xmlns:a16="http://schemas.microsoft.com/office/drawing/2014/main" id="{68801164-C708-4E5E-BCF7-014D00ACA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5220769" y="5412943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d circle - Clip Art Library">
            <a:extLst>
              <a:ext uri="{FF2B5EF4-FFF2-40B4-BE49-F238E27FC236}">
                <a16:creationId xmlns:a16="http://schemas.microsoft.com/office/drawing/2014/main" id="{4D5364DD-6136-40A6-B88B-DFCAC385E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3970" b="20960"/>
          <a:stretch/>
        </p:blipFill>
        <p:spPr bwMode="auto">
          <a:xfrm>
            <a:off x="7614451" y="4598372"/>
            <a:ext cx="1449631" cy="8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7E83F93-D87B-4B53-A76F-8FBB6178FE78}"/>
              </a:ext>
            </a:extLst>
          </p:cNvPr>
          <p:cNvSpPr txBox="1"/>
          <p:nvPr/>
        </p:nvSpPr>
        <p:spPr>
          <a:xfrm>
            <a:off x="2311523" y="976038"/>
            <a:ext cx="2411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Listening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English meaning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70FDFC-1BF4-4BC9-A415-6F37C64FF52A}"/>
              </a:ext>
            </a:extLst>
          </p:cNvPr>
          <p:cNvSpPr txBox="1"/>
          <p:nvPr/>
        </p:nvSpPr>
        <p:spPr>
          <a:xfrm>
            <a:off x="4722907" y="979185"/>
            <a:ext cx="24113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Spoken response   </a:t>
            </a:r>
            <a:endParaRPr lang="en-GB" sz="2000" dirty="0">
              <a:latin typeface="Univers Condensed Light" panose="020B0306020202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English ideas to Chinese sounds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F3C9AD-0E48-4B88-98B2-A256000396CA}"/>
              </a:ext>
            </a:extLst>
          </p:cNvPr>
          <p:cNvSpPr txBox="1"/>
          <p:nvPr/>
        </p:nvSpPr>
        <p:spPr>
          <a:xfrm>
            <a:off x="7134290" y="946653"/>
            <a:ext cx="241138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Character acquisition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Chinese characters</a:t>
            </a:r>
          </a:p>
        </p:txBody>
      </p:sp>
    </p:spTree>
    <p:extLst>
      <p:ext uri="{BB962C8B-B14F-4D97-AF65-F5344CB8AC3E}">
        <p14:creationId xmlns:p14="http://schemas.microsoft.com/office/powerpoint/2010/main" val="40219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8" grpId="0"/>
      <p:bldP spid="18" grpId="1"/>
      <p:bldP spid="19" grpId="0"/>
      <p:bldP spid="19" grpId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3. Thinking smartly about your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Speaking exam resources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65516F-A970-3E18-75C1-4285683AE3EB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Myself</a:t>
            </a:r>
          </a:p>
        </p:txBody>
      </p:sp>
    </p:spTree>
    <p:extLst>
      <p:ext uri="{BB962C8B-B14F-4D97-AF65-F5344CB8AC3E}">
        <p14:creationId xmlns:p14="http://schemas.microsoft.com/office/powerpoint/2010/main" val="2153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90CD9E-B121-9A51-EB69-B0E799619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3662" y="0"/>
            <a:ext cx="10984675" cy="6865423"/>
          </a:xfrm>
        </p:spPr>
      </p:pic>
    </p:spTree>
    <p:extLst>
      <p:ext uri="{BB962C8B-B14F-4D97-AF65-F5344CB8AC3E}">
        <p14:creationId xmlns:p14="http://schemas.microsoft.com/office/powerpoint/2010/main" val="24404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6FE1-0210-A9B1-8DF9-DF3B14DEF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1496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11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Mandarin Speaking Questions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28B8A699-3769-7865-FA3C-D5FCFE68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5DB28CF8-D6C6-BA08-91E0-D1FD7C90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434340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7F07B5AE-94D3-C463-1AB0-9DEF5236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7400" y="-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AFE8BE3C-02ED-992A-4457-19076F38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77400" y="4343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1E33C-2540-A290-ED6B-D66173CE3343}"/>
              </a:ext>
            </a:extLst>
          </p:cNvPr>
          <p:cNvSpPr txBox="1"/>
          <p:nvPr/>
        </p:nvSpPr>
        <p:spPr>
          <a:xfrm>
            <a:off x="5104414" y="6488668"/>
            <a:ext cx="1983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ZGT – Whitgift School </a:t>
            </a:r>
          </a:p>
        </p:txBody>
      </p:sp>
      <p:pic>
        <p:nvPicPr>
          <p:cNvPr id="3" name="Picture 2" descr="Whitgift School, England Everything You Need to Know | My Top Schools">
            <a:extLst>
              <a:ext uri="{FF2B5EF4-FFF2-40B4-BE49-F238E27FC236}">
                <a16:creationId xmlns:a16="http://schemas.microsoft.com/office/drawing/2014/main" id="{E0474CC3-2D6C-8DA7-2C2F-65186777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64" y="177800"/>
            <a:ext cx="2623671" cy="26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6FE1-0210-A9B1-8DF9-DF3B14DEF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869" y="457784"/>
            <a:ext cx="10426263" cy="23876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1: Identity &amp; Culture </a:t>
            </a:r>
          </a:p>
        </p:txBody>
      </p:sp>
      <p:pic>
        <p:nvPicPr>
          <p:cNvPr id="1026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28B8A699-3769-7865-FA3C-D5FCFE68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5DB28CF8-D6C6-BA08-91E0-D1FD7C90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434340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7F07B5AE-94D3-C463-1AB0-9DEF5236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7400" y="-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AFE8BE3C-02ED-992A-4457-19076F38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77400" y="4343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1E33C-2540-A290-ED6B-D66173CE3343}"/>
              </a:ext>
            </a:extLst>
          </p:cNvPr>
          <p:cNvSpPr txBox="1"/>
          <p:nvPr/>
        </p:nvSpPr>
        <p:spPr>
          <a:xfrm>
            <a:off x="5104414" y="6488668"/>
            <a:ext cx="1983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ZGT – Whitgift School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C27D1-BA95-7950-E691-6D3B65103AD9}"/>
              </a:ext>
            </a:extLst>
          </p:cNvPr>
          <p:cNvSpPr txBox="1"/>
          <p:nvPr/>
        </p:nvSpPr>
        <p:spPr>
          <a:xfrm>
            <a:off x="1725216" y="2994133"/>
            <a:ext cx="8741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b="1" dirty="0"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Who am I? -  relationships; when I was younger; what my friends and family are like; what makes a good friend; interests; socialising with family and friends; role models</a:t>
            </a:r>
          </a:p>
          <a:p>
            <a:pPr lvl="0" algn="ctr"/>
            <a:r>
              <a:rPr lang="en-GB" sz="1800" b="1" dirty="0"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 </a:t>
            </a:r>
          </a:p>
          <a:p>
            <a:pPr lvl="0" algn="ctr"/>
            <a:r>
              <a:rPr lang="en-GB" sz="1800" b="1" dirty="0"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Daily life - customs and everyday life; food and drink; shopping; social media and technology (uses of, advantages and disadvantages) </a:t>
            </a:r>
          </a:p>
          <a:p>
            <a:pPr lvl="0" algn="ctr"/>
            <a:r>
              <a:rPr lang="en-GB" sz="1800" b="1" dirty="0"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 </a:t>
            </a:r>
          </a:p>
          <a:p>
            <a:pPr lvl="0" algn="ctr"/>
            <a:r>
              <a:rPr lang="en-GB" sz="1800" b="1" dirty="0"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Cultural life - celebrations and festivals; reading; music; sport; film and television </a:t>
            </a:r>
          </a:p>
        </p:txBody>
      </p:sp>
    </p:spTree>
    <p:extLst>
      <p:ext uri="{BB962C8B-B14F-4D97-AF65-F5344CB8AC3E}">
        <p14:creationId xmlns:p14="http://schemas.microsoft.com/office/powerpoint/2010/main" val="20108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ernative Process 3">
            <a:hlinkClick r:id="rId2" action="ppaction://hlinksldjump"/>
            <a:extLst>
              <a:ext uri="{FF2B5EF4-FFF2-40B4-BE49-F238E27FC236}">
                <a16:creationId xmlns:a16="http://schemas.microsoft.com/office/drawing/2014/main" id="{CADEF294-8806-FA45-A883-10B917A1B052}"/>
              </a:ext>
            </a:extLst>
          </p:cNvPr>
          <p:cNvSpPr/>
          <p:nvPr/>
        </p:nvSpPr>
        <p:spPr>
          <a:xfrm>
            <a:off x="157163" y="297657"/>
            <a:ext cx="1414462" cy="101917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5" name="Alternative Process 4">
            <a:hlinkClick r:id="rId3" action="ppaction://hlinksldjump"/>
            <a:extLst>
              <a:ext uri="{FF2B5EF4-FFF2-40B4-BE49-F238E27FC236}">
                <a16:creationId xmlns:a16="http://schemas.microsoft.com/office/drawing/2014/main" id="{BBAE66B2-E537-794F-9E59-B5C4331BCB48}"/>
              </a:ext>
            </a:extLst>
          </p:cNvPr>
          <p:cNvSpPr/>
          <p:nvPr/>
        </p:nvSpPr>
        <p:spPr>
          <a:xfrm>
            <a:off x="1881188" y="297657"/>
            <a:ext cx="1414462" cy="101917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6" name="Alternative Process 5">
            <a:hlinkClick r:id="rId4" action="ppaction://hlinksldjump"/>
            <a:extLst>
              <a:ext uri="{FF2B5EF4-FFF2-40B4-BE49-F238E27FC236}">
                <a16:creationId xmlns:a16="http://schemas.microsoft.com/office/drawing/2014/main" id="{F431BC6B-0640-33A4-7F77-CD2AC75E84BA}"/>
              </a:ext>
            </a:extLst>
          </p:cNvPr>
          <p:cNvSpPr/>
          <p:nvPr/>
        </p:nvSpPr>
        <p:spPr>
          <a:xfrm>
            <a:off x="3605213" y="297657"/>
            <a:ext cx="1414462" cy="101917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7" name="Alternative Process 6">
            <a:hlinkClick r:id="rId5" action="ppaction://hlinksldjump"/>
            <a:extLst>
              <a:ext uri="{FF2B5EF4-FFF2-40B4-BE49-F238E27FC236}">
                <a16:creationId xmlns:a16="http://schemas.microsoft.com/office/drawing/2014/main" id="{8186FA63-8754-6A90-6468-A5FFA77836CD}"/>
              </a:ext>
            </a:extLst>
          </p:cNvPr>
          <p:cNvSpPr/>
          <p:nvPr/>
        </p:nvSpPr>
        <p:spPr>
          <a:xfrm>
            <a:off x="5384007" y="297657"/>
            <a:ext cx="1414462" cy="101917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8" name="Alternative Process 7">
            <a:hlinkClick r:id="rId6" action="ppaction://hlinksldjump"/>
            <a:extLst>
              <a:ext uri="{FF2B5EF4-FFF2-40B4-BE49-F238E27FC236}">
                <a16:creationId xmlns:a16="http://schemas.microsoft.com/office/drawing/2014/main" id="{E9E96D43-33D4-ED50-0C33-9A7607CC04FD}"/>
              </a:ext>
            </a:extLst>
          </p:cNvPr>
          <p:cNvSpPr/>
          <p:nvPr/>
        </p:nvSpPr>
        <p:spPr>
          <a:xfrm>
            <a:off x="7162801" y="297657"/>
            <a:ext cx="1414462" cy="101917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Alternative Process 8">
            <a:hlinkClick r:id="rId7" action="ppaction://hlinksldjump"/>
            <a:extLst>
              <a:ext uri="{FF2B5EF4-FFF2-40B4-BE49-F238E27FC236}">
                <a16:creationId xmlns:a16="http://schemas.microsoft.com/office/drawing/2014/main" id="{9D98CBC6-29A4-25D4-50F7-75353D6114C9}"/>
              </a:ext>
            </a:extLst>
          </p:cNvPr>
          <p:cNvSpPr/>
          <p:nvPr/>
        </p:nvSpPr>
        <p:spPr>
          <a:xfrm>
            <a:off x="8941595" y="297657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Alternative Process 9">
            <a:hlinkClick r:id="rId8" action="ppaction://hlinksldjump"/>
            <a:extLst>
              <a:ext uri="{FF2B5EF4-FFF2-40B4-BE49-F238E27FC236}">
                <a16:creationId xmlns:a16="http://schemas.microsoft.com/office/drawing/2014/main" id="{73F1C76D-C12D-9B75-126B-24D688579C7C}"/>
              </a:ext>
            </a:extLst>
          </p:cNvPr>
          <p:cNvSpPr/>
          <p:nvPr/>
        </p:nvSpPr>
        <p:spPr>
          <a:xfrm>
            <a:off x="10634663" y="297657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Alternative Process 10">
            <a:hlinkClick r:id="rId9" action="ppaction://hlinksldjump"/>
            <a:extLst>
              <a:ext uri="{FF2B5EF4-FFF2-40B4-BE49-F238E27FC236}">
                <a16:creationId xmlns:a16="http://schemas.microsoft.com/office/drawing/2014/main" id="{882273FC-D3A7-54AD-0B08-1B0C950BB1DD}"/>
              </a:ext>
            </a:extLst>
          </p:cNvPr>
          <p:cNvSpPr/>
          <p:nvPr/>
        </p:nvSpPr>
        <p:spPr>
          <a:xfrm>
            <a:off x="157163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" name="Alternative Process 11">
            <a:hlinkClick r:id="rId10" action="ppaction://hlinksldjump"/>
            <a:extLst>
              <a:ext uri="{FF2B5EF4-FFF2-40B4-BE49-F238E27FC236}">
                <a16:creationId xmlns:a16="http://schemas.microsoft.com/office/drawing/2014/main" id="{00AC365E-342B-F5BE-96CC-B6F39DF7FBDC}"/>
              </a:ext>
            </a:extLst>
          </p:cNvPr>
          <p:cNvSpPr/>
          <p:nvPr/>
        </p:nvSpPr>
        <p:spPr>
          <a:xfrm>
            <a:off x="1881188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" name="Alternative Process 12">
            <a:hlinkClick r:id="rId11" action="ppaction://hlinksldjump"/>
            <a:extLst>
              <a:ext uri="{FF2B5EF4-FFF2-40B4-BE49-F238E27FC236}">
                <a16:creationId xmlns:a16="http://schemas.microsoft.com/office/drawing/2014/main" id="{8C1AA1E9-A36A-8676-D079-28DBB254E6B2}"/>
              </a:ext>
            </a:extLst>
          </p:cNvPr>
          <p:cNvSpPr/>
          <p:nvPr/>
        </p:nvSpPr>
        <p:spPr>
          <a:xfrm>
            <a:off x="3605213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" name="Alternative Process 13">
            <a:hlinkClick r:id="rId12" action="ppaction://hlinksldjump"/>
            <a:extLst>
              <a:ext uri="{FF2B5EF4-FFF2-40B4-BE49-F238E27FC236}">
                <a16:creationId xmlns:a16="http://schemas.microsoft.com/office/drawing/2014/main" id="{F259241B-62D9-317A-530A-1BDB3CEB991C}"/>
              </a:ext>
            </a:extLst>
          </p:cNvPr>
          <p:cNvSpPr/>
          <p:nvPr/>
        </p:nvSpPr>
        <p:spPr>
          <a:xfrm>
            <a:off x="5384007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5" name="Alternative Process 14">
            <a:hlinkClick r:id="rId13" action="ppaction://hlinksldjump"/>
            <a:extLst>
              <a:ext uri="{FF2B5EF4-FFF2-40B4-BE49-F238E27FC236}">
                <a16:creationId xmlns:a16="http://schemas.microsoft.com/office/drawing/2014/main" id="{7C438BEC-71C1-7F05-3101-4C91DDE6CA41}"/>
              </a:ext>
            </a:extLst>
          </p:cNvPr>
          <p:cNvSpPr/>
          <p:nvPr/>
        </p:nvSpPr>
        <p:spPr>
          <a:xfrm>
            <a:off x="7162801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6" name="Alternative Process 15">
            <a:hlinkClick r:id="rId14" action="ppaction://hlinksldjump"/>
            <a:extLst>
              <a:ext uri="{FF2B5EF4-FFF2-40B4-BE49-F238E27FC236}">
                <a16:creationId xmlns:a16="http://schemas.microsoft.com/office/drawing/2014/main" id="{F28D1654-E057-53FD-D953-4CFCD6E1D859}"/>
              </a:ext>
            </a:extLst>
          </p:cNvPr>
          <p:cNvSpPr/>
          <p:nvPr/>
        </p:nvSpPr>
        <p:spPr>
          <a:xfrm>
            <a:off x="8941595" y="1668600"/>
            <a:ext cx="1414462" cy="101917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7" name="Alternative Process 16">
            <a:hlinkClick r:id="rId15" action="ppaction://hlinksldjump"/>
            <a:extLst>
              <a:ext uri="{FF2B5EF4-FFF2-40B4-BE49-F238E27FC236}">
                <a16:creationId xmlns:a16="http://schemas.microsoft.com/office/drawing/2014/main" id="{34CDB182-000D-8F16-36BE-45E24F0C451B}"/>
              </a:ext>
            </a:extLst>
          </p:cNvPr>
          <p:cNvSpPr/>
          <p:nvPr/>
        </p:nvSpPr>
        <p:spPr>
          <a:xfrm>
            <a:off x="10634663" y="1668600"/>
            <a:ext cx="1414462" cy="101917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14</a:t>
            </a:r>
          </a:p>
        </p:txBody>
      </p:sp>
      <p:sp>
        <p:nvSpPr>
          <p:cNvPr id="18" name="Alternative Process 17">
            <a:hlinkClick r:id="rId16" action="ppaction://hlinksldjump"/>
            <a:extLst>
              <a:ext uri="{FF2B5EF4-FFF2-40B4-BE49-F238E27FC236}">
                <a16:creationId xmlns:a16="http://schemas.microsoft.com/office/drawing/2014/main" id="{A526F760-88E0-8A6D-2E3E-ADEF2854CE23}"/>
              </a:ext>
            </a:extLst>
          </p:cNvPr>
          <p:cNvSpPr/>
          <p:nvPr/>
        </p:nvSpPr>
        <p:spPr>
          <a:xfrm>
            <a:off x="157163" y="3101726"/>
            <a:ext cx="1414462" cy="101917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15</a:t>
            </a:r>
          </a:p>
        </p:txBody>
      </p:sp>
      <p:sp>
        <p:nvSpPr>
          <p:cNvPr id="19" name="Alternative Process 18">
            <a:hlinkClick r:id="rId17" action="ppaction://hlinksldjump"/>
            <a:extLst>
              <a:ext uri="{FF2B5EF4-FFF2-40B4-BE49-F238E27FC236}">
                <a16:creationId xmlns:a16="http://schemas.microsoft.com/office/drawing/2014/main" id="{1277E5E5-9642-4078-D8C6-3A447BC09031}"/>
              </a:ext>
            </a:extLst>
          </p:cNvPr>
          <p:cNvSpPr/>
          <p:nvPr/>
        </p:nvSpPr>
        <p:spPr>
          <a:xfrm>
            <a:off x="1881188" y="3101726"/>
            <a:ext cx="1414462" cy="101917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16</a:t>
            </a:r>
          </a:p>
        </p:txBody>
      </p:sp>
      <p:sp>
        <p:nvSpPr>
          <p:cNvPr id="20" name="Alternative Process 19">
            <a:hlinkClick r:id="rId18" action="ppaction://hlinksldjump"/>
            <a:extLst>
              <a:ext uri="{FF2B5EF4-FFF2-40B4-BE49-F238E27FC236}">
                <a16:creationId xmlns:a16="http://schemas.microsoft.com/office/drawing/2014/main" id="{21CE2AF8-FA9B-2DF1-59B6-8D2B1922B76C}"/>
              </a:ext>
            </a:extLst>
          </p:cNvPr>
          <p:cNvSpPr/>
          <p:nvPr/>
        </p:nvSpPr>
        <p:spPr>
          <a:xfrm>
            <a:off x="3605213" y="3101726"/>
            <a:ext cx="1414462" cy="101917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17</a:t>
            </a:r>
          </a:p>
        </p:txBody>
      </p:sp>
      <p:sp>
        <p:nvSpPr>
          <p:cNvPr id="21" name="Alternative Process 20">
            <a:hlinkClick r:id="rId19" action="ppaction://hlinksldjump"/>
            <a:extLst>
              <a:ext uri="{FF2B5EF4-FFF2-40B4-BE49-F238E27FC236}">
                <a16:creationId xmlns:a16="http://schemas.microsoft.com/office/drawing/2014/main" id="{5677E8DE-2300-2A8A-54D7-7B343353C6E6}"/>
              </a:ext>
            </a:extLst>
          </p:cNvPr>
          <p:cNvSpPr/>
          <p:nvPr/>
        </p:nvSpPr>
        <p:spPr>
          <a:xfrm>
            <a:off x="5384007" y="3101726"/>
            <a:ext cx="1414462" cy="1019176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18</a:t>
            </a:r>
          </a:p>
        </p:txBody>
      </p:sp>
      <p:sp>
        <p:nvSpPr>
          <p:cNvPr id="22" name="Alternative Process 21">
            <a:hlinkClick r:id="rId20" action="ppaction://hlinksldjump"/>
            <a:extLst>
              <a:ext uri="{FF2B5EF4-FFF2-40B4-BE49-F238E27FC236}">
                <a16:creationId xmlns:a16="http://schemas.microsoft.com/office/drawing/2014/main" id="{093583D8-49A5-CB45-A494-BE846E5104FC}"/>
              </a:ext>
            </a:extLst>
          </p:cNvPr>
          <p:cNvSpPr/>
          <p:nvPr/>
        </p:nvSpPr>
        <p:spPr>
          <a:xfrm>
            <a:off x="7162801" y="3101726"/>
            <a:ext cx="1414462" cy="1019176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</a:t>
            </a:r>
          </a:p>
        </p:txBody>
      </p:sp>
      <p:sp>
        <p:nvSpPr>
          <p:cNvPr id="23" name="Alternative Process 22">
            <a:hlinkClick r:id="rId21" action="ppaction://hlinksldjump"/>
            <a:extLst>
              <a:ext uri="{FF2B5EF4-FFF2-40B4-BE49-F238E27FC236}">
                <a16:creationId xmlns:a16="http://schemas.microsoft.com/office/drawing/2014/main" id="{78457AF1-5DD2-D905-7538-FBA7233A4C29}"/>
              </a:ext>
            </a:extLst>
          </p:cNvPr>
          <p:cNvSpPr/>
          <p:nvPr/>
        </p:nvSpPr>
        <p:spPr>
          <a:xfrm>
            <a:off x="8941595" y="3101726"/>
            <a:ext cx="1414462" cy="1019176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41FDF-C672-D06F-5288-142CED324EDB}"/>
              </a:ext>
            </a:extLst>
          </p:cNvPr>
          <p:cNvSpPr txBox="1"/>
          <p:nvPr/>
        </p:nvSpPr>
        <p:spPr>
          <a:xfrm>
            <a:off x="3254403" y="5914012"/>
            <a:ext cx="5673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Click a panel to hear a question</a:t>
            </a:r>
          </a:p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Green = * </a:t>
            </a:r>
            <a:r>
              <a:rPr lang="en-GB" dirty="0"/>
              <a:t>/ 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Yellow = ** </a:t>
            </a:r>
            <a:r>
              <a:rPr lang="en-GB" dirty="0"/>
              <a:t>/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Red = *** </a:t>
            </a:r>
            <a:r>
              <a:rPr lang="en-GB" dirty="0"/>
              <a:t>/ </a:t>
            </a:r>
            <a:r>
              <a:rPr lang="en-GB" dirty="0">
                <a:solidFill>
                  <a:srgbClr val="7030A0"/>
                </a:solidFill>
              </a:rPr>
              <a:t>Purple = Level 8/9</a:t>
            </a:r>
          </a:p>
        </p:txBody>
      </p:sp>
    </p:spTree>
    <p:extLst>
      <p:ext uri="{BB962C8B-B14F-4D97-AF65-F5344CB8AC3E}">
        <p14:creationId xmlns:p14="http://schemas.microsoft.com/office/powerpoint/2010/main" val="20321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590922-FF6C-D0F4-5146-1659D39C0E5F}"/>
              </a:ext>
            </a:extLst>
          </p:cNvPr>
          <p:cNvSpPr txBox="1"/>
          <p:nvPr/>
        </p:nvSpPr>
        <p:spPr>
          <a:xfrm>
            <a:off x="490330" y="41081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Q1.</a:t>
            </a:r>
          </a:p>
        </p:txBody>
      </p:sp>
      <p:pic>
        <p:nvPicPr>
          <p:cNvPr id="3" name="Picture 2" descr="Chinese Symbols PNG Free Images with Transparent Background - (1,800 Free  Downloads)">
            <a:extLst>
              <a:ext uri="{FF2B5EF4-FFF2-40B4-BE49-F238E27FC236}">
                <a16:creationId xmlns:a16="http://schemas.microsoft.com/office/drawing/2014/main" id="{05763031-9F94-90FA-94C2-A73D15CA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7400" y="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ternative Process 3">
            <a:hlinkClick r:id="rId5" action="ppaction://hlinksldjump"/>
            <a:extLst>
              <a:ext uri="{FF2B5EF4-FFF2-40B4-BE49-F238E27FC236}">
                <a16:creationId xmlns:a16="http://schemas.microsoft.com/office/drawing/2014/main" id="{E46E4E90-8894-0053-0177-2FC79DF019F5}"/>
              </a:ext>
            </a:extLst>
          </p:cNvPr>
          <p:cNvSpPr/>
          <p:nvPr/>
        </p:nvSpPr>
        <p:spPr>
          <a:xfrm>
            <a:off x="10458450" y="5157788"/>
            <a:ext cx="1414462" cy="144303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Curved Up Arrow 4">
            <a:extLst>
              <a:ext uri="{FF2B5EF4-FFF2-40B4-BE49-F238E27FC236}">
                <a16:creationId xmlns:a16="http://schemas.microsoft.com/office/drawing/2014/main" id="{39F55E7A-D07C-EB91-9AB7-45ED0D00327C}"/>
              </a:ext>
            </a:extLst>
          </p:cNvPr>
          <p:cNvSpPr/>
          <p:nvPr/>
        </p:nvSpPr>
        <p:spPr>
          <a:xfrm rot="16200000">
            <a:off x="10615612" y="5518548"/>
            <a:ext cx="1100138" cy="721519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58112-7054-9A06-9BA0-1B2F760A91C8}"/>
              </a:ext>
            </a:extLst>
          </p:cNvPr>
          <p:cNvSpPr txBox="1"/>
          <p:nvPr/>
        </p:nvSpPr>
        <p:spPr>
          <a:xfrm>
            <a:off x="2925903" y="2413337"/>
            <a:ext cx="6340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err="1">
                <a:latin typeface="FZKTPY01" panose="03000509000000000000" pitchFamily="66" charset="-122"/>
                <a:ea typeface="FZKTPY01" panose="03000509000000000000" pitchFamily="66" charset="-122"/>
                <a:cs typeface="Arial" panose="020B0604020202020204" pitchFamily="34" charset="0"/>
              </a:rPr>
              <a:t>你喜欢做运动吗</a:t>
            </a:r>
            <a:r>
              <a:rPr lang="zh-CN" altLang="en-US" sz="600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？</a:t>
            </a:r>
            <a:endParaRPr lang="en-GB" sz="6000" dirty="0"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B1C17-6B32-6437-B518-64B3F3218FF5}"/>
              </a:ext>
            </a:extLst>
          </p:cNvPr>
          <p:cNvSpPr txBox="1"/>
          <p:nvPr/>
        </p:nvSpPr>
        <p:spPr>
          <a:xfrm>
            <a:off x="3660079" y="3543806"/>
            <a:ext cx="487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</a:rPr>
              <a:t>Do you like to do sport?</a:t>
            </a:r>
          </a:p>
        </p:txBody>
      </p:sp>
      <p:pic>
        <p:nvPicPr>
          <p:cNvPr id="10" name="Audio Recording 19 Oct 2023 at 13:35:45">
            <a:hlinkClick r:id="" action="ppaction://media"/>
            <a:extLst>
              <a:ext uri="{FF2B5EF4-FFF2-40B4-BE49-F238E27FC236}">
                <a16:creationId xmlns:a16="http://schemas.microsoft.com/office/drawing/2014/main" id="{094C7627-C998-A266-C927-EB349E85E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30" y="5788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A7F8DA-927E-0E4A-077B-502BB132FEED}"/>
              </a:ext>
            </a:extLst>
          </p:cNvPr>
          <p:cNvSpPr txBox="1"/>
          <p:nvPr/>
        </p:nvSpPr>
        <p:spPr>
          <a:xfrm>
            <a:off x="1218225" y="1442654"/>
            <a:ext cx="9755556" cy="4794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4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Unlocking Success from Day One:</a:t>
            </a:r>
          </a:p>
          <a:p>
            <a:pPr algn="ctr"/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Insider Top Tips for </a:t>
            </a:r>
          </a:p>
          <a:p>
            <a:pPr algn="ctr"/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New/Early-Career Mandarin Teachers</a:t>
            </a:r>
          </a:p>
          <a:p>
            <a:pPr algn="ctr">
              <a:lnSpc>
                <a:spcPct val="200000"/>
              </a:lnSpc>
            </a:pPr>
            <a:r>
              <a:rPr lang="en-GB" sz="4400" dirty="0">
                <a:solidFill>
                  <a:srgbClr val="000000"/>
                </a:solidFill>
                <a:latin typeface="Aptos" panose="020B0004020202020204" pitchFamily="34" charset="0"/>
              </a:rPr>
              <a:t>By Zakary Twist</a:t>
            </a:r>
          </a:p>
          <a:p>
            <a:pPr algn="ctr">
              <a:lnSpc>
                <a:spcPct val="200000"/>
              </a:lnSpc>
            </a:pPr>
            <a:r>
              <a:rPr lang="en-GB" sz="2400" dirty="0" err="1">
                <a:solidFill>
                  <a:srgbClr val="002060"/>
                </a:solidFill>
                <a:latin typeface="Aptos" panose="020B0004020202020204" pitchFamily="34" charset="0"/>
              </a:rPr>
              <a:t>zgt@whitgift.co.uk</a:t>
            </a:r>
            <a:endParaRPr lang="en-GB" sz="24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4. The Power of Pedagogy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n-GB" dirty="0"/>
              <a:t>Keep up-to-date </a:t>
            </a:r>
          </a:p>
          <a:p>
            <a:pPr>
              <a:lnSpc>
                <a:spcPct val="210000"/>
              </a:lnSpc>
            </a:pPr>
            <a:r>
              <a:rPr lang="en-GB" dirty="0"/>
              <a:t>Don’t get too stuck in your ways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0F8F85-2238-DF52-6046-C47810A9CCC7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Caroline Conlon</a:t>
            </a:r>
          </a:p>
        </p:txBody>
      </p:sp>
    </p:spTree>
    <p:extLst>
      <p:ext uri="{BB962C8B-B14F-4D97-AF65-F5344CB8AC3E}">
        <p14:creationId xmlns:p14="http://schemas.microsoft.com/office/powerpoint/2010/main" val="27976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F8CAB1F-E5FB-F733-906A-E5CD8AEF13AA}"/>
              </a:ext>
            </a:extLst>
          </p:cNvPr>
          <p:cNvSpPr/>
          <p:nvPr/>
        </p:nvSpPr>
        <p:spPr>
          <a:xfrm>
            <a:off x="1629677" y="2397875"/>
            <a:ext cx="2062249" cy="20622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</a:rPr>
              <a:t>ME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0A1321-2E4F-4C3D-538B-68E8ADC9F648}"/>
              </a:ext>
            </a:extLst>
          </p:cNvPr>
          <p:cNvSpPr/>
          <p:nvPr/>
        </p:nvSpPr>
        <p:spPr>
          <a:xfrm>
            <a:off x="5064875" y="2397874"/>
            <a:ext cx="2062249" cy="20622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WE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52DC97-D590-DDDF-1C45-D51A9FCD980A}"/>
              </a:ext>
            </a:extLst>
          </p:cNvPr>
          <p:cNvSpPr/>
          <p:nvPr/>
        </p:nvSpPr>
        <p:spPr>
          <a:xfrm>
            <a:off x="8506308" y="2397874"/>
            <a:ext cx="2062249" cy="20622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</a:rPr>
              <a:t>YOU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4CAB17D-ED90-B09B-BD7F-68BAD32B7652}"/>
              </a:ext>
            </a:extLst>
          </p:cNvPr>
          <p:cNvSpPr/>
          <p:nvPr/>
        </p:nvSpPr>
        <p:spPr>
          <a:xfrm>
            <a:off x="3775316" y="3131818"/>
            <a:ext cx="1199934" cy="5943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EA870A7-77EE-8E86-998A-463FB673E4D1}"/>
              </a:ext>
            </a:extLst>
          </p:cNvPr>
          <p:cNvSpPr/>
          <p:nvPr/>
        </p:nvSpPr>
        <p:spPr>
          <a:xfrm>
            <a:off x="7216749" y="3131818"/>
            <a:ext cx="1199934" cy="5943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483DA-E081-DD85-BA66-77ECF70FE46C}"/>
              </a:ext>
            </a:extLst>
          </p:cNvPr>
          <p:cNvSpPr txBox="1"/>
          <p:nvPr/>
        </p:nvSpPr>
        <p:spPr>
          <a:xfrm>
            <a:off x="535578" y="378823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/>
              <a:t>Modelling writing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2071-F823-5057-CD3D-99B8BB6069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Write 130-</a:t>
            </a:r>
            <a:r>
              <a:rPr lang="en-GB" b="1" dirty="0"/>
              <a:t>180</a:t>
            </a:r>
            <a:r>
              <a:rPr lang="en-GB" dirty="0"/>
              <a:t> characters on the following points: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F99EB-72E4-352B-C8F4-70A097971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01669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3600" dirty="0"/>
              <a:t>Describe your local area (Croydon)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GB" sz="3600" dirty="0"/>
              <a:t>The advantages and disadvantages of living in Croydon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A recent commute in Croydon</a:t>
            </a:r>
          </a:p>
          <a:p>
            <a:pPr>
              <a:lnSpc>
                <a:spcPct val="150000"/>
              </a:lnSpc>
            </a:pPr>
            <a:r>
              <a:rPr lang="en-GB" sz="3600" dirty="0"/>
              <a:t>Do you plan to live in Croydon when you are older?</a:t>
            </a:r>
          </a:p>
          <a:p>
            <a:pPr>
              <a:lnSpc>
                <a:spcPct val="200000"/>
              </a:lnSpc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72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11630"/>
          <a:ext cx="10515600" cy="4881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515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77590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2860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145220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342903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2051978" y="365125"/>
            <a:ext cx="8088048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GB" sz="5400" dirty="0"/>
              <a:t>Describe your local area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32347" y="5858214"/>
            <a:ext cx="890335" cy="8903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147C2-F9B2-500E-4749-54320AE0FBBA}"/>
              </a:ext>
            </a:extLst>
          </p:cNvPr>
          <p:cNvSpPr txBox="1"/>
          <p:nvPr/>
        </p:nvSpPr>
        <p:spPr>
          <a:xfrm>
            <a:off x="1228423" y="3348555"/>
            <a:ext cx="2280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Introduction to Croydon (location/distance/duration)</a:t>
            </a:r>
          </a:p>
          <a:p>
            <a:pPr algn="ctr"/>
            <a:endParaRPr lang="en-GB" sz="2000" dirty="0">
              <a:solidFill>
                <a:srgbClr val="C00000"/>
              </a:solidFill>
            </a:endParaRPr>
          </a:p>
          <a:p>
            <a:pPr algn="ctr"/>
            <a:r>
              <a:rPr lang="en-GB" sz="2000" dirty="0">
                <a:solidFill>
                  <a:srgbClr val="C00000"/>
                </a:solidFill>
              </a:rPr>
              <a:t>KS4 locations</a:t>
            </a:r>
          </a:p>
          <a:p>
            <a:pPr algn="ctr"/>
            <a:endParaRPr lang="en-GB" sz="2000" dirty="0">
              <a:solidFill>
                <a:srgbClr val="C00000"/>
              </a:solidFill>
            </a:endParaRPr>
          </a:p>
          <a:p>
            <a:pPr algn="ctr"/>
            <a:r>
              <a:rPr lang="en-GB" sz="2000" dirty="0">
                <a:solidFill>
                  <a:srgbClr val="C00000"/>
                </a:solidFill>
              </a:rPr>
              <a:t>What you can do at these places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21436-DFB8-C89A-AE18-D14E8C2F90E8}"/>
              </a:ext>
            </a:extLst>
          </p:cNvPr>
          <p:cNvSpPr txBox="1"/>
          <p:nvPr/>
        </p:nvSpPr>
        <p:spPr>
          <a:xfrm>
            <a:off x="4601796" y="3073800"/>
            <a:ext cx="251103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郊区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市中心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凯顿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各种各样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奥林匹克球场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392BE-6669-CDA7-11AD-0BA2C5170326}"/>
              </a:ext>
            </a:extLst>
          </p:cNvPr>
          <p:cNvSpPr txBox="1"/>
          <p:nvPr/>
        </p:nvSpPr>
        <p:spPr>
          <a:xfrm>
            <a:off x="8205616" y="3348555"/>
            <a:ext cx="2511035" cy="2593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离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将近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KaiTi" panose="02010609060101010101" pitchFamily="49" charset="-122"/>
              </a:rPr>
              <a:t>(attributive)</a:t>
            </a: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又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又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082406"/>
          <a:ext cx="10523219" cy="26303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740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80182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5637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78255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1847809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1877091" y="-752826"/>
            <a:ext cx="8088048" cy="258532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buFont typeface="Arial,Sans-Serif" panose="020B0604020202020204" pitchFamily="34" charset="0"/>
              <a:buChar char="•"/>
            </a:pPr>
            <a:endParaRPr lang="en-GB" sz="5400" dirty="0"/>
          </a:p>
          <a:p>
            <a:pPr marL="685800" indent="-685800" algn="ctr">
              <a:buFont typeface="Arial,Sans-Serif" panose="020B0604020202020204" pitchFamily="34" charset="0"/>
              <a:buChar char="•"/>
            </a:pPr>
            <a:r>
              <a:rPr lang="en-GB" sz="5400" dirty="0"/>
              <a:t>Describe your local area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endParaRPr lang="en-GB" sz="5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60056" y="96581"/>
            <a:ext cx="890335" cy="8903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147C2-F9B2-500E-4749-54320AE0FBBA}"/>
              </a:ext>
            </a:extLst>
          </p:cNvPr>
          <p:cNvSpPr txBox="1"/>
          <p:nvPr/>
        </p:nvSpPr>
        <p:spPr>
          <a:xfrm>
            <a:off x="1205563" y="2062887"/>
            <a:ext cx="25110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</a:rPr>
              <a:t>Introduction to Croydon (location/distance/duration)</a:t>
            </a:r>
          </a:p>
          <a:p>
            <a:pPr algn="ctr"/>
            <a:endParaRPr lang="en-GB" sz="1400" dirty="0">
              <a:solidFill>
                <a:srgbClr val="C00000"/>
              </a:solidFill>
            </a:endParaRPr>
          </a:p>
          <a:p>
            <a:pPr algn="ctr"/>
            <a:r>
              <a:rPr lang="en-GB" sz="1400" dirty="0">
                <a:solidFill>
                  <a:srgbClr val="C00000"/>
                </a:solidFill>
              </a:rPr>
              <a:t>KS4 locations</a:t>
            </a:r>
          </a:p>
          <a:p>
            <a:pPr algn="ctr"/>
            <a:endParaRPr lang="en-GB" sz="1400" dirty="0">
              <a:solidFill>
                <a:srgbClr val="C00000"/>
              </a:solidFill>
            </a:endParaRPr>
          </a:p>
          <a:p>
            <a:pPr algn="ctr"/>
            <a:r>
              <a:rPr lang="en-GB" sz="1400" dirty="0">
                <a:solidFill>
                  <a:srgbClr val="C00000"/>
                </a:solidFill>
              </a:rPr>
              <a:t>What you can do at these places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21436-DFB8-C89A-AE18-D14E8C2F90E8}"/>
              </a:ext>
            </a:extLst>
          </p:cNvPr>
          <p:cNvSpPr txBox="1"/>
          <p:nvPr/>
        </p:nvSpPr>
        <p:spPr>
          <a:xfrm>
            <a:off x="4556076" y="2051456"/>
            <a:ext cx="25110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郊区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市中心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凯顿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各种各样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奥林匹克球场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392BE-6669-CDA7-11AD-0BA2C5170326}"/>
              </a:ext>
            </a:extLst>
          </p:cNvPr>
          <p:cNvSpPr txBox="1"/>
          <p:nvPr/>
        </p:nvSpPr>
        <p:spPr>
          <a:xfrm>
            <a:off x="8182756" y="2296995"/>
            <a:ext cx="251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离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将近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ea typeface="KaiTi" panose="02010609060101010101" pitchFamily="49" charset="-122"/>
              </a:rPr>
              <a:t>(attributive)</a:t>
            </a:r>
          </a:p>
          <a:p>
            <a:pPr algn="ctr"/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又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又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0A523-079F-3E56-3BA0-93B602F9E471}"/>
              </a:ext>
            </a:extLst>
          </p:cNvPr>
          <p:cNvSpPr txBox="1"/>
          <p:nvPr/>
        </p:nvSpPr>
        <p:spPr>
          <a:xfrm>
            <a:off x="438041" y="3886919"/>
            <a:ext cx="11674991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我住在伦敦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郊区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《</a:t>
            </a:r>
            <a:r>
              <a:rPr lang="zh-CN" altLang="en-GB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凯顿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》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，离市中心不太远，坐火车要将近二十分钟。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F928C-9830-2069-E70C-C4F6DD59A060}"/>
              </a:ext>
            </a:extLst>
          </p:cNvPr>
          <p:cNvSpPr txBox="1"/>
          <p:nvPr/>
        </p:nvSpPr>
        <p:spPr>
          <a:xfrm>
            <a:off x="438041" y="4525255"/>
            <a:ext cx="9520555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在凯顿</a:t>
            </a:r>
            <a:r>
              <a:rPr lang="en-GB" sz="2800" dirty="0" err="1">
                <a:solidFill>
                  <a:srgbClr val="C00000"/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en-GB" sz="2800" dirty="0" err="1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附近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有各种各样的地方：比如，有奥林匹克</a:t>
            </a:r>
            <a:r>
              <a:rPr lang="zh-CN" altLang="en-GB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球场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，</a:t>
            </a:r>
            <a:endParaRPr lang="en-GB" sz="2800" dirty="0">
              <a:solidFill>
                <a:srgbClr val="C00000"/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16F1B-33AB-484F-E017-072DBCDD3CAD}"/>
              </a:ext>
            </a:extLst>
          </p:cNvPr>
          <p:cNvSpPr txBox="1"/>
          <p:nvPr/>
        </p:nvSpPr>
        <p:spPr>
          <a:xfrm>
            <a:off x="9665168" y="4525254"/>
            <a:ext cx="1620957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是看运动</a:t>
            </a:r>
            <a:endParaRPr lang="en-GB" sz="2800" dirty="0">
              <a:solidFill>
                <a:srgbClr val="C00000"/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468AB-C2C4-40F9-3E9F-7AAB2F0D283C}"/>
              </a:ext>
            </a:extLst>
          </p:cNvPr>
          <p:cNvSpPr txBox="1"/>
          <p:nvPr/>
        </p:nvSpPr>
        <p:spPr>
          <a:xfrm>
            <a:off x="438041" y="5167033"/>
            <a:ext cx="9879628" cy="65787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C00000"/>
                </a:solidFill>
                <a:latin typeface="FZKTPY01" panose="03000509000000000000" pitchFamily="66" charset="-122"/>
                <a:ea typeface="FZKTPY01"/>
              </a:rPr>
              <a:t>比赛</a:t>
            </a:r>
            <a:r>
              <a:rPr lang="en-GB" sz="2800" dirty="0">
                <a:solidFill>
                  <a:srgbClr val="C00000"/>
                </a:solidFill>
                <a:latin typeface="FZKTPY03"/>
                <a:ea typeface="FZKTPY03" panose="03000509000000000000" pitchFamily="66" charset="-122"/>
              </a:rPr>
              <a:t>的</a:t>
            </a:r>
            <a:r>
              <a:rPr lang="zh-CN" altLang="en-US" sz="2800">
                <a:solidFill>
                  <a:srgbClr val="C00000"/>
                </a:solidFill>
                <a:latin typeface="FZKTPY01" panose="03000509000000000000" pitchFamily="66" charset="-122"/>
                <a:ea typeface="FZKTPY01"/>
              </a:rPr>
              <a:t>地方，</a:t>
            </a:r>
            <a:r>
              <a:rPr lang="zh-CN" altLang="en-US" sz="2800">
                <a:solidFill>
                  <a:srgbClr val="C00000"/>
                </a:solidFill>
                <a:latin typeface="FZKTPY02"/>
                <a:ea typeface="FZKTPY02" panose="03000509000000000000" pitchFamily="66" charset="-122"/>
              </a:rPr>
              <a:t>还</a:t>
            </a:r>
            <a:r>
              <a:rPr lang="zh-CN" altLang="en-US" sz="2800">
                <a:solidFill>
                  <a:srgbClr val="C00000"/>
                </a:solidFill>
                <a:latin typeface="FZKTPY01" panose="03000509000000000000" pitchFamily="66" charset="-122"/>
                <a:ea typeface="FZKTPY01"/>
              </a:rPr>
              <a:t>有又大又美的公园，每天许多人去那儿玩</a:t>
            </a:r>
            <a:r>
              <a:rPr lang="zh-CN" sz="2800">
                <a:solidFill>
                  <a:srgbClr val="C00000"/>
                </a:solidFill>
                <a:ea typeface="+mn-lt"/>
                <a:cs typeface="+mn-lt"/>
              </a:rPr>
              <a:t>儿</a:t>
            </a:r>
            <a:r>
              <a:rPr lang="zh-CN" altLang="en-US" sz="2800">
                <a:solidFill>
                  <a:srgbClr val="C00000"/>
                </a:solidFill>
                <a:latin typeface="FZKTPY01" panose="03000509000000000000" pitchFamily="66" charset="-122"/>
                <a:ea typeface="FZKTPY01"/>
              </a:rPr>
              <a:t>。</a:t>
            </a:r>
            <a:endParaRPr lang="en-GB" sz="2800">
              <a:solidFill>
                <a:srgbClr val="C00000"/>
              </a:solidFill>
              <a:latin typeface="FZKTPY01" panose="03000509000000000000" pitchFamily="66" charset="-122"/>
              <a:ea typeface="FZKTPY01"/>
            </a:endParaRPr>
          </a:p>
        </p:txBody>
      </p:sp>
    </p:spTree>
    <p:extLst>
      <p:ext uri="{BB962C8B-B14F-4D97-AF65-F5344CB8AC3E}">
        <p14:creationId xmlns:p14="http://schemas.microsoft.com/office/powerpoint/2010/main" val="381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11630"/>
          <a:ext cx="10515600" cy="4881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515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77590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2860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145220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342903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3802904" y="-123161"/>
            <a:ext cx="410881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The advantages</a:t>
            </a:r>
          </a:p>
          <a:p>
            <a:pPr algn="ctr">
              <a:lnSpc>
                <a:spcPct val="150000"/>
              </a:lnSpc>
            </a:pPr>
            <a:r>
              <a:rPr lang="en-GB" sz="3600" dirty="0"/>
              <a:t>of living in Croydon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32347" y="5858214"/>
            <a:ext cx="890335" cy="8903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147C2-F9B2-500E-4749-54320AE0FBBA}"/>
              </a:ext>
            </a:extLst>
          </p:cNvPr>
          <p:cNvSpPr txBox="1"/>
          <p:nvPr/>
        </p:nvSpPr>
        <p:spPr>
          <a:xfrm>
            <a:off x="1228423" y="4052252"/>
            <a:ext cx="228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Transport</a:t>
            </a:r>
          </a:p>
          <a:p>
            <a:pPr algn="ctr"/>
            <a:endParaRPr lang="en-GB" sz="2000" dirty="0">
              <a:solidFill>
                <a:srgbClr val="C00000"/>
              </a:solidFill>
            </a:endParaRPr>
          </a:p>
          <a:p>
            <a:pPr algn="ctr"/>
            <a:r>
              <a:rPr lang="en-GB" sz="2000" dirty="0">
                <a:solidFill>
                  <a:srgbClr val="C00000"/>
                </a:solidFill>
              </a:rPr>
              <a:t>Scenery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21436-DFB8-C89A-AE18-D14E8C2F90E8}"/>
              </a:ext>
            </a:extLst>
          </p:cNvPr>
          <p:cNvSpPr txBox="1"/>
          <p:nvPr/>
        </p:nvSpPr>
        <p:spPr>
          <a:xfrm>
            <a:off x="4601796" y="3073800"/>
            <a:ext cx="2511035" cy="322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对我来说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贵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方便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环境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安静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392BE-6669-CDA7-11AD-0BA2C5170326}"/>
              </a:ext>
            </a:extLst>
          </p:cNvPr>
          <p:cNvSpPr txBox="1"/>
          <p:nvPr/>
        </p:nvSpPr>
        <p:spPr>
          <a:xfrm>
            <a:off x="8154829" y="3080383"/>
            <a:ext cx="2891875" cy="322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好处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虽然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但是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几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极了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挺。。。的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68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986916"/>
          <a:ext cx="10523219" cy="27258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740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80182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5637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81096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191489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1210688" y="28612"/>
            <a:ext cx="9770623" cy="982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400" dirty="0"/>
              <a:t>The advantages</a:t>
            </a:r>
            <a:r>
              <a:rPr lang="zh-CN" altLang="en-US" sz="4400" dirty="0"/>
              <a:t> </a:t>
            </a:r>
            <a:r>
              <a:rPr lang="en-GB" sz="4400" dirty="0"/>
              <a:t>of living in Croydon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60056" y="96581"/>
            <a:ext cx="890335" cy="8903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0A523-079F-3E56-3BA0-93B602F9E471}"/>
              </a:ext>
            </a:extLst>
          </p:cNvPr>
          <p:cNvSpPr txBox="1"/>
          <p:nvPr/>
        </p:nvSpPr>
        <p:spPr>
          <a:xfrm>
            <a:off x="838200" y="3883474"/>
            <a:ext cx="10238700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对我来说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，凯顿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好处是虽然交通挺贵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，但是非常方便，因为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F928C-9830-2069-E70C-C4F6DD59A060}"/>
              </a:ext>
            </a:extLst>
          </p:cNvPr>
          <p:cNvSpPr txBox="1"/>
          <p:nvPr/>
        </p:nvSpPr>
        <p:spPr>
          <a:xfrm>
            <a:off x="822358" y="4525253"/>
            <a:ext cx="3057247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有十几个火车站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。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B255A-E28D-A01B-3099-F3634E34EF52}"/>
              </a:ext>
            </a:extLst>
          </p:cNvPr>
          <p:cNvSpPr txBox="1"/>
          <p:nvPr/>
        </p:nvSpPr>
        <p:spPr>
          <a:xfrm>
            <a:off x="1210688" y="2356285"/>
            <a:ext cx="2280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Transport</a:t>
            </a:r>
          </a:p>
          <a:p>
            <a:pPr algn="ctr"/>
            <a:endParaRPr lang="en-GB" dirty="0">
              <a:solidFill>
                <a:srgbClr val="C00000"/>
              </a:solidFill>
            </a:endParaRPr>
          </a:p>
          <a:p>
            <a:pPr algn="ctr"/>
            <a:r>
              <a:rPr lang="en-GB" dirty="0">
                <a:solidFill>
                  <a:srgbClr val="C00000"/>
                </a:solidFill>
              </a:rPr>
              <a:t>Scenery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453E8-79AD-E279-3644-70CD6F38792A}"/>
              </a:ext>
            </a:extLst>
          </p:cNvPr>
          <p:cNvSpPr txBox="1"/>
          <p:nvPr/>
        </p:nvSpPr>
        <p:spPr>
          <a:xfrm>
            <a:off x="4584061" y="1773775"/>
            <a:ext cx="2511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对我来说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贵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方便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环境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安静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F6DD4-37C5-2984-102F-DE12F481C5FA}"/>
              </a:ext>
            </a:extLst>
          </p:cNvPr>
          <p:cNvSpPr txBox="1"/>
          <p:nvPr/>
        </p:nvSpPr>
        <p:spPr>
          <a:xfrm>
            <a:off x="8187881" y="1773775"/>
            <a:ext cx="2793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好处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虽然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但是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几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极了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挺。。。的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03448A-AB15-6B0F-B524-F9CE4C896860}"/>
              </a:ext>
            </a:extLst>
          </p:cNvPr>
          <p:cNvSpPr txBox="1"/>
          <p:nvPr/>
        </p:nvSpPr>
        <p:spPr>
          <a:xfrm>
            <a:off x="3662539" y="4506930"/>
            <a:ext cx="6647974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此外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，公园有很大</a:t>
            </a:r>
            <a:r>
              <a:rPr lang="zh-CN" altLang="en-US" sz="2800" dirty="0">
                <a:solidFill>
                  <a:srgbClr val="C00000"/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湖，</a:t>
            </a:r>
            <a:r>
              <a:rPr lang="zh-CN" altLang="en-GB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在湖上有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很可爱</a:t>
            </a:r>
            <a:endParaRPr lang="en-GB" sz="2800" dirty="0">
              <a:solidFill>
                <a:srgbClr val="C00000"/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CC3D-8378-F396-5B6F-FC22857E57D5}"/>
              </a:ext>
            </a:extLst>
          </p:cNvPr>
          <p:cNvSpPr txBox="1"/>
          <p:nvPr/>
        </p:nvSpPr>
        <p:spPr>
          <a:xfrm>
            <a:off x="782186" y="5229304"/>
            <a:ext cx="4314001" cy="641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FZKTPY03" panose="03000509000000000000" pitchFamily="66" charset="-122"/>
                <a:ea typeface="FZKTPY03" panose="03000509000000000000" pitchFamily="66" charset="-122"/>
              </a:rPr>
              <a:t>的</a:t>
            </a:r>
            <a:r>
              <a:rPr lang="zh-CN" altLang="en-GB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鸭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子， </a:t>
            </a:r>
            <a:r>
              <a:rPr lang="en-GB" sz="2800" dirty="0" err="1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空气新鲜极</a:t>
            </a:r>
            <a:r>
              <a:rPr lang="en-GB" sz="2800" dirty="0" err="1">
                <a:solidFill>
                  <a:srgbClr val="C00000"/>
                </a:solidFill>
                <a:latin typeface="FZKTPY02" panose="03000509000000000000" pitchFamily="66" charset="-122"/>
                <a:ea typeface="FZKTPY02" panose="03000509000000000000" pitchFamily="66" charset="-122"/>
              </a:rPr>
              <a:t>了</a:t>
            </a:r>
            <a:r>
              <a:rPr lang="zh-CN" altLang="en-US" sz="2800" dirty="0">
                <a:solidFill>
                  <a:srgbClr val="C00000"/>
                </a:solidFill>
                <a:latin typeface="FZKTPY01" panose="03000509000000000000" pitchFamily="66" charset="-122"/>
                <a:ea typeface="FZKTPY01" panose="03000509000000000000" pitchFamily="66" charset="-122"/>
              </a:rPr>
              <a:t>。</a:t>
            </a:r>
            <a:endParaRPr lang="en-GB" sz="2800" dirty="0">
              <a:solidFill>
                <a:srgbClr val="C00000"/>
              </a:solidFill>
              <a:latin typeface="FZKTPY01" panose="03000509000000000000" pitchFamily="66" charset="-122"/>
              <a:ea typeface="FZKTPY01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1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11630"/>
          <a:ext cx="10515600" cy="4881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515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77590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2860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145220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342903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3527188" y="-123161"/>
            <a:ext cx="4660251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The disadvantages</a:t>
            </a:r>
          </a:p>
          <a:p>
            <a:pPr algn="ctr">
              <a:lnSpc>
                <a:spcPct val="150000"/>
              </a:lnSpc>
            </a:pPr>
            <a:r>
              <a:rPr lang="en-GB" sz="3600" dirty="0"/>
              <a:t>of living in Croydon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32347" y="5858214"/>
            <a:ext cx="890335" cy="8903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WE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11630"/>
          <a:ext cx="10515600" cy="4881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515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77590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2860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145220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342903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2437056" y="223203"/>
            <a:ext cx="684052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A recent commute in Croydon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D145C-5118-E0DE-4891-F3E11287C1B2}"/>
              </a:ext>
            </a:extLst>
          </p:cNvPr>
          <p:cNvSpPr/>
          <p:nvPr/>
        </p:nvSpPr>
        <p:spPr>
          <a:xfrm>
            <a:off x="132347" y="5675552"/>
            <a:ext cx="1072998" cy="10729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YOU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E4CE3B-E48C-1FAF-6DA1-B0D01C50490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11630"/>
          <a:ext cx="10515600" cy="48812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5150">
                  <a:extLst>
                    <a:ext uri="{9D8B030D-6E8A-4147-A177-3AD203B41FA5}">
                      <a16:colId xmlns:a16="http://schemas.microsoft.com/office/drawing/2014/main" val="120410097"/>
                    </a:ext>
                  </a:extLst>
                </a:gridCol>
                <a:gridCol w="3577590">
                  <a:extLst>
                    <a:ext uri="{9D8B030D-6E8A-4147-A177-3AD203B41FA5}">
                      <a16:colId xmlns:a16="http://schemas.microsoft.com/office/drawing/2014/main" val="3277828287"/>
                    </a:ext>
                  </a:extLst>
                </a:gridCol>
                <a:gridCol w="3832860">
                  <a:extLst>
                    <a:ext uri="{9D8B030D-6E8A-4147-A177-3AD203B41FA5}">
                      <a16:colId xmlns:a16="http://schemas.microsoft.com/office/drawing/2014/main" val="2981619929"/>
                    </a:ext>
                  </a:extLst>
                </a:gridCol>
              </a:tblGrid>
              <a:tr h="145220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Ideas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Vocabulary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Structures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74498"/>
                  </a:ext>
                </a:extLst>
              </a:tr>
              <a:tr h="342903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5177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C4B134-A300-201F-C13E-223BFA6202A4}"/>
              </a:ext>
            </a:extLst>
          </p:cNvPr>
          <p:cNvSpPr txBox="1"/>
          <p:nvPr/>
        </p:nvSpPr>
        <p:spPr>
          <a:xfrm>
            <a:off x="668846" y="365125"/>
            <a:ext cx="10720948" cy="84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Do you plan to live in Croydon when you are older?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6A78FB-3BB7-509F-69E8-1B8B6303B078}"/>
              </a:ext>
            </a:extLst>
          </p:cNvPr>
          <p:cNvSpPr/>
          <p:nvPr/>
        </p:nvSpPr>
        <p:spPr>
          <a:xfrm>
            <a:off x="132347" y="5675552"/>
            <a:ext cx="1072998" cy="10729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YOU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6ED1-5025-58A1-046C-0EA27E24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58"/>
            <a:ext cx="10515600" cy="1325563"/>
          </a:xfrm>
        </p:spPr>
        <p:txBody>
          <a:bodyPr/>
          <a:lstStyle/>
          <a:p>
            <a:r>
              <a:rPr lang="en-GB" dirty="0"/>
              <a:t>Who am 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F6EE6-3655-6999-92B0-8894B1BF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60" y="467571"/>
            <a:ext cx="7300680" cy="5922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36B0B-BE9E-CE5B-1180-3084E896158B}"/>
              </a:ext>
            </a:extLst>
          </p:cNvPr>
          <p:cNvSpPr txBox="1"/>
          <p:nvPr/>
        </p:nvSpPr>
        <p:spPr>
          <a:xfrm>
            <a:off x="356260" y="1357221"/>
            <a:ext cx="38357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BA Chinese and Russian – University of Leeds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/>
              <a:t>Shanghai Jiao Tong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 Translation and Interpreting – University of Manchester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PGCE Mandarin and Spanish – UCL Institute of Education (2021) – </a:t>
            </a:r>
            <a:r>
              <a:rPr lang="en-GB" sz="2000" i="1" dirty="0"/>
              <a:t>Grey Court School and Seven Kings School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Teacher of Mandarin, Spanish, and Russian at Whitgift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784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4D04-192A-7698-ABB3-8CBF0C6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4. The Power of Pedagogy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708A-E971-1FA4-903F-E1CFEA111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Implicit Grammar Teaching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Is the time needed worth it?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43BF8A-EFE7-20CB-F982-FB561FA63AF9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Camilla Smith</a:t>
            </a:r>
          </a:p>
        </p:txBody>
      </p:sp>
    </p:spTree>
    <p:extLst>
      <p:ext uri="{BB962C8B-B14F-4D97-AF65-F5344CB8AC3E}">
        <p14:creationId xmlns:p14="http://schemas.microsoft.com/office/powerpoint/2010/main" val="1618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4D04-192A-7698-ABB3-8CBF0C6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</a:rPr>
              <a:t>. “Culture Shock”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708A-E971-1FA4-903F-E1CFEA111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Bargaining – Y8</a:t>
            </a:r>
          </a:p>
          <a:p>
            <a:r>
              <a:rPr lang="en-GB" dirty="0"/>
              <a:t>Feng shui for furniture – Y9</a:t>
            </a:r>
          </a:p>
          <a:p>
            <a:r>
              <a:rPr lang="en-GB" dirty="0"/>
              <a:t>MEP – dumplings recipes – Y9</a:t>
            </a:r>
          </a:p>
          <a:p>
            <a:r>
              <a:rPr lang="en-GB" dirty="0"/>
              <a:t>Brand name translation – Y13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D373B3-9439-30EA-1039-7D749BF41BA6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Alex </a:t>
            </a:r>
            <a:r>
              <a:rPr lang="en-GB" dirty="0" err="1"/>
              <a:t>Ferraby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5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373E5-A1F3-2999-DB6C-2D39AC758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624D04-192A-7698-ABB3-8CBF0C6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6. Organise activities/trips to give it context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CEC98-3121-BCC9-7259-CF81308F6F71}"/>
              </a:ext>
            </a:extLst>
          </p:cNvPr>
          <p:cNvSpPr/>
          <p:nvPr/>
        </p:nvSpPr>
        <p:spPr>
          <a:xfrm>
            <a:off x="9844644" y="3428999"/>
            <a:ext cx="617517" cy="27858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AC465B-F832-A426-6BF3-4177A4A911AD}"/>
              </a:ext>
            </a:extLst>
          </p:cNvPr>
          <p:cNvSpPr/>
          <p:nvPr/>
        </p:nvSpPr>
        <p:spPr>
          <a:xfrm>
            <a:off x="10882250" y="3721948"/>
            <a:ext cx="617517" cy="27858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68AD66-6CBE-626A-E7AE-338A823745F1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Olivia Song</a:t>
            </a:r>
          </a:p>
        </p:txBody>
      </p:sp>
    </p:spTree>
    <p:extLst>
      <p:ext uri="{BB962C8B-B14F-4D97-AF65-F5344CB8AC3E}">
        <p14:creationId xmlns:p14="http://schemas.microsoft.com/office/powerpoint/2010/main" val="29560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581E-A233-9F96-4855-AF8E05D2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GB" dirty="0"/>
              <a:t>What anyone can do…</a:t>
            </a:r>
          </a:p>
        </p:txBody>
      </p:sp>
    </p:spTree>
    <p:extLst>
      <p:ext uri="{BB962C8B-B14F-4D97-AF65-F5344CB8AC3E}">
        <p14:creationId xmlns:p14="http://schemas.microsoft.com/office/powerpoint/2010/main" val="31754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8BCAA-A169-BFDD-7A7F-BE6A7661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Extra- and cross-curricular: cooking, music, poetry, culture, calligraphy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F138ED-0CC2-068C-5EEF-F300E8816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8389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694B7-1D11-AD64-750B-DC3A6F99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58" b="8815"/>
          <a:stretch/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E845B-79E7-FF39-9C40-9B02E79AD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8" b="17411"/>
          <a:stretch/>
        </p:blipFill>
        <p:spPr>
          <a:xfrm>
            <a:off x="4038600" y="-8371"/>
            <a:ext cx="4076700" cy="4470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2E5F4-166A-FA94-D930-CBA58845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61" r="5451" b="2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8BCAA-A169-BFDD-7A7F-BE6A7661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4905954"/>
            <a:ext cx="9448802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 to a Chinese restaurant, Wing Yip, bubble-tea store…</a:t>
            </a:r>
          </a:p>
        </p:txBody>
      </p:sp>
    </p:spTree>
    <p:extLst>
      <p:ext uri="{BB962C8B-B14F-4D97-AF65-F5344CB8AC3E}">
        <p14:creationId xmlns:p14="http://schemas.microsoft.com/office/powerpoint/2010/main" val="25340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F7FA-0EC6-1C3E-A7E7-288AC57A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GB" dirty="0"/>
              <a:t>External providers coming into school</a:t>
            </a:r>
          </a:p>
        </p:txBody>
      </p:sp>
    </p:spTree>
    <p:extLst>
      <p:ext uri="{BB962C8B-B14F-4D97-AF65-F5344CB8AC3E}">
        <p14:creationId xmlns:p14="http://schemas.microsoft.com/office/powerpoint/2010/main" val="37032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D3642D-15D5-818A-5609-28FFA6125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263" y="0"/>
            <a:ext cx="2790737" cy="3794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3F7FA-0EC6-1C3E-A7E7-288AC57A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74" y="314637"/>
            <a:ext cx="10515600" cy="1325563"/>
          </a:xfrm>
        </p:spPr>
        <p:txBody>
          <a:bodyPr/>
          <a:lstStyle/>
          <a:p>
            <a:r>
              <a:rPr lang="en-GB" dirty="0"/>
              <a:t>Going to China!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D3A62BC-EE55-9781-B54C-54C5D2C37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50694" y="-1"/>
            <a:ext cx="4367243" cy="33581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A997B-68A5-FE4D-1EAB-8D3DF55E4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244"/>
          <a:stretch/>
        </p:blipFill>
        <p:spPr>
          <a:xfrm>
            <a:off x="8320275" y="3258552"/>
            <a:ext cx="3871725" cy="3599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C6613-AB4F-3128-9E0E-B6000F8F6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7549"/>
            <a:ext cx="5050693" cy="5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13296-5AD1-12A3-1E0E-C6226D9D9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852" y="3280402"/>
            <a:ext cx="4799263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581E-A233-9F96-4855-AF8E05D2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GB" dirty="0"/>
              <a:t>What London-based teachers can do…</a:t>
            </a:r>
          </a:p>
        </p:txBody>
      </p:sp>
    </p:spTree>
    <p:extLst>
      <p:ext uri="{BB962C8B-B14F-4D97-AF65-F5344CB8AC3E}">
        <p14:creationId xmlns:p14="http://schemas.microsoft.com/office/powerpoint/2010/main" val="31355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0A5A876-8156-2146-0CE2-77CD1C41D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2674" y="2506662"/>
            <a:ext cx="3263503" cy="4351338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9662C4-DFA0-74CA-4447-A58CB256C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604" y="3057098"/>
            <a:ext cx="2850676" cy="3800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333444-C421-072E-0031-CA7729A2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281" y="-31823"/>
            <a:ext cx="3055393" cy="40738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9E408A-F2A7-7F82-9A8A-BD7186BC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674" y="-31823"/>
            <a:ext cx="3239326" cy="4319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129694-A91B-4E66-7C27-D677AB35D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82" y="2772375"/>
            <a:ext cx="3055392" cy="408562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3100149-A1AB-6DEF-AF7C-597CFC35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74" y="314637"/>
            <a:ext cx="4702792" cy="2457738"/>
          </a:xfrm>
        </p:spPr>
        <p:txBody>
          <a:bodyPr/>
          <a:lstStyle/>
          <a:p>
            <a:r>
              <a:rPr lang="en-GB" dirty="0"/>
              <a:t>Going to China Town and the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3086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CEA8-F8FB-9B54-2D73-1E91748A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14198-A3CF-48BF-E60C-F99C6C881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share my insight from the inside</a:t>
            </a:r>
          </a:p>
          <a:p>
            <a:r>
              <a:rPr lang="en-GB" sz="3200" dirty="0"/>
              <a:t>To save you time</a:t>
            </a:r>
          </a:p>
          <a:p>
            <a:r>
              <a:rPr lang="en-GB" sz="3200" dirty="0"/>
              <a:t>To maximise the effectiveness of your teaching and resources</a:t>
            </a:r>
          </a:p>
          <a:p>
            <a:endParaRPr lang="en-GB" sz="3200" dirty="0"/>
          </a:p>
          <a:p>
            <a:r>
              <a:rPr lang="en-GB" sz="3200" dirty="0"/>
              <a:t>If not my own idea, to credit the sources of these tips throughout my career so far</a:t>
            </a:r>
          </a:p>
        </p:txBody>
      </p:sp>
    </p:spTree>
    <p:extLst>
      <p:ext uri="{BB962C8B-B14F-4D97-AF65-F5344CB8AC3E}">
        <p14:creationId xmlns:p14="http://schemas.microsoft.com/office/powerpoint/2010/main" val="40010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4D04-192A-7698-ABB3-8CBF0C6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F0"/>
                </a:solidFill>
              </a:rPr>
              <a:t>7</a:t>
            </a:r>
            <a:r>
              <a:rPr lang="en-GB" sz="4400" b="1" dirty="0">
                <a:solidFill>
                  <a:srgbClr val="00B0F0"/>
                </a:solidFill>
              </a:rPr>
              <a:t>. Teach to your strengths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708A-E971-1FA4-903F-E1CFEA111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interests do you have?</a:t>
            </a:r>
          </a:p>
          <a:p>
            <a:r>
              <a:rPr lang="en-GB" dirty="0"/>
              <a:t>How can you include it into your lessons?</a:t>
            </a:r>
          </a:p>
          <a:p>
            <a:r>
              <a:rPr lang="en-GB" dirty="0"/>
              <a:t>Children are more likely to be inspired if you are enthusiastic!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47DBCF-D5E5-328B-B72B-8F0E13EAD541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Andy Hunt</a:t>
            </a:r>
          </a:p>
        </p:txBody>
      </p:sp>
    </p:spTree>
    <p:extLst>
      <p:ext uri="{BB962C8B-B14F-4D97-AF65-F5344CB8AC3E}">
        <p14:creationId xmlns:p14="http://schemas.microsoft.com/office/powerpoint/2010/main" val="7038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4A1C8C-0E5A-C3B4-B694-B6AED5AA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392"/>
            <a:ext cx="10515600" cy="554757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1. Pinyin and Characters: how to bridge the gap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chemeClr val="bg1">
                    <a:lumMod val="50000"/>
                  </a:schemeClr>
                </a:solidFill>
              </a:rPr>
              <a:t>2. Support the weaker students early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rgbClr val="002060"/>
                </a:solidFill>
              </a:rPr>
              <a:t>3. Thinking smartly about your resources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4. The Power of Pedagogy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5. “Culture Shock”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rgbClr val="FF0000"/>
                </a:solidFill>
              </a:rPr>
              <a:t>6. Organise trip/activities to give it context</a:t>
            </a:r>
          </a:p>
          <a:p>
            <a:pPr>
              <a:lnSpc>
                <a:spcPct val="160000"/>
              </a:lnSpc>
            </a:pPr>
            <a:r>
              <a:rPr lang="en-GB" sz="4000" b="1" dirty="0">
                <a:solidFill>
                  <a:srgbClr val="00B0F0"/>
                </a:solidFill>
              </a:rPr>
              <a:t>7. Teach to your strengths</a:t>
            </a:r>
            <a:endParaRPr lang="en-GB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C2EA9FF-2F83-EC00-623B-41F51C59F318}"/>
              </a:ext>
            </a:extLst>
          </p:cNvPr>
          <p:cNvSpPr/>
          <p:nvPr/>
        </p:nvSpPr>
        <p:spPr>
          <a:xfrm>
            <a:off x="9542057" y="4405905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Andy Hunt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4D6A5F-FF82-96B4-F132-E513062FD767}"/>
              </a:ext>
            </a:extLst>
          </p:cNvPr>
          <p:cNvSpPr/>
          <p:nvPr/>
        </p:nvSpPr>
        <p:spPr>
          <a:xfrm>
            <a:off x="9542059" y="1062347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Olivia Song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73C43-E10B-4D55-B00C-C45AB6E477BA}"/>
              </a:ext>
            </a:extLst>
          </p:cNvPr>
          <p:cNvSpPr/>
          <p:nvPr/>
        </p:nvSpPr>
        <p:spPr>
          <a:xfrm>
            <a:off x="6628261" y="4405905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Camilla Smith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93E426-CDD1-2AA5-5EC1-389D60C03F0B}"/>
              </a:ext>
            </a:extLst>
          </p:cNvPr>
          <p:cNvSpPr/>
          <p:nvPr/>
        </p:nvSpPr>
        <p:spPr>
          <a:xfrm>
            <a:off x="6628262" y="1062347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Alex </a:t>
            </a:r>
            <a:r>
              <a:rPr lang="en-GB" dirty="0" err="1"/>
              <a:t>Ferraby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51FE23-A7C4-EC36-319F-5711A7EE383D}"/>
              </a:ext>
            </a:extLst>
          </p:cNvPr>
          <p:cNvSpPr/>
          <p:nvPr/>
        </p:nvSpPr>
        <p:spPr>
          <a:xfrm>
            <a:off x="3714465" y="1062347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Caroline Conlon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1156A8-0C51-0119-2C5A-28B960E32B32}"/>
              </a:ext>
            </a:extLst>
          </p:cNvPr>
          <p:cNvSpPr/>
          <p:nvPr/>
        </p:nvSpPr>
        <p:spPr>
          <a:xfrm>
            <a:off x="800668" y="1062347"/>
            <a:ext cx="1542197" cy="154219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Myself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4AE92E-94DA-00C2-0A69-38B5A784BD4C}"/>
              </a:ext>
            </a:extLst>
          </p:cNvPr>
          <p:cNvSpPr/>
          <p:nvPr/>
        </p:nvSpPr>
        <p:spPr>
          <a:xfrm>
            <a:off x="3714465" y="4405905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Josh Ma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81FD50-7147-EB7A-A726-B1F41467189B}"/>
              </a:ext>
            </a:extLst>
          </p:cNvPr>
          <p:cNvSpPr/>
          <p:nvPr/>
        </p:nvSpPr>
        <p:spPr>
          <a:xfrm>
            <a:off x="645995" y="4339396"/>
            <a:ext cx="1675215" cy="16752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Xiaoming</a:t>
            </a:r>
            <a:r>
              <a:rPr lang="en-GB" dirty="0"/>
              <a:t> Zhu</a:t>
            </a:r>
          </a:p>
        </p:txBody>
      </p:sp>
    </p:spTree>
    <p:extLst>
      <p:ext uri="{BB962C8B-B14F-4D97-AF65-F5344CB8AC3E}">
        <p14:creationId xmlns:p14="http://schemas.microsoft.com/office/powerpoint/2010/main" val="3847334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4C834-BFD2-DD0E-BC4B-836BFE7BC602}"/>
              </a:ext>
            </a:extLst>
          </p:cNvPr>
          <p:cNvSpPr txBox="1"/>
          <p:nvPr/>
        </p:nvSpPr>
        <p:spPr>
          <a:xfrm>
            <a:off x="4410892" y="304283"/>
            <a:ext cx="339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Please discuss in your tables: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9B05E8-7351-9ACF-3273-5AD09ABC6F50}"/>
              </a:ext>
            </a:extLst>
          </p:cNvPr>
          <p:cNvSpPr/>
          <p:nvPr/>
        </p:nvSpPr>
        <p:spPr>
          <a:xfrm>
            <a:off x="457201" y="1574592"/>
            <a:ext cx="11299370" cy="29783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Do you have any ideas that could benefit everyone else in the room?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Have you tested them out? If so, what were the results?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2083A-DEAE-B8EE-26F8-5846DDAEBE00}"/>
              </a:ext>
            </a:extLst>
          </p:cNvPr>
          <p:cNvSpPr txBox="1"/>
          <p:nvPr/>
        </p:nvSpPr>
        <p:spPr>
          <a:xfrm>
            <a:off x="849085" y="5098742"/>
            <a:ext cx="2337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Time-saving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C695D-9EFA-6202-E201-18CB97D8F105}"/>
              </a:ext>
            </a:extLst>
          </p:cNvPr>
          <p:cNvSpPr txBox="1"/>
          <p:nvPr/>
        </p:nvSpPr>
        <p:spPr>
          <a:xfrm>
            <a:off x="1376793" y="5644561"/>
            <a:ext cx="45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Ways to support the bottom 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FA476-3BA9-D105-3DF5-067E3A5CC359}"/>
              </a:ext>
            </a:extLst>
          </p:cNvPr>
          <p:cNvSpPr txBox="1"/>
          <p:nvPr/>
        </p:nvSpPr>
        <p:spPr>
          <a:xfrm>
            <a:off x="6614786" y="5644561"/>
            <a:ext cx="406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Ways to support the top band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6ECCF-63E5-F74C-BEF6-75DCC1CCBD5B}"/>
              </a:ext>
            </a:extLst>
          </p:cNvPr>
          <p:cNvSpPr txBox="1"/>
          <p:nvPr/>
        </p:nvSpPr>
        <p:spPr>
          <a:xfrm>
            <a:off x="3378925" y="5098742"/>
            <a:ext cx="145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Trip ideas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30C12-3F5D-D3D0-6059-256D80C8B8EA}"/>
              </a:ext>
            </a:extLst>
          </p:cNvPr>
          <p:cNvSpPr txBox="1"/>
          <p:nvPr/>
        </p:nvSpPr>
        <p:spPr>
          <a:xfrm>
            <a:off x="5288269" y="5098742"/>
            <a:ext cx="265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Club/society ideas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32981-C072-CF7B-0C8E-F2B757165B0E}"/>
              </a:ext>
            </a:extLst>
          </p:cNvPr>
          <p:cNvSpPr txBox="1"/>
          <p:nvPr/>
        </p:nvSpPr>
        <p:spPr>
          <a:xfrm>
            <a:off x="8399032" y="5098742"/>
            <a:ext cx="294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Pedagogical theories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A0B3F-5434-8FF2-DFFF-B3961F3737CF}"/>
              </a:ext>
            </a:extLst>
          </p:cNvPr>
          <p:cNvSpPr txBox="1"/>
          <p:nvPr/>
        </p:nvSpPr>
        <p:spPr>
          <a:xfrm>
            <a:off x="3676365" y="6190380"/>
            <a:ext cx="2434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Useful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CD9CE-A3C8-203B-EA74-74CA537D2DD2}"/>
              </a:ext>
            </a:extLst>
          </p:cNvPr>
          <p:cNvSpPr txBox="1"/>
          <p:nvPr/>
        </p:nvSpPr>
        <p:spPr>
          <a:xfrm>
            <a:off x="6213746" y="6190379"/>
            <a:ext cx="314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Sources with longevity</a:t>
            </a:r>
          </a:p>
        </p:txBody>
      </p:sp>
    </p:spTree>
    <p:extLst>
      <p:ext uri="{BB962C8B-B14F-4D97-AF65-F5344CB8AC3E}">
        <p14:creationId xmlns:p14="http://schemas.microsoft.com/office/powerpoint/2010/main" val="52696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4A1C8C-0E5A-C3B4-B694-B6AED5AA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247"/>
            <a:ext cx="10515600" cy="5547571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1. Pinyin and Characters: how to bridge the gap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2. Support the weaker students early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rgbClr val="002060"/>
                </a:solidFill>
              </a:rPr>
              <a:t>3. Thinking smartly about your resources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4. The Power of Pedagogy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5. “Culture Shock”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rgbClr val="FF0000"/>
                </a:solidFill>
              </a:rPr>
              <a:t>6. Organise trip/activities to give it context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7. Teach to your strengths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BA447E-0E0D-E914-C04A-2E1B18FF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82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Presentation content</a:t>
            </a:r>
          </a:p>
        </p:txBody>
      </p:sp>
    </p:spTree>
    <p:extLst>
      <p:ext uri="{BB962C8B-B14F-4D97-AF65-F5344CB8AC3E}">
        <p14:creationId xmlns:p14="http://schemas.microsoft.com/office/powerpoint/2010/main" val="980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AF58-CB29-6B13-3BD3-473D841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1. Pinyin and Characters: how to bridge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5AC7-8A96-7432-1296-BE249AB7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Cognitive load required to learn three pieces of information too high</a:t>
            </a:r>
          </a:p>
          <a:p>
            <a:pPr>
              <a:lnSpc>
                <a:spcPct val="210000"/>
              </a:lnSpc>
            </a:pPr>
            <a:r>
              <a:rPr lang="en-GB" dirty="0"/>
              <a:t>How can we support our students to bridge the gap?</a:t>
            </a:r>
          </a:p>
          <a:p>
            <a:endParaRPr lang="en-GB" dirty="0"/>
          </a:p>
          <a:p>
            <a:r>
              <a:rPr lang="en-GB" dirty="0"/>
              <a:t>Vocabulary tests in two parts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5E7D3A-8659-64EB-974E-D245790229FB}"/>
              </a:ext>
            </a:extLst>
          </p:cNvPr>
          <p:cNvSpPr/>
          <p:nvPr/>
        </p:nvSpPr>
        <p:spPr>
          <a:xfrm>
            <a:off x="10003808" y="4950678"/>
            <a:ext cx="1542197" cy="15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Josh Ma</a:t>
            </a:r>
          </a:p>
        </p:txBody>
      </p:sp>
    </p:spTree>
    <p:extLst>
      <p:ext uri="{BB962C8B-B14F-4D97-AF65-F5344CB8AC3E}">
        <p14:creationId xmlns:p14="http://schemas.microsoft.com/office/powerpoint/2010/main" val="7241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89CBD-C57E-4178-BE38-3568501DC408}"/>
              </a:ext>
            </a:extLst>
          </p:cNvPr>
          <p:cNvSpPr txBox="1"/>
          <p:nvPr/>
        </p:nvSpPr>
        <p:spPr>
          <a:xfrm>
            <a:off x="843528" y="794940"/>
            <a:ext cx="2411384" cy="461665"/>
          </a:xfrm>
          <a:prstGeom prst="rect">
            <a:avLst/>
          </a:prstGeom>
          <a:solidFill>
            <a:srgbClr val="FFC1C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LISTENING</a:t>
            </a:r>
            <a:endParaRPr lang="en-GB" sz="2400" dirty="0">
              <a:latin typeface="Univers Condensed Light" panose="020B0306020202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54A02-D952-413E-AB4B-ED7E939C66E3}"/>
              </a:ext>
            </a:extLst>
          </p:cNvPr>
          <p:cNvSpPr txBox="1"/>
          <p:nvPr/>
        </p:nvSpPr>
        <p:spPr>
          <a:xfrm>
            <a:off x="3530490" y="805331"/>
            <a:ext cx="2411384" cy="461665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SPEAKING</a:t>
            </a:r>
            <a:endParaRPr lang="en-GB" sz="2400" dirty="0">
              <a:latin typeface="Univers Condensed Light" panose="020B0306020202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1D6A7-F060-4584-A346-BDA3D13DB12A}"/>
              </a:ext>
            </a:extLst>
          </p:cNvPr>
          <p:cNvSpPr txBox="1"/>
          <p:nvPr/>
        </p:nvSpPr>
        <p:spPr>
          <a:xfrm>
            <a:off x="6217453" y="805331"/>
            <a:ext cx="2411384" cy="461665"/>
          </a:xfrm>
          <a:prstGeom prst="rect">
            <a:avLst/>
          </a:prstGeom>
          <a:solidFill>
            <a:srgbClr val="D2F38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READING</a:t>
            </a:r>
            <a:endParaRPr lang="en-GB" sz="2400" dirty="0">
              <a:latin typeface="Univers Condensed Light" panose="020B0306020202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A6BDD-9986-4C1E-9D48-DA1A7628823F}"/>
              </a:ext>
            </a:extLst>
          </p:cNvPr>
          <p:cNvSpPr txBox="1"/>
          <p:nvPr/>
        </p:nvSpPr>
        <p:spPr>
          <a:xfrm>
            <a:off x="8904416" y="805331"/>
            <a:ext cx="2411383" cy="461665"/>
          </a:xfrm>
          <a:prstGeom prst="rect">
            <a:avLst/>
          </a:prstGeom>
          <a:solidFill>
            <a:srgbClr val="FFB3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WRITING</a:t>
            </a:r>
            <a:endParaRPr lang="en-GB" sz="2400" dirty="0">
              <a:latin typeface="Univers Condensed Light" panose="020B0306020202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1168C-29E1-4973-820F-D5E27AEEBBB0}"/>
              </a:ext>
            </a:extLst>
          </p:cNvPr>
          <p:cNvSpPr txBox="1"/>
          <p:nvPr/>
        </p:nvSpPr>
        <p:spPr>
          <a:xfrm>
            <a:off x="843528" y="1567157"/>
            <a:ext cx="2411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Listening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English meaning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D7366-242E-4736-832E-9D42FE203843}"/>
              </a:ext>
            </a:extLst>
          </p:cNvPr>
          <p:cNvSpPr txBox="1"/>
          <p:nvPr/>
        </p:nvSpPr>
        <p:spPr>
          <a:xfrm>
            <a:off x="3530490" y="1567157"/>
            <a:ext cx="2411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Spoken response   </a:t>
            </a:r>
            <a:endParaRPr lang="en-GB" sz="2000" dirty="0">
              <a:latin typeface="Univers Condensed Light" panose="020B0306020202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English ideas to Chinese sounds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2CBA9-964C-4E98-9A0A-23778960ECE9}"/>
              </a:ext>
            </a:extLst>
          </p:cNvPr>
          <p:cNvSpPr txBox="1"/>
          <p:nvPr/>
        </p:nvSpPr>
        <p:spPr>
          <a:xfrm>
            <a:off x="6217452" y="1567157"/>
            <a:ext cx="2568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Reading comprehension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characters to English meaning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C4102-8300-4664-BBAA-12E5101E048C}"/>
              </a:ext>
            </a:extLst>
          </p:cNvPr>
          <p:cNvSpPr txBox="1"/>
          <p:nvPr/>
        </p:nvSpPr>
        <p:spPr>
          <a:xfrm>
            <a:off x="8904416" y="2650372"/>
            <a:ext cx="256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Written response   </a:t>
            </a:r>
            <a:endParaRPr lang="en-GB" sz="2000" dirty="0">
              <a:latin typeface="Univers Condensed Light" panose="020B0306020202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English ideas to Chinese characters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  <a:endParaRPr lang="en-GB" sz="2000" i="1" dirty="0">
              <a:solidFill>
                <a:schemeClr val="bg1"/>
              </a:solidFill>
              <a:highlight>
                <a:srgbClr val="FF0000"/>
              </a:highlight>
              <a:latin typeface="Univers Condensed Light" panose="020B0306020202040204" pitchFamily="34" charset="0"/>
              <a:ea typeface="Cambria" panose="02040503050406030204" pitchFamily="18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04043CD-B996-481B-928C-A7787E2088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95206" y="3218216"/>
            <a:ext cx="606038" cy="269640"/>
          </a:xfrm>
          <a:prstGeom prst="bentConnector3">
            <a:avLst>
              <a:gd name="adj1" fmla="val 10029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E0D43BC-08B6-478F-A5BB-F3D32AEFB63A}"/>
              </a:ext>
            </a:extLst>
          </p:cNvPr>
          <p:cNvCxnSpPr>
            <a:cxnSpLocks/>
            <a:endCxn id="31" idx="3"/>
          </p:cNvCxnSpPr>
          <p:nvPr/>
        </p:nvCxnSpPr>
        <p:spPr>
          <a:xfrm rot="5400000">
            <a:off x="7060677" y="3389450"/>
            <a:ext cx="1316985" cy="54133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D3EC2E-44E9-40ED-A9B6-E939AFDA774B}"/>
              </a:ext>
            </a:extLst>
          </p:cNvPr>
          <p:cNvSpPr txBox="1"/>
          <p:nvPr/>
        </p:nvSpPr>
        <p:spPr>
          <a:xfrm>
            <a:off x="1829597" y="3050017"/>
            <a:ext cx="24679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0988" indent="-2809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Character acquisition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highlight>
                  <a:srgbClr val="00FF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Chinese characters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220E0A-A156-42E3-B37C-1871C14CB02C}"/>
              </a:ext>
            </a:extLst>
          </p:cNvPr>
          <p:cNvSpPr txBox="1"/>
          <p:nvPr/>
        </p:nvSpPr>
        <p:spPr>
          <a:xfrm>
            <a:off x="5037119" y="3810777"/>
            <a:ext cx="241138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Sound acquisition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characters to Chinese sounds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 _</a:t>
            </a:r>
            <a:endParaRPr lang="en-GB" sz="2000" i="1" dirty="0">
              <a:solidFill>
                <a:schemeClr val="bg1"/>
              </a:solidFill>
              <a:highlight>
                <a:srgbClr val="FF0000"/>
              </a:highlight>
              <a:latin typeface="Univers Condensed Light" panose="020B0306020202040204" pitchFamily="34" charset="0"/>
              <a:ea typeface="Cambria" panose="020405030504060302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7C8E37-8310-4DCE-B002-6EE6C844322D}"/>
              </a:ext>
            </a:extLst>
          </p:cNvPr>
          <p:cNvCxnSpPr/>
          <p:nvPr/>
        </p:nvCxnSpPr>
        <p:spPr>
          <a:xfrm>
            <a:off x="727587" y="403123"/>
            <a:ext cx="1068766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D7508D-B9EB-4D7C-93C9-951B6B39F6C8}"/>
              </a:ext>
            </a:extLst>
          </p:cNvPr>
          <p:cNvCxnSpPr/>
          <p:nvPr/>
        </p:nvCxnSpPr>
        <p:spPr>
          <a:xfrm>
            <a:off x="752167" y="6415549"/>
            <a:ext cx="106876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37FF3072-E773-4B27-84F1-306AD030EDD8}"/>
              </a:ext>
            </a:extLst>
          </p:cNvPr>
          <p:cNvCxnSpPr>
            <a:cxnSpLocks/>
          </p:cNvCxnSpPr>
          <p:nvPr/>
        </p:nvCxnSpPr>
        <p:spPr>
          <a:xfrm flipV="1">
            <a:off x="4240981" y="3001624"/>
            <a:ext cx="3182164" cy="654433"/>
          </a:xfrm>
          <a:prstGeom prst="bentConnector3">
            <a:avLst>
              <a:gd name="adj1" fmla="val 10005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FC2FA5C5-C78B-4B07-8884-DFA028CC7E24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>
            <a:off x="4609325" y="3040893"/>
            <a:ext cx="427795" cy="127771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45EB441-5106-442D-9106-F7769EAD81BA}"/>
              </a:ext>
            </a:extLst>
          </p:cNvPr>
          <p:cNvSpPr txBox="1"/>
          <p:nvPr/>
        </p:nvSpPr>
        <p:spPr>
          <a:xfrm>
            <a:off x="7662289" y="4889957"/>
            <a:ext cx="275007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Dictation (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  <a:ea typeface="KaiTi" panose="02010609060101010101" pitchFamily="49" charset="-122"/>
              </a:rPr>
              <a:t>听写</a:t>
            </a:r>
            <a:r>
              <a:rPr lang="en-GB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)*</a:t>
            </a:r>
            <a:br>
              <a:rPr lang="en-GB" sz="2000" dirty="0">
                <a:latin typeface="Univers Condensed Light" panose="020B0306020202040204" pitchFamily="34" charset="0"/>
              </a:rPr>
            </a:b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Chinese sounds to Chinese Characters and English meaning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 _</a:t>
            </a:r>
            <a:endParaRPr lang="en-GB" sz="2000" i="1" dirty="0">
              <a:solidFill>
                <a:schemeClr val="bg1"/>
              </a:solidFill>
              <a:highlight>
                <a:srgbClr val="FF0000"/>
              </a:highlight>
              <a:latin typeface="Univers Condensed Light" panose="020B0306020202040204" pitchFamily="34" charset="0"/>
              <a:ea typeface="Cambria" panose="02040503050406030204" pitchFamily="18" charset="0"/>
            </a:endParaRP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858A154A-7F57-4A04-A656-AE41573158BA}"/>
              </a:ext>
            </a:extLst>
          </p:cNvPr>
          <p:cNvCxnSpPr>
            <a:cxnSpLocks/>
          </p:cNvCxnSpPr>
          <p:nvPr/>
        </p:nvCxnSpPr>
        <p:spPr>
          <a:xfrm>
            <a:off x="1376516" y="3056481"/>
            <a:ext cx="6285773" cy="2872371"/>
          </a:xfrm>
          <a:prstGeom prst="bentConnector3">
            <a:avLst>
              <a:gd name="adj1" fmla="val 10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5E6A5890-DF8A-4AA9-A93D-30C500E58B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75895" y="4689267"/>
            <a:ext cx="2118078" cy="361099"/>
          </a:xfrm>
          <a:prstGeom prst="bentConnector3">
            <a:avLst>
              <a:gd name="adj1" fmla="val -13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135E74-6ACF-4194-ACA5-439A6D73F81F}"/>
              </a:ext>
            </a:extLst>
          </p:cNvPr>
          <p:cNvSpPr txBox="1"/>
          <p:nvPr/>
        </p:nvSpPr>
        <p:spPr>
          <a:xfrm>
            <a:off x="8989897" y="1549090"/>
            <a:ext cx="2745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265113">
              <a:buFont typeface="Arial" panose="020B0604020202020204" pitchFamily="34" charset="0"/>
              <a:buChar char="•"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 Light" panose="020B0306020202040204" pitchFamily="34" charset="0"/>
              </a:rPr>
              <a:t>Writing Skill</a:t>
            </a:r>
          </a:p>
          <a:p>
            <a:pPr marL="354013" indent="-265113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Character practice</a:t>
            </a:r>
            <a:r>
              <a:rPr lang="en-GB" sz="2000" i="1" dirty="0">
                <a:solidFill>
                  <a:srgbClr val="FF0000"/>
                </a:solidFill>
                <a:highlight>
                  <a:srgbClr val="FF0000"/>
                </a:highlight>
                <a:latin typeface="Univers Condensed Light" panose="020B0306020202040204" pitchFamily="34" charset="0"/>
                <a:ea typeface="Cambria" panose="02040503050406030204" pitchFamily="18" charset="0"/>
              </a:rPr>
              <a:t>_</a:t>
            </a:r>
          </a:p>
          <a:p>
            <a:pPr marL="354013" indent="-265113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GB" sz="2000" i="1" dirty="0">
              <a:latin typeface="Univers Condensed Light" panose="020B030602020204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2" grpId="0" animBg="1"/>
      <p:bldP spid="31" grpId="0" animBg="1"/>
      <p:bldP spid="69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926F8-0D10-AE79-EA2B-BB6A361CF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3" y="130628"/>
            <a:ext cx="5358363" cy="6406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780EC-9581-DD0D-0A8C-8165DC56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377538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5303</TotalTime>
  <Words>2303</Words>
  <Application>Microsoft Office PowerPoint</Application>
  <PresentationFormat>Widescreen</PresentationFormat>
  <Paragraphs>476</Paragraphs>
  <Slides>53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Who am I?</vt:lpstr>
      <vt:lpstr>Purpose of presentation</vt:lpstr>
      <vt:lpstr>Presentation content</vt:lpstr>
      <vt:lpstr>1. Pinyin and Characters: how to bridge the gap</vt:lpstr>
      <vt:lpstr>PowerPoint Presentation</vt:lpstr>
      <vt:lpstr>PowerPoint Presentation</vt:lpstr>
      <vt:lpstr>2. Support the weaker students early</vt:lpstr>
      <vt:lpstr>2. Support the weaker students early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Thinking smartly about your resources</vt:lpstr>
      <vt:lpstr>3. Thinking smartly about your resources</vt:lpstr>
      <vt:lpstr>PowerPoint Presentation</vt:lpstr>
      <vt:lpstr>3. Thinking smartly about your resources</vt:lpstr>
      <vt:lpstr>PowerPoint Presentation</vt:lpstr>
      <vt:lpstr>PowerPoint Presentation</vt:lpstr>
      <vt:lpstr>PowerPoint Presentation</vt:lpstr>
      <vt:lpstr>3. Thinking smartly about your resources</vt:lpstr>
      <vt:lpstr>PowerPoint Presentation</vt:lpstr>
      <vt:lpstr>Year 11  Mandarin Speaking Questions </vt:lpstr>
      <vt:lpstr>THEME 1: Identity &amp; Culture </vt:lpstr>
      <vt:lpstr>PowerPoint Presentation</vt:lpstr>
      <vt:lpstr>PowerPoint Presentation</vt:lpstr>
      <vt:lpstr>4. The Power of Pedagogy</vt:lpstr>
      <vt:lpstr>PowerPoint Presentation</vt:lpstr>
      <vt:lpstr>Write 130-180 characters on the following points: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The Power of Pedagogy</vt:lpstr>
      <vt:lpstr>5. “Culture Shock”</vt:lpstr>
      <vt:lpstr>6. Organise activities/trips to give it context</vt:lpstr>
      <vt:lpstr>What anyone can do…</vt:lpstr>
      <vt:lpstr>Extra- and cross-curricular: cooking, music, poetry, culture, calligraphy</vt:lpstr>
      <vt:lpstr>Go to a Chinese restaurant, Wing Yip, bubble-tea store…</vt:lpstr>
      <vt:lpstr>External providers coming into school</vt:lpstr>
      <vt:lpstr>Going to China!</vt:lpstr>
      <vt:lpstr>What London-based teachers can do…</vt:lpstr>
      <vt:lpstr>Going to China Town and the British Museum</vt:lpstr>
      <vt:lpstr>7. Teach to your strengths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Zakary Twist</dc:creator>
  <cp:lastModifiedBy>Zakary Twist</cp:lastModifiedBy>
  <cp:revision>28</cp:revision>
  <dcterms:created xsi:type="dcterms:W3CDTF">2024-09-14T09:25:24Z</dcterms:created>
  <dcterms:modified xsi:type="dcterms:W3CDTF">2024-11-20T13:55:41Z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4a67ac-5dc1-4ba4-a8f4-88c64762ad3f_Enabled">
    <vt:lpwstr>true</vt:lpwstr>
  </property>
  <property fmtid="{D5CDD505-2E9C-101B-9397-08002B2CF9AE}" pid="3" name="MSIP_Label_b34a67ac-5dc1-4ba4-a8f4-88c64762ad3f_SetDate">
    <vt:lpwstr>2024-09-14T12:53:32Z</vt:lpwstr>
  </property>
  <property fmtid="{D5CDD505-2E9C-101B-9397-08002B2CF9AE}" pid="4" name="MSIP_Label_b34a67ac-5dc1-4ba4-a8f4-88c64762ad3f_Method">
    <vt:lpwstr>Privileged</vt:lpwstr>
  </property>
  <property fmtid="{D5CDD505-2E9C-101B-9397-08002B2CF9AE}" pid="5" name="MSIP_Label_b34a67ac-5dc1-4ba4-a8f4-88c64762ad3f_Name">
    <vt:lpwstr>b34a67ac-5dc1-4ba4-a8f4-88c64762ad3f</vt:lpwstr>
  </property>
  <property fmtid="{D5CDD505-2E9C-101B-9397-08002B2CF9AE}" pid="6" name="MSIP_Label_b34a67ac-5dc1-4ba4-a8f4-88c64762ad3f_SiteId">
    <vt:lpwstr>e0643a97-cb36-4364-bf4a-7739a7ca95a5</vt:lpwstr>
  </property>
  <property fmtid="{D5CDD505-2E9C-101B-9397-08002B2CF9AE}" pid="7" name="MSIP_Label_b34a67ac-5dc1-4ba4-a8f4-88c64762ad3f_ActionId">
    <vt:lpwstr>956f40da-c56f-4529-8481-e1a9a4b89fb1</vt:lpwstr>
  </property>
  <property fmtid="{D5CDD505-2E9C-101B-9397-08002B2CF9AE}" pid="8" name="MSIP_Label_b34a67ac-5dc1-4ba4-a8f4-88c64762ad3f_ContentBits">
    <vt:lpwstr>0</vt:lpwstr>
  </property>
</Properties>
</file>