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x="6858000" cy="9144000"/>
  <p:embeddedFontLst>
    <p:embeddedFont>
      <p:font typeface="Century Gothic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gmDjjzpROq3kk7/PvZI4NBZ39a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CenturyGothic-regular.fntdata"/><Relationship Id="rId25" Type="http://schemas.openxmlformats.org/officeDocument/2006/relationships/slide" Target="slides/slide20.xml"/><Relationship Id="rId28" Type="http://schemas.openxmlformats.org/officeDocument/2006/relationships/font" Target="fonts/CenturyGothic-italic.fntdata"/><Relationship Id="rId27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enturyGothic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2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2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5" name="Google Shape;15;p22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2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3"/>
          <p:cNvSpPr txBox="1"/>
          <p:nvPr>
            <p:ph idx="1" type="body"/>
          </p:nvPr>
        </p:nvSpPr>
        <p:spPr>
          <a:xfrm rot="5400000">
            <a:off x="4386263" y="-719137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0" name="Google Shape;80;p3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3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3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4"/>
          <p:cNvSpPr txBox="1"/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4"/>
          <p:cNvSpPr txBox="1"/>
          <p:nvPr>
            <p:ph idx="1" type="body"/>
          </p:nvPr>
        </p:nvSpPr>
        <p:spPr>
          <a:xfrm rot="5400000">
            <a:off x="2839799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6" name="Google Shape;86;p34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4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4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Century Gothic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9" name="Google Shape;99;p25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5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2" name="Google Shape;102;p25" title="Crop Mark"/>
          <p:cNvSpPr/>
          <p:nvPr/>
        </p:nvSpPr>
        <p:spPr>
          <a:xfrm>
            <a:off x="8151962" y="1685652"/>
            <a:ext cx="3275013" cy="4408488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2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6"/>
          <p:cNvSpPr txBox="1"/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entury Gothic"/>
              <a:buNone/>
              <a:defRPr sz="7200" cap="none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" type="subTitle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26"/>
          <p:cNvSpPr txBox="1"/>
          <p:nvPr>
            <p:ph idx="10" type="dt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6"/>
          <p:cNvSpPr txBox="1"/>
          <p:nvPr>
            <p:ph idx="11" type="ftr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4" name="Google Shape;24;p2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5" name="Google Shape;25;p26"/>
            <p:cNvSpPr/>
            <p:nvPr/>
          </p:nvSpPr>
          <p:spPr>
            <a:xfrm>
              <a:off x="8151962" y="1685652"/>
              <a:ext cx="3275013" cy="4408488"/>
            </a:xfrm>
            <a:custGeom>
              <a:rect b="b" l="l" r="r" t="t"/>
              <a:pathLst>
                <a:path extrusionOk="0"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6" name="Google Shape;26;p26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rect b="b" l="l" r="r" t="t"/>
              <a:pathLst>
                <a:path extrusionOk="0"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Century Gothic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24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24" title="Crop Mark"/>
          <p:cNvSpPr/>
          <p:nvPr/>
        </p:nvSpPr>
        <p:spPr>
          <a:xfrm>
            <a:off x="8151962" y="1685652"/>
            <a:ext cx="3275013" cy="4408488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7"/>
          <p:cNvSpPr txBox="1"/>
          <p:nvPr>
            <p:ph idx="1" type="body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7" name="Google Shape;37;p27"/>
          <p:cNvSpPr txBox="1"/>
          <p:nvPr>
            <p:ph idx="2" type="body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7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8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8"/>
          <p:cNvSpPr txBox="1"/>
          <p:nvPr>
            <p:ph idx="1" type="body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28"/>
          <p:cNvSpPr txBox="1"/>
          <p:nvPr>
            <p:ph idx="2" type="body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5" name="Google Shape;45;p28"/>
          <p:cNvSpPr txBox="1"/>
          <p:nvPr>
            <p:ph idx="3" type="body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28"/>
          <p:cNvSpPr txBox="1"/>
          <p:nvPr>
            <p:ph idx="4" type="body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28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8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8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9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0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0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0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1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1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1"/>
          <p:cNvSpPr txBox="1"/>
          <p:nvPr>
            <p:ph idx="1" type="body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indent="-3302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indent="-3302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indent="-3302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indent="-3302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/>
        </p:txBody>
      </p:sp>
      <p:sp>
        <p:nvSpPr>
          <p:cNvPr id="63" name="Google Shape;63;p31"/>
          <p:cNvSpPr txBox="1"/>
          <p:nvPr>
            <p:ph idx="2" type="body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31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1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1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" name="Google Shape;67;p31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2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2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entury Gothic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2"/>
          <p:cNvSpPr/>
          <p:nvPr>
            <p:ph idx="2" type="pic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32"/>
          <p:cNvSpPr txBox="1"/>
          <p:nvPr>
            <p:ph idx="1" type="body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32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2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2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32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  <a:defRPr b="0" i="0" sz="44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b="0" i="0" sz="2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56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b="0" i="1" sz="20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b="0" i="0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b="0" i="1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b="0" i="0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" name="Google Shape;8;p2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" name="Google Shape;9;p2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2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21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entury Gothic"/>
              <a:buNone/>
              <a:defRPr b="0" i="0" sz="44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ibre Franklin"/>
              <a:buChar char="■"/>
              <a:defRPr b="0" i="0" sz="2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56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ibre Franklin"/>
              <a:buChar char="–"/>
              <a:defRPr b="0" i="1" sz="2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429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bre Franklin"/>
              <a:buChar char="■"/>
              <a:defRPr b="0" i="0" sz="1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bre Franklin"/>
              <a:buChar char="–"/>
              <a:defRPr b="0" i="1" sz="18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302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Libre Franklin"/>
              <a:buChar char="■"/>
              <a:defRPr b="0" i="0" sz="16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2" name="Google Shape;92;p2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3" name="Google Shape;93;p23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5" name="Google Shape;95;p23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A few questions for Year 11 teachers:</a:t>
            </a:r>
            <a:endParaRPr/>
          </a:p>
        </p:txBody>
      </p:sp>
      <p:sp>
        <p:nvSpPr>
          <p:cNvPr id="108" name="Google Shape;108;p1"/>
          <p:cNvSpPr txBox="1"/>
          <p:nvPr>
            <p:ph idx="1" type="body"/>
          </p:nvPr>
        </p:nvSpPr>
        <p:spPr>
          <a:xfrm>
            <a:off x="1371600" y="2171700"/>
            <a:ext cx="9283700" cy="448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How do we know what topic(s) students need to work on?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How do students know?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How can students revise for the last few weeks?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How do you help ALL students revise for the final exams? </a:t>
            </a:r>
            <a:endParaRPr/>
          </a:p>
          <a:p>
            <a:pPr indent="-2316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Please use the QR code to share your answers/practices.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 sz="2400">
                <a:highlight>
                  <a:srgbClr val="FFFF00"/>
                </a:highlight>
              </a:rPr>
              <a:t>Please log into your Google Drive for this session.</a:t>
            </a:r>
            <a:endParaRPr/>
          </a:p>
        </p:txBody>
      </p:sp>
      <p:pic>
        <p:nvPicPr>
          <p:cNvPr descr="Qr code&#10;&#10;Description automatically generated" id="109" name="Google Shape;10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1125" y="2876551"/>
            <a:ext cx="1809750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0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3 Print student copy</a:t>
            </a:r>
            <a:endParaRPr/>
          </a:p>
        </p:txBody>
      </p:sp>
      <p:sp>
        <p:nvSpPr>
          <p:cNvPr id="167" name="Google Shape;167;p10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Check printout before printing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DIRT Lesson </a:t>
            </a:r>
            <a:endParaRPr/>
          </a:p>
        </p:txBody>
      </p:sp>
      <p:sp>
        <p:nvSpPr>
          <p:cNvPr id="173" name="Google Shape;173;p1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Whole-class explanation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Individual work with DIRT videos </a:t>
            </a:r>
            <a:endParaRPr/>
          </a:p>
        </p:txBody>
      </p:sp>
      <p:pic>
        <p:nvPicPr>
          <p:cNvPr descr="Shape&#10;&#10;Description automatically generated with low confidence" id="174" name="Google Shape;17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97200" y="4457700"/>
            <a:ext cx="2057400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hape&#10;&#10;Description automatically generated with low confidence" id="175" name="Google Shape;17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7400" y="4457700"/>
            <a:ext cx="2057400" cy="205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Century Gothic"/>
              <a:buNone/>
            </a:pPr>
            <a:r>
              <a:rPr lang="en-US"/>
              <a:t>WHAT NEXT?</a:t>
            </a:r>
            <a:endParaRPr/>
          </a:p>
        </p:txBody>
      </p:sp>
      <p:sp>
        <p:nvSpPr>
          <p:cNvPr id="181" name="Google Shape;181;p12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/>
              <a:t>How do we help all students revise?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Century Gothic"/>
              <a:buNone/>
            </a:pPr>
            <a:r>
              <a:rPr lang="en-US" sz="4400"/>
              <a:t>QLA + MISSING TOPICS +  KNOWLEDGE </a:t>
            </a:r>
            <a:r>
              <a:rPr lang="en-US" sz="4400"/>
              <a:t>ORGANISER</a:t>
            </a:r>
            <a:r>
              <a:rPr lang="en-US" sz="4400"/>
              <a:t> </a:t>
            </a:r>
            <a:br>
              <a:rPr lang="en-US" sz="4400"/>
            </a:br>
            <a:r>
              <a:rPr lang="en-US" sz="4400"/>
              <a:t>= INDIVIDUALISED REVISION PLAN</a:t>
            </a:r>
            <a:endParaRPr/>
          </a:p>
        </p:txBody>
      </p:sp>
      <p:sp>
        <p:nvSpPr>
          <p:cNvPr id="187" name="Google Shape;187;p13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/>
              <a:t>after the 2</a:t>
            </a:r>
            <a:r>
              <a:rPr baseline="30000" lang="en-US"/>
              <a:t>nd</a:t>
            </a:r>
            <a:r>
              <a:rPr lang="en-US"/>
              <a:t> mock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Sample</a:t>
            </a:r>
            <a:endParaRPr/>
          </a:p>
        </p:txBody>
      </p:sp>
      <p:pic>
        <p:nvPicPr>
          <p:cNvPr descr="Table&#10;&#10;Description automatically generated" id="193" name="Google Shape;193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8837" y="1531144"/>
            <a:ext cx="10898526" cy="49839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1 Identify topics in Google Sheets</a:t>
            </a:r>
            <a:endParaRPr/>
          </a:p>
        </p:txBody>
      </p:sp>
      <p:sp>
        <p:nvSpPr>
          <p:cNvPr id="199" name="Google Shape;199;p15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Topics for improvement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Topics that are not in the tests</a:t>
            </a:r>
            <a:endParaRPr/>
          </a:p>
        </p:txBody>
      </p:sp>
      <p:pic>
        <p:nvPicPr>
          <p:cNvPr descr="Graphical user interface, text, application&#10;&#10;Description automatically generated" id="200" name="Google Shape;20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0" y="3524250"/>
            <a:ext cx="10385300" cy="307631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2 Add Autocrat to Google Sheet</a:t>
            </a:r>
            <a:endParaRPr/>
          </a:p>
        </p:txBody>
      </p:sp>
      <p:sp>
        <p:nvSpPr>
          <p:cNvPr id="206" name="Google Shape;206;p16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New Google Sheet 🡪 Extensions 🡪 Add-ons 🡪 Get add-ons  </a:t>
            </a:r>
            <a:endParaRPr sz="2400"/>
          </a:p>
          <a:p>
            <a:pPr indent="-2316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</p:txBody>
      </p:sp>
      <p:pic>
        <p:nvPicPr>
          <p:cNvPr descr="Graphical user interface, application&#10;&#10;Description automatically generated" id="207" name="Google Shape;207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38413" y="3056427"/>
            <a:ext cx="2259699" cy="31205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phical user interface, application&#10;&#10;Description automatically generated" id="208" name="Google Shape;20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71600" y="3056427"/>
            <a:ext cx="7607300" cy="14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2 Design revision plan in Google Docs</a:t>
            </a:r>
            <a:endParaRPr/>
          </a:p>
        </p:txBody>
      </p:sp>
      <p:sp>
        <p:nvSpPr>
          <p:cNvPr id="214" name="Google Shape;214;p17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&lt;&lt;&gt;&gt; used to show what you would like to map to </a:t>
            </a:r>
            <a:endParaRPr/>
          </a:p>
        </p:txBody>
      </p:sp>
      <p:pic>
        <p:nvPicPr>
          <p:cNvPr descr="Table&#10;&#10;Description automatically generated" id="215" name="Google Shape;215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5144" y="2768926"/>
            <a:ext cx="8595900" cy="393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8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4 Generate individualised revision plan</a:t>
            </a:r>
            <a:endParaRPr/>
          </a:p>
        </p:txBody>
      </p:sp>
      <p:sp>
        <p:nvSpPr>
          <p:cNvPr id="221" name="Google Shape;221;p18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entury Gothic"/>
              <a:buAutoNum type="arabicPeriod"/>
            </a:pPr>
            <a:r>
              <a:rPr lang="en-US" sz="2400"/>
              <a:t>Open Revision Plan Google Sheets</a:t>
            </a:r>
            <a:endParaRPr/>
          </a:p>
          <a:p>
            <a:pPr indent="-514350" lvl="0" marL="51435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entury Gothic"/>
              <a:buAutoNum type="arabicPeriod"/>
            </a:pPr>
            <a:r>
              <a:rPr lang="en-US" sz="2400"/>
              <a:t>Extensions 🡪 Autocrat 🡪 Open</a:t>
            </a:r>
            <a:endParaRPr/>
          </a:p>
          <a:p>
            <a:pPr indent="-514350" lvl="0" marL="51435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entury Gothic"/>
              <a:buAutoNum type="arabicPeriod"/>
            </a:pPr>
            <a:r>
              <a:rPr lang="en-US" sz="2400"/>
              <a:t>New Job 🡪 Name your merge job 🡪 Choose template (Revision plan template) 🡪  Map source data to template: Merge tab, &lt;&lt;&gt;&gt; maps to column </a:t>
            </a:r>
            <a:endParaRPr/>
          </a:p>
          <a:p>
            <a:pPr indent="-514350" lvl="0" marL="51435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entury Gothic"/>
              <a:buAutoNum type="arabicPeriod"/>
            </a:pPr>
            <a:r>
              <a:rPr lang="en-US" sz="2400"/>
              <a:t>File setting then Next all the way</a:t>
            </a:r>
            <a:endParaRPr/>
          </a:p>
          <a:p>
            <a:pPr indent="-514350" lvl="0" marL="51435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entury Gothic"/>
              <a:buAutoNum type="arabicPeriod"/>
            </a:pPr>
            <a:r>
              <a:rPr lang="en-US" sz="2400"/>
              <a:t>Existing job</a:t>
            </a:r>
            <a:endParaRPr sz="2400"/>
          </a:p>
        </p:txBody>
      </p:sp>
      <p:pic>
        <p:nvPicPr>
          <p:cNvPr descr="Graphical user interface, application&#10;&#10;Description automatically generated" id="222" name="Google Shape;22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78600" y="5009216"/>
            <a:ext cx="5049044" cy="1716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Reminder</a:t>
            </a:r>
            <a:endParaRPr/>
          </a:p>
        </p:txBody>
      </p:sp>
      <p:sp>
        <p:nvSpPr>
          <p:cNvPr id="228" name="Google Shape;228;p1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Adapt for students who are really struggling 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</a:pPr>
            <a:r>
              <a:rPr lang="en-US" sz="2400"/>
              <a:t>Should be more specific </a:t>
            </a:r>
            <a:endParaRPr/>
          </a:p>
          <a:p>
            <a:pPr indent="-384048" lvl="1" marL="914400" rtl="0" algn="l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</a:pPr>
            <a:r>
              <a:rPr lang="en-US" sz="2400"/>
              <a:t>Easy to achieve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In my ideal world, there should be a system that ... </a:t>
            </a:r>
            <a:endParaRPr/>
          </a:p>
        </p:txBody>
      </p:sp>
      <p:sp>
        <p:nvSpPr>
          <p:cNvPr id="115" name="Google Shape;115;p2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has topic-based vocabulary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provides appropriate grammar points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assesses reading/listening skills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assesses writing/speaking skills </a:t>
            </a:r>
            <a:endParaRPr/>
          </a:p>
          <a:p>
            <a:pPr indent="-24307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t/>
            </a:r>
            <a:endParaRPr sz="24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runs retrieval practice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collects cumulative data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n-US" sz="2400"/>
              <a:t>offers targeted practice </a:t>
            </a:r>
            <a:endParaRPr/>
          </a:p>
        </p:txBody>
      </p:sp>
      <p:pic>
        <p:nvPicPr>
          <p:cNvPr descr="Shape&#10;&#10;Description automatically generated with low confidence" id="116" name="Google Shape;11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28000" y="4165600"/>
            <a:ext cx="1816100" cy="181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0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Century Gothic"/>
              <a:buNone/>
            </a:pPr>
            <a:r>
              <a:rPr lang="en-US"/>
              <a:t>Q &amp; A </a:t>
            </a:r>
            <a:endParaRPr/>
          </a:p>
        </p:txBody>
      </p:sp>
      <p:sp>
        <p:nvSpPr>
          <p:cNvPr id="234" name="Google Shape;234;p20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/>
              <a:t>and Thank you!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Century Gothic"/>
              <a:buNone/>
            </a:pPr>
            <a:r>
              <a:rPr lang="en-US"/>
              <a:t>WHAT IS QLA AND HOW CAN IT  HELP YOUR STUDENTS REVISE FOR GCSE?</a:t>
            </a:r>
            <a:endParaRPr/>
          </a:p>
        </p:txBody>
      </p:sp>
      <p:sp>
        <p:nvSpPr>
          <p:cNvPr id="122" name="Google Shape;122;p3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/>
              <a:t>Andrew Zhang</a:t>
            </a:r>
            <a:endParaRPr/>
          </a:p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/>
              <a:t>mandarinresourcesharing@gmail.com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Question Level Analysis (QLA)</a:t>
            </a:r>
            <a:endParaRPr/>
          </a:p>
        </p:txBody>
      </p:sp>
      <p:sp>
        <p:nvSpPr>
          <p:cNvPr id="128" name="Google Shape;128;p4"/>
          <p:cNvSpPr txBox="1"/>
          <p:nvPr>
            <p:ph idx="1" type="body"/>
          </p:nvPr>
        </p:nvSpPr>
        <p:spPr>
          <a:xfrm>
            <a:off x="1371600" y="2286000"/>
            <a:ext cx="9601200" cy="43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en-US" sz="2400"/>
              <a:t>A question level analysis sheet (QLA) is a </a:t>
            </a:r>
            <a:r>
              <a:rPr b="1" lang="en-US" sz="3200"/>
              <a:t>spreadsheet for recording individual question scores</a:t>
            </a:r>
            <a:r>
              <a:rPr b="1" lang="en-US" sz="2400"/>
              <a:t> </a:t>
            </a:r>
            <a:r>
              <a:rPr lang="en-US" sz="2400"/>
              <a:t>on an assessment to achieve an </a:t>
            </a:r>
            <a:r>
              <a:rPr b="1" lang="en-US" sz="3200"/>
              <a:t>overall analysis of a student or a class performance</a:t>
            </a:r>
            <a:r>
              <a:rPr lang="en-US" sz="2400"/>
              <a:t>. </a:t>
            </a:r>
            <a:endParaRPr/>
          </a:p>
          <a:p>
            <a:pPr indent="0" lvl="0" marL="0" rtl="0" algn="l">
              <a:lnSpc>
                <a:spcPct val="16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16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en-US" sz="2400"/>
              <a:t>You can generate personalised student reports to give to each student for use in revision. </a:t>
            </a:r>
            <a:endParaRPr/>
          </a:p>
          <a:p>
            <a:pPr indent="0" lvl="0" marL="0" rtl="0" algn="r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en-US" sz="2400"/>
              <a:t>--- Sparx Maths</a:t>
            </a:r>
            <a:endParaRPr sz="2400"/>
          </a:p>
          <a:p>
            <a:pPr indent="-25450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t/>
            </a:r>
            <a:endParaRPr sz="2400"/>
          </a:p>
          <a:p>
            <a:pPr indent="-25450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Century Gothic"/>
              <a:buNone/>
            </a:pPr>
            <a:r>
              <a:rPr lang="en-US"/>
              <a:t>DEMO</a:t>
            </a:r>
            <a:endParaRPr/>
          </a:p>
        </p:txBody>
      </p:sp>
      <p:sp>
        <p:nvSpPr>
          <p:cNvPr id="134" name="Google Shape;134;p5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Validity </a:t>
            </a:r>
            <a:endParaRPr/>
          </a:p>
        </p:txBody>
      </p:sp>
      <p:sp>
        <p:nvSpPr>
          <p:cNvPr id="140" name="Google Shape;140;p6"/>
          <p:cNvSpPr txBox="1"/>
          <p:nvPr>
            <p:ph idx="1" type="body"/>
          </p:nvPr>
        </p:nvSpPr>
        <p:spPr>
          <a:xfrm>
            <a:off x="1295400" y="21717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What if it is only a careless mistake?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What if students are not feeling well on that day or just being nervous?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What about a longer or shorter question on the same topic?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There are not enough evidence – only a few questions on the certain topic. 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standard tests only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a starting point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gives students something to work on for the last few weeks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How to create one?</a:t>
            </a:r>
            <a:endParaRPr/>
          </a:p>
        </p:txBody>
      </p:sp>
      <p:sp>
        <p:nvSpPr>
          <p:cNvPr id="146" name="Google Shape;146;p7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Each year’s test papers are different, therefore we need to adapt every year</a:t>
            </a:r>
            <a:endParaRPr/>
          </a:p>
          <a:p>
            <a:pPr indent="-2316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1 Collect data</a:t>
            </a:r>
            <a:endParaRPr/>
          </a:p>
        </p:txBody>
      </p:sp>
      <p:sp>
        <p:nvSpPr>
          <p:cNvPr id="152" name="Google Shape;152;p8"/>
          <p:cNvSpPr txBox="1"/>
          <p:nvPr>
            <p:ph idx="1" type="body"/>
          </p:nvPr>
        </p:nvSpPr>
        <p:spPr>
          <a:xfrm>
            <a:off x="1356120" y="185122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Create a Google form based on each test paper (question type: drop down)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Share via link or QR code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View Responses in Sheets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sz="2400"/>
          </a:p>
        </p:txBody>
      </p:sp>
      <p:pic>
        <p:nvPicPr>
          <p:cNvPr descr="Graphical user interface, application, Teams&#10;&#10;Description automatically generated" id="153" name="Google Shape;15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318" y="3937901"/>
            <a:ext cx="3886200" cy="27940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descr="Table&#10;&#10;Description automatically generated" id="154" name="Google Shape;154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18327" y="4556232"/>
            <a:ext cx="6045664" cy="2175669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descr="Graphical user interface, text, application&#10;&#10;Description automatically generated" id="155" name="Google Shape;155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96000" y="3302541"/>
            <a:ext cx="3886199" cy="1118754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entury Gothic"/>
              <a:buNone/>
            </a:pPr>
            <a:r>
              <a:rPr lang="en-US"/>
              <a:t>Step 2 Copy and paste data to template</a:t>
            </a:r>
            <a:endParaRPr/>
          </a:p>
        </p:txBody>
      </p:sp>
      <p:sp>
        <p:nvSpPr>
          <p:cNvPr id="161" name="Google Shape;161;p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Copy names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</a:pPr>
            <a:r>
              <a:rPr lang="en-US" sz="2400"/>
              <a:t>Copy data from individual test paper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rop">
  <a:themeElements>
    <a:clrScheme name="Blu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rop">
  <a:themeElements>
    <a:clrScheme name="Blu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2024-08-10T02:59:34Z</dcterms:created>
  <dc:creator>Andrew ZHANG</dc:creator>
</cp:coreProperties>
</file>