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sldIdLst>
    <p:sldId id="256" r:id="rId5"/>
    <p:sldId id="323" r:id="rId6"/>
    <p:sldId id="338" r:id="rId7"/>
    <p:sldId id="327" r:id="rId8"/>
    <p:sldId id="328" r:id="rId9"/>
    <p:sldId id="304" r:id="rId10"/>
    <p:sldId id="315" r:id="rId11"/>
    <p:sldId id="305" r:id="rId12"/>
    <p:sldId id="307" r:id="rId13"/>
    <p:sldId id="298" r:id="rId14"/>
    <p:sldId id="299" r:id="rId15"/>
    <p:sldId id="300" r:id="rId16"/>
    <p:sldId id="301" r:id="rId17"/>
    <p:sldId id="302" r:id="rId18"/>
    <p:sldId id="303" r:id="rId19"/>
    <p:sldId id="318" r:id="rId20"/>
    <p:sldId id="319" r:id="rId21"/>
    <p:sldId id="335" r:id="rId22"/>
    <p:sldId id="320" r:id="rId23"/>
    <p:sldId id="324" r:id="rId24"/>
    <p:sldId id="334" r:id="rId25"/>
    <p:sldId id="321" r:id="rId26"/>
    <p:sldId id="297" r:id="rId27"/>
    <p:sldId id="339" r:id="rId28"/>
    <p:sldId id="293" r:id="rId29"/>
    <p:sldId id="295" r:id="rId30"/>
    <p:sldId id="294" r:id="rId31"/>
    <p:sldId id="264" r:id="rId32"/>
    <p:sldId id="296" r:id="rId33"/>
    <p:sldId id="341" r:id="rId34"/>
    <p:sldId id="342" r:id="rId35"/>
    <p:sldId id="344" r:id="rId36"/>
    <p:sldId id="272" r:id="rId37"/>
    <p:sldId id="310" r:id="rId38"/>
    <p:sldId id="309" r:id="rId39"/>
    <p:sldId id="311" r:id="rId40"/>
    <p:sldId id="329" r:id="rId41"/>
    <p:sldId id="306" r:id="rId42"/>
    <p:sldId id="347" r:id="rId43"/>
    <p:sldId id="313" r:id="rId44"/>
    <p:sldId id="345" r:id="rId45"/>
    <p:sldId id="270" r:id="rId46"/>
    <p:sldId id="330" r:id="rId47"/>
    <p:sldId id="308" r:id="rId48"/>
    <p:sldId id="273" r:id="rId49"/>
    <p:sldId id="275" r:id="rId50"/>
    <p:sldId id="277" r:id="rId51"/>
    <p:sldId id="337" r:id="rId52"/>
    <p:sldId id="279" r:id="rId53"/>
    <p:sldId id="274" r:id="rId54"/>
    <p:sldId id="268" r:id="rId55"/>
    <p:sldId id="287" r:id="rId56"/>
    <p:sldId id="276" r:id="rId57"/>
    <p:sldId id="267" r:id="rId58"/>
    <p:sldId id="286" r:id="rId59"/>
    <p:sldId id="269" r:id="rId60"/>
    <p:sldId id="317" r:id="rId61"/>
    <p:sldId id="331" r:id="rId62"/>
    <p:sldId id="263" r:id="rId63"/>
    <p:sldId id="322" r:id="rId64"/>
    <p:sldId id="280" r:id="rId65"/>
    <p:sldId id="265" r:id="rId66"/>
    <p:sldId id="259" r:id="rId67"/>
    <p:sldId id="262" r:id="rId68"/>
    <p:sldId id="346" r:id="rId69"/>
    <p:sldId id="326" r:id="rId70"/>
    <p:sldId id="351" r:id="rId71"/>
    <p:sldId id="349" r:id="rId72"/>
    <p:sldId id="340" r:id="rId73"/>
    <p:sldId id="325" r:id="rId74"/>
    <p:sldId id="348" r:id="rId75"/>
    <p:sldId id="332" r:id="rId76"/>
    <p:sldId id="333" r:id="rId77"/>
    <p:sldId id="343" r:id="rId78"/>
  </p:sldIdLst>
  <p:sldSz cx="9144000" cy="6858000" type="screen4x3"/>
  <p:notesSz cx="6858000" cy="9144000"/>
  <p:defaultTextStyle>
    <a:defPPr>
      <a:defRPr lang="en-GB"/>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F9900"/>
    <a:srgbClr val="FFFFCC"/>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0" autoAdjust="0"/>
    <p:restoredTop sz="94664" autoAdjust="0"/>
  </p:normalViewPr>
  <p:slideViewPr>
    <p:cSldViewPr>
      <p:cViewPr>
        <p:scale>
          <a:sx n="66" d="100"/>
          <a:sy n="66" d="100"/>
        </p:scale>
        <p:origin x="-1200" y="-82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993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2.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516624"/>
            <a:ext cx="7315200" cy="2595025"/>
          </a:xfrm>
        </p:spPr>
        <p:txBody>
          <a:bodyPr>
            <a:normAutofit/>
          </a:bodyPr>
          <a:lstStyle>
            <a:lvl1pPr>
              <a:defRPr sz="4800"/>
            </a:lvl1pPr>
          </a:lstStyle>
          <a:p>
            <a:r>
              <a:rPr lang="en-US" smtClean="0"/>
              <a:t>Click to edit Master title style</a:t>
            </a:r>
            <a:endParaRPr lang="en-US"/>
          </a:p>
        </p:txBody>
      </p:sp>
      <p:sp>
        <p:nvSpPr>
          <p:cNvPr id="3" name="Subtitle 2"/>
          <p:cNvSpPr>
            <a:spLocks noGrp="1"/>
          </p:cNvSpPr>
          <p:nvPr>
            <p:ph type="subTitle" idx="1"/>
          </p:nvPr>
        </p:nvSpPr>
        <p:spPr>
          <a:xfrm>
            <a:off x="914400" y="5166530"/>
            <a:ext cx="7315200" cy="1144632"/>
          </a:xfrm>
        </p:spPr>
        <p:txBody>
          <a:bodyPr>
            <a:normAutofit/>
          </a:bodyPr>
          <a:lstStyle>
            <a:lvl1pPr marL="0" indent="0" algn="l">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endParaRPr lang="en-GB"/>
          </a:p>
        </p:txBody>
      </p:sp>
      <p:sp>
        <p:nvSpPr>
          <p:cNvPr id="8" name="Slide Number Placeholder 7"/>
          <p:cNvSpPr>
            <a:spLocks noGrp="1"/>
          </p:cNvSpPr>
          <p:nvPr>
            <p:ph type="sldNum" sz="quarter" idx="11"/>
          </p:nvPr>
        </p:nvSpPr>
        <p:spPr/>
        <p:txBody>
          <a:bodyPr/>
          <a:lstStyle/>
          <a:p>
            <a:fld id="{DFDCD7F0-05E9-4B7A-A658-0700586037F3}" type="slidenum">
              <a:rPr lang="en-GB" smtClean="0"/>
              <a:pPr/>
              <a:t>‹#›</a:t>
            </a:fld>
            <a:endParaRPr lang="en-GB"/>
          </a:p>
        </p:txBody>
      </p:sp>
      <p:sp>
        <p:nvSpPr>
          <p:cNvPr id="9" name="Footer Placeholder 8"/>
          <p:cNvSpPr>
            <a:spLocks noGrp="1"/>
          </p:cNvSpPr>
          <p:nvPr>
            <p:ph type="ftr" sz="quarter" idx="12"/>
          </p:nvPr>
        </p:nvSpPr>
        <p:spPr/>
        <p:txBody>
          <a:bodyPr/>
          <a:lstStyle/>
          <a:p>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E60F37E-F812-415E-9082-5DE3E7EC2847}"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48400" y="1826709"/>
            <a:ext cx="1492499" cy="448445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54524" y="1826709"/>
            <a:ext cx="5241476" cy="448445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06172C6-6609-4EF8-AF7D-80F83688EF24}"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7EE48CA-E76F-472C-97B1-80154F30F3F4}"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5017572"/>
            <a:ext cx="7315200" cy="1293592"/>
          </a:xfrm>
        </p:spPr>
        <p:txBody>
          <a:bodyPr anchor="t"/>
          <a:lstStyle>
            <a:lvl1pPr algn="l">
              <a:defRPr sz="4000" b="0" cap="none"/>
            </a:lvl1pPr>
          </a:lstStyle>
          <a:p>
            <a:r>
              <a:rPr lang="en-US" smtClean="0"/>
              <a:t>Click to edit Master title style</a:t>
            </a:r>
            <a:endParaRPr lang="en-US"/>
          </a:p>
        </p:txBody>
      </p:sp>
      <p:sp>
        <p:nvSpPr>
          <p:cNvPr id="3" name="Text Placeholder 2"/>
          <p:cNvSpPr>
            <a:spLocks noGrp="1"/>
          </p:cNvSpPr>
          <p:nvPr>
            <p:ph type="body" idx="1"/>
          </p:nvPr>
        </p:nvSpPr>
        <p:spPr>
          <a:xfrm>
            <a:off x="914400" y="3865097"/>
            <a:ext cx="7315200" cy="1098439"/>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96DF99C-0AD9-4816-889B-E2680496B57D}"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A827273-D60D-4895-8A47-4EBF0D813C31}" type="slidenum">
              <a:rPr lang="en-GB" smtClean="0"/>
              <a:pPr/>
              <a:t>‹#›</a:t>
            </a:fld>
            <a:endParaRPr lang="en-GB"/>
          </a:p>
        </p:txBody>
      </p:sp>
      <p:sp>
        <p:nvSpPr>
          <p:cNvPr id="9" name="Title 8"/>
          <p:cNvSpPr>
            <a:spLocks noGrp="1"/>
          </p:cNvSpPr>
          <p:nvPr>
            <p:ph type="title"/>
          </p:nvPr>
        </p:nvSpPr>
        <p:spPr>
          <a:xfrm>
            <a:off x="914400" y="1544715"/>
            <a:ext cx="7315200" cy="1154097"/>
          </a:xfrm>
        </p:spPr>
        <p:txBody>
          <a:bodyPr/>
          <a:lstStyle/>
          <a:p>
            <a:r>
              <a:rPr lang="en-US" smtClean="0"/>
              <a:t>Click to edit Master title style</a:t>
            </a:r>
            <a:endParaRPr lang="en-US"/>
          </a:p>
        </p:txBody>
      </p:sp>
      <p:sp>
        <p:nvSpPr>
          <p:cNvPr id="8" name="Content Placeholder 7"/>
          <p:cNvSpPr>
            <a:spLocks noGrp="1"/>
          </p:cNvSpPr>
          <p:nvPr>
            <p:ph sz="quarter" idx="13"/>
          </p:nvPr>
        </p:nvSpPr>
        <p:spPr>
          <a:xfrm>
            <a:off x="914400" y="2743200"/>
            <a:ext cx="3566160" cy="359359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81728" y="2743200"/>
            <a:ext cx="3566160" cy="35956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16348" y="2743200"/>
            <a:ext cx="336499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85144" y="2743200"/>
            <a:ext cx="336206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7E5E328-0E25-4480-9035-E016941CF534}" type="slidenum">
              <a:rPr lang="en-GB" smtClean="0"/>
              <a:pPr/>
              <a:t>‹#›</a:t>
            </a:fld>
            <a:endParaRPr lang="en-GB"/>
          </a:p>
        </p:txBody>
      </p:sp>
      <p:sp>
        <p:nvSpPr>
          <p:cNvPr id="10" name="Title 9"/>
          <p:cNvSpPr>
            <a:spLocks noGrp="1"/>
          </p:cNvSpPr>
          <p:nvPr>
            <p:ph type="title"/>
          </p:nvPr>
        </p:nvSpPr>
        <p:spPr>
          <a:xfrm>
            <a:off x="914400" y="1544715"/>
            <a:ext cx="7315200" cy="1154097"/>
          </a:xfrm>
        </p:spPr>
        <p:txBody>
          <a:bodyPr/>
          <a:lstStyle/>
          <a:p>
            <a:r>
              <a:rPr lang="en-US" smtClean="0"/>
              <a:t>Click to edit Master title style</a:t>
            </a:r>
            <a:endParaRPr lang="en-US" dirty="0"/>
          </a:p>
        </p:txBody>
      </p:sp>
      <p:sp>
        <p:nvSpPr>
          <p:cNvPr id="11" name="Content Placeholder 10"/>
          <p:cNvSpPr>
            <a:spLocks noGrp="1"/>
          </p:cNvSpPr>
          <p:nvPr>
            <p:ph sz="quarter" idx="13"/>
          </p:nvPr>
        </p:nvSpPr>
        <p:spPr>
          <a:xfrm>
            <a:off x="914400" y="3383280"/>
            <a:ext cx="3566160" cy="29535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81727" y="3383280"/>
            <a:ext cx="3566160" cy="29535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349626B-037C-4686-B194-D000E65D0471}"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AEC3943-F8DC-4EE9-B2C5-A19403ECCA14}"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825362"/>
            <a:ext cx="2950936" cy="2173015"/>
          </a:xfrm>
        </p:spPr>
        <p:txBody>
          <a:bodyPr anchor="b">
            <a:normAutofit/>
          </a:bodyPr>
          <a:lstStyle>
            <a:lvl1pPr algn="l">
              <a:defRPr sz="2800" b="0"/>
            </a:lvl1pPr>
          </a:lstStyle>
          <a:p>
            <a:r>
              <a:rPr lang="en-US" smtClean="0"/>
              <a:t>Click to edit Master title style</a:t>
            </a:r>
            <a:endParaRPr lang="en-US" dirty="0"/>
          </a:p>
        </p:txBody>
      </p:sp>
      <p:sp>
        <p:nvSpPr>
          <p:cNvPr id="3" name="Content Placeholder 2"/>
          <p:cNvSpPr>
            <a:spLocks noGrp="1"/>
          </p:cNvSpPr>
          <p:nvPr>
            <p:ph idx="1"/>
          </p:nvPr>
        </p:nvSpPr>
        <p:spPr>
          <a:xfrm>
            <a:off x="4021752" y="1826709"/>
            <a:ext cx="4207848" cy="4476614"/>
          </a:xfrm>
        </p:spPr>
        <p:txBody>
          <a:bodyPr anchor="ct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4400" y="4061095"/>
            <a:ext cx="2950936" cy="22453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15ABEF8-1116-46DB-A13F-1B13BD11E817}"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828800"/>
            <a:ext cx="2953512" cy="2176272"/>
          </a:xfrm>
        </p:spPr>
        <p:txBody>
          <a:bodyPr anchor="b">
            <a:normAutofit/>
          </a:bodyPr>
          <a:lstStyle>
            <a:lvl1pPr algn="l">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4191000" y="2286000"/>
            <a:ext cx="4038600" cy="3352800"/>
          </a:xfrm>
          <a:solidFill>
            <a:schemeClr val="accent2"/>
          </a:solidFill>
          <a:ln w="12700">
            <a:noFill/>
          </a:ln>
          <a:effectLst>
            <a:reflection blurRad="12700" stA="30000" endPos="30000" dist="31750" dir="5400000" sy="-100000" algn="bl" rotWithShape="0"/>
          </a:effectLst>
          <a:scene3d>
            <a:camera prst="perspectiveRight" fov="2700000">
              <a:rot lat="240000" lon="900000" rev="0"/>
            </a:camera>
            <a:lightRig rig="threePt" dir="t">
              <a:rot lat="0" lon="0" rev="2700000"/>
            </a:lightRig>
          </a:scene3d>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4400" y="4059936"/>
            <a:ext cx="2953512" cy="224942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92990C8-1FDB-4D1C-AC2C-49B582C48E3A}"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0" name="Rectangle 9"/>
          <p:cNvSpPr/>
          <p:nvPr/>
        </p:nvSpPr>
        <p:spPr>
          <a:xfrm>
            <a:off x="8435268" y="573807"/>
            <a:ext cx="86236" cy="572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569419" y="573807"/>
            <a:ext cx="576072" cy="572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914400" y="1544715"/>
            <a:ext cx="7315200" cy="115409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4400" y="2769833"/>
            <a:ext cx="7315200" cy="353952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6007690" y="548797"/>
            <a:ext cx="1189132" cy="297918"/>
          </a:xfrm>
          <a:prstGeom prst="rect">
            <a:avLst/>
          </a:prstGeom>
        </p:spPr>
        <p:txBody>
          <a:bodyPr vert="horz" lIns="91440" tIns="45720" rIns="91440" bIns="45720" rtlCol="0" anchor="ctr"/>
          <a:lstStyle>
            <a:lvl1pPr algn="l">
              <a:defRPr sz="1200">
                <a:solidFill>
                  <a:schemeClr val="tx1">
                    <a:alpha val="50000"/>
                  </a:schemeClr>
                </a:solidFill>
              </a:defRPr>
            </a:lvl1pPr>
          </a:lstStyle>
          <a:p>
            <a:endParaRPr lang="en-GB"/>
          </a:p>
        </p:txBody>
      </p:sp>
      <p:sp>
        <p:nvSpPr>
          <p:cNvPr id="6" name="Slide Number Placeholder 5"/>
          <p:cNvSpPr>
            <a:spLocks noGrp="1"/>
          </p:cNvSpPr>
          <p:nvPr>
            <p:ph type="sldNum" sz="quarter" idx="4"/>
          </p:nvPr>
        </p:nvSpPr>
        <p:spPr>
          <a:xfrm>
            <a:off x="7314415" y="548797"/>
            <a:ext cx="941203" cy="301752"/>
          </a:xfrm>
          <a:prstGeom prst="rect">
            <a:avLst/>
          </a:prstGeom>
        </p:spPr>
        <p:txBody>
          <a:bodyPr vert="horz" lIns="91440" tIns="45720" rIns="91440" bIns="45720" rtlCol="0" anchor="ctr"/>
          <a:lstStyle>
            <a:lvl1pPr algn="r">
              <a:defRPr sz="1200">
                <a:solidFill>
                  <a:schemeClr val="tx1"/>
                </a:solidFill>
              </a:defRPr>
            </a:lvl1pPr>
          </a:lstStyle>
          <a:p>
            <a:fld id="{BE4E3292-5C3A-40B6-9B9A-89EED158AC8B}" type="slidenum">
              <a:rPr lang="en-GB" smtClean="0"/>
              <a:pPr/>
              <a:t>‹#›</a:t>
            </a:fld>
            <a:endParaRPr lang="en-GB"/>
          </a:p>
        </p:txBody>
      </p:sp>
      <p:sp>
        <p:nvSpPr>
          <p:cNvPr id="5" name="Footer Placeholder 4"/>
          <p:cNvSpPr>
            <a:spLocks noGrp="1"/>
          </p:cNvSpPr>
          <p:nvPr>
            <p:ph type="ftr" sz="quarter" idx="3"/>
          </p:nvPr>
        </p:nvSpPr>
        <p:spPr>
          <a:xfrm>
            <a:off x="6008688" y="855956"/>
            <a:ext cx="2246489" cy="301227"/>
          </a:xfrm>
          <a:prstGeom prst="rect">
            <a:avLst/>
          </a:prstGeom>
        </p:spPr>
        <p:txBody>
          <a:bodyPr vert="horz" lIns="91440" tIns="0" rIns="91440" bIns="45720" rtlCol="0" anchor="t"/>
          <a:lstStyle>
            <a:lvl1pPr algn="l">
              <a:defRPr sz="1000">
                <a:solidFill>
                  <a:schemeClr val="tx1"/>
                </a:solidFill>
              </a:defRPr>
            </a:lvl1pPr>
          </a:lstStyle>
          <a:p>
            <a:endParaRPr lang="en-GB"/>
          </a:p>
        </p:txBody>
      </p:sp>
    </p:spTree>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14.png"/><Relationship Id="rId4" Type="http://schemas.openxmlformats.org/officeDocument/2006/relationships/oleObject" Target="../embeddings/oleObject2.bin"/></Relationships>
</file>

<file path=ppt/slides/_rels/slide16.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wmf"/><Relationship Id="rId7"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20.wmf"/><Relationship Id="rId4" Type="http://schemas.openxmlformats.org/officeDocument/2006/relationships/image" Target="../media/image19.wmf"/></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upload.wikimedia.org/wikipedia/commons/7/7b/Sichuan_social_fostering_fee_schedule.jpg" TargetMode="Externa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36.w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6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76.wmf"/><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9.w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82.wmf"/><Relationship Id="rId2" Type="http://schemas.openxmlformats.org/officeDocument/2006/relationships/image" Target="../media/image37.wmf"/><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upload.wikimedia.org/wikipedia/en/e/ec/LocationPRChina.png" TargetMode="Externa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hyperlink" Target="http://upload.wikimedia.org/wikipedia/commons/f/fa/Flag_of_the_People's_Republic_of_China.svg" TargetMode="Externa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ChangeArrowheads="1"/>
          </p:cNvSpPr>
          <p:nvPr/>
        </p:nvSpPr>
        <p:spPr bwMode="auto">
          <a:xfrm>
            <a:off x="611560" y="5373216"/>
            <a:ext cx="77152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GB" sz="8000" b="1" dirty="0" smtClean="0">
                <a:effectLst>
                  <a:outerShdw blurRad="38100" dist="38100" dir="2700000" algn="tl">
                    <a:srgbClr val="C0C0C0"/>
                  </a:outerShdw>
                </a:effectLst>
                <a:latin typeface="Calibri" pitchFamily="34" charset="0"/>
                <a:cs typeface="Calibri" pitchFamily="34" charset="0"/>
              </a:rPr>
              <a:t>China – </a:t>
            </a:r>
            <a:r>
              <a:rPr lang="en-GB" sz="4800" b="1" dirty="0" smtClean="0">
                <a:effectLst>
                  <a:outerShdw blurRad="38100" dist="38100" dir="2700000" algn="tl">
                    <a:srgbClr val="C0C0C0"/>
                  </a:outerShdw>
                </a:effectLst>
                <a:latin typeface="Calibri" pitchFamily="34" charset="0"/>
                <a:cs typeface="Calibri" pitchFamily="34" charset="0"/>
              </a:rPr>
              <a:t>a demography</a:t>
            </a:r>
            <a:endParaRPr lang="en-GB" sz="4800" b="1" dirty="0">
              <a:effectLst>
                <a:outerShdw blurRad="38100" dist="38100" dir="2700000" algn="tl">
                  <a:srgbClr val="C0C0C0"/>
                </a:outerShdw>
              </a:effectLst>
              <a:latin typeface="Calibri" pitchFamily="34" charset="0"/>
              <a:cs typeface="Calibri" pitchFamily="34" charset="0"/>
            </a:endParaRPr>
          </a:p>
        </p:txBody>
      </p:sp>
      <p:pic>
        <p:nvPicPr>
          <p:cNvPr id="2058" name="Picture 10" descr="Map of Chi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20688"/>
            <a:ext cx="8500770" cy="43441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28600"/>
            <a:ext cx="7662863" cy="615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107" name="Text Box 3"/>
          <p:cNvSpPr txBox="1">
            <a:spLocks noChangeArrowheads="1"/>
          </p:cNvSpPr>
          <p:nvPr/>
        </p:nvSpPr>
        <p:spPr bwMode="auto">
          <a:xfrm>
            <a:off x="457200" y="228600"/>
            <a:ext cx="22860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solidFill>
                  <a:srgbClr val="FF0000"/>
                </a:solidFill>
                <a:latin typeface="Arial" pitchFamily="34" charset="0"/>
              </a:rPr>
              <a:t>2002</a:t>
            </a:r>
            <a:br>
              <a:rPr lang="en-GB">
                <a:solidFill>
                  <a:srgbClr val="FF0000"/>
                </a:solidFill>
                <a:latin typeface="Arial" pitchFamily="34" charset="0"/>
              </a:rPr>
            </a:br>
            <a:r>
              <a:rPr lang="en-GB">
                <a:solidFill>
                  <a:srgbClr val="FF0000"/>
                </a:solidFill>
                <a:latin typeface="Arial" pitchFamily="34" charset="0"/>
              </a:rPr>
              <a:t>POPULATION</a:t>
            </a:r>
            <a:br>
              <a:rPr lang="en-GB">
                <a:solidFill>
                  <a:srgbClr val="FF0000"/>
                </a:solidFill>
                <a:latin typeface="Arial" pitchFamily="34" charset="0"/>
              </a:rPr>
            </a:br>
            <a:r>
              <a:rPr lang="en-GB">
                <a:solidFill>
                  <a:srgbClr val="FF0000"/>
                </a:solidFill>
                <a:latin typeface="Arial" pitchFamily="34" charset="0"/>
              </a:rPr>
              <a:t>POLICY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7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2"/>
          <p:cNvSpPr txBox="1">
            <a:spLocks noChangeArrowheads="1"/>
          </p:cNvSpPr>
          <p:nvPr/>
        </p:nvSpPr>
        <p:spPr bwMode="auto">
          <a:xfrm>
            <a:off x="228600" y="990600"/>
            <a:ext cx="82296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GB">
                <a:latin typeface="Arial" pitchFamily="34" charset="0"/>
              </a:rPr>
              <a:t>Article 8  The State gives rewards to organisations and individuals that have scored outstanding achievements in the population programme and family planning. </a:t>
            </a:r>
          </a:p>
        </p:txBody>
      </p:sp>
      <p:pic>
        <p:nvPicPr>
          <p:cNvPr id="48131" name="Picture 3" descr="C:\WINDOWS\Desktop\Files\alphabet quiz\New Folder\china emblem.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4135438"/>
            <a:ext cx="2362200" cy="2236787"/>
          </a:xfrm>
          <a:prstGeom prst="rect">
            <a:avLst/>
          </a:prstGeom>
          <a:noFill/>
          <a:extLst>
            <a:ext uri="{909E8E84-426E-40DD-AFC4-6F175D3DCCD1}">
              <a14:hiddenFill xmlns:a14="http://schemas.microsoft.com/office/drawing/2010/main">
                <a:solidFill>
                  <a:srgbClr val="FFFFFF"/>
                </a:solidFill>
              </a14:hiddenFill>
            </a:ext>
          </a:extLst>
        </p:spPr>
      </p:pic>
      <p:sp>
        <p:nvSpPr>
          <p:cNvPr id="48132" name="Text Box 4"/>
          <p:cNvSpPr txBox="1">
            <a:spLocks noChangeArrowheads="1"/>
          </p:cNvSpPr>
          <p:nvPr/>
        </p:nvSpPr>
        <p:spPr bwMode="auto">
          <a:xfrm>
            <a:off x="457200" y="228600"/>
            <a:ext cx="640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POPULATION and FAMILY PLANNING LAW</a:t>
            </a:r>
          </a:p>
        </p:txBody>
      </p:sp>
      <p:sp>
        <p:nvSpPr>
          <p:cNvPr id="48133" name="Text Box 5"/>
          <p:cNvSpPr txBox="1">
            <a:spLocks noChangeArrowheads="1"/>
          </p:cNvSpPr>
          <p:nvPr/>
        </p:nvSpPr>
        <p:spPr bwMode="auto">
          <a:xfrm>
            <a:off x="228600" y="2362200"/>
            <a:ext cx="81534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GB">
                <a:latin typeface="Arial" pitchFamily="34" charset="0"/>
              </a:rPr>
              <a:t>Article 18  The State maintains its current policy for reproduction, encouraging late marriage and childbearing and advocating one child per couple.</a:t>
            </a:r>
            <a:br>
              <a:rPr lang="en-GB">
                <a:latin typeface="Arial" pitchFamily="34" charset="0"/>
              </a:rPr>
            </a:br>
            <a:endParaRPr lang="en-GB"/>
          </a:p>
        </p:txBody>
      </p:sp>
      <p:sp>
        <p:nvSpPr>
          <p:cNvPr id="48134" name="Text Box 6"/>
          <p:cNvSpPr txBox="1">
            <a:spLocks noChangeArrowheads="1"/>
          </p:cNvSpPr>
          <p:nvPr/>
        </p:nvSpPr>
        <p:spPr bwMode="auto">
          <a:xfrm>
            <a:off x="228600" y="3886200"/>
            <a:ext cx="60960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GB">
                <a:latin typeface="Arial" pitchFamily="34" charset="0"/>
              </a:rPr>
              <a:t>Article 19  Family planning shall be practised chiefly by means of contraception.</a:t>
            </a:r>
            <a:endParaRPr lang="en-GB"/>
          </a:p>
        </p:txBody>
      </p:sp>
      <p:sp>
        <p:nvSpPr>
          <p:cNvPr id="48135" name="Text Box 7"/>
          <p:cNvSpPr txBox="1">
            <a:spLocks noChangeArrowheads="1"/>
          </p:cNvSpPr>
          <p:nvPr/>
        </p:nvSpPr>
        <p:spPr bwMode="auto">
          <a:xfrm>
            <a:off x="228600" y="5259388"/>
            <a:ext cx="53340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GB">
                <a:latin typeface="Arial" pitchFamily="34" charset="0"/>
              </a:rPr>
              <a:t>Article 22  Discrimination against, </a:t>
            </a:r>
            <a:br>
              <a:rPr lang="en-GB">
                <a:latin typeface="Arial" pitchFamily="34" charset="0"/>
              </a:rPr>
            </a:br>
            <a:r>
              <a:rPr lang="en-GB">
                <a:latin typeface="Arial" pitchFamily="34" charset="0"/>
              </a:rPr>
              <a:t>maltreatment and abandonment of baby girls are prohibited.</a:t>
            </a:r>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813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813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813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81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build="p" autoUpdateAnimBg="0"/>
      <p:bldP spid="48133" grpId="0" autoUpdateAnimBg="0"/>
      <p:bldP spid="48134" grpId="0" autoUpdateAnimBg="0"/>
      <p:bldP spid="48135"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
          <p:cNvSpPr txBox="1">
            <a:spLocks noChangeArrowheads="1"/>
          </p:cNvSpPr>
          <p:nvPr/>
        </p:nvSpPr>
        <p:spPr bwMode="auto">
          <a:xfrm>
            <a:off x="533400" y="914400"/>
            <a:ext cx="8382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GB">
                <a:latin typeface="Arial" pitchFamily="34" charset="0"/>
              </a:rPr>
              <a:t>Article 23  The State rewards couples who practise family planning. </a:t>
            </a:r>
          </a:p>
        </p:txBody>
      </p:sp>
      <p:pic>
        <p:nvPicPr>
          <p:cNvPr id="49155" name="Picture 3" descr="C:\WINDOWS\Desktop\Files\alphabet quiz\New Folder\china emblem.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4135438"/>
            <a:ext cx="2362200" cy="2236787"/>
          </a:xfrm>
          <a:prstGeom prst="rect">
            <a:avLst/>
          </a:prstGeom>
          <a:noFill/>
          <a:extLst>
            <a:ext uri="{909E8E84-426E-40DD-AFC4-6F175D3DCCD1}">
              <a14:hiddenFill xmlns:a14="http://schemas.microsoft.com/office/drawing/2010/main">
                <a:solidFill>
                  <a:srgbClr val="FFFFFF"/>
                </a:solidFill>
              </a14:hiddenFill>
            </a:ext>
          </a:extLst>
        </p:spPr>
      </p:pic>
      <p:sp>
        <p:nvSpPr>
          <p:cNvPr id="49156" name="Text Box 4"/>
          <p:cNvSpPr txBox="1">
            <a:spLocks noChangeArrowheads="1"/>
          </p:cNvSpPr>
          <p:nvPr/>
        </p:nvSpPr>
        <p:spPr bwMode="auto">
          <a:xfrm>
            <a:off x="457200" y="228600"/>
            <a:ext cx="640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POPULATION and FAMILY PLANNING LAW</a:t>
            </a:r>
          </a:p>
        </p:txBody>
      </p:sp>
      <p:sp>
        <p:nvSpPr>
          <p:cNvPr id="49157" name="Text Box 5"/>
          <p:cNvSpPr txBox="1">
            <a:spLocks noChangeArrowheads="1"/>
          </p:cNvSpPr>
          <p:nvPr/>
        </p:nvSpPr>
        <p:spPr bwMode="auto">
          <a:xfrm>
            <a:off x="533400" y="2133600"/>
            <a:ext cx="81534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GB">
                <a:latin typeface="Arial" pitchFamily="34" charset="0"/>
              </a:rPr>
              <a:t>Article 27  The State shall issue to a couple who volunteer to have only one child in their lifetime a “Certificate of Honour for Single-Child Parents”. Couples who are issued the said certificate shall enjoy rewards.</a:t>
            </a:r>
            <a:endParaRPr lang="en-GB"/>
          </a:p>
        </p:txBody>
      </p:sp>
      <p:sp>
        <p:nvSpPr>
          <p:cNvPr id="49158" name="Text Box 6"/>
          <p:cNvSpPr txBox="1">
            <a:spLocks noChangeArrowheads="1"/>
          </p:cNvSpPr>
          <p:nvPr/>
        </p:nvSpPr>
        <p:spPr bwMode="auto">
          <a:xfrm>
            <a:off x="533400" y="4038600"/>
            <a:ext cx="5562600"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GB">
                <a:latin typeface="Arial" pitchFamily="34" charset="0"/>
              </a:rPr>
              <a:t>Article 35  Use of ultrasonography or other techniques to identify foetal gender for non-medical purposes is strictly prohibited. </a:t>
            </a:r>
            <a:br>
              <a:rPr lang="en-GB">
                <a:latin typeface="Arial" pitchFamily="34" charset="0"/>
              </a:rPr>
            </a:br>
            <a:r>
              <a:rPr lang="en-GB">
                <a:latin typeface="Arial" pitchFamily="34" charset="0"/>
              </a:rPr>
              <a:t>Sex-selective pregnancy termination for </a:t>
            </a:r>
            <a:br>
              <a:rPr lang="en-GB">
                <a:latin typeface="Arial" pitchFamily="34" charset="0"/>
              </a:rPr>
            </a:br>
            <a:r>
              <a:rPr lang="en-GB">
                <a:latin typeface="Arial" pitchFamily="34" charset="0"/>
              </a:rPr>
              <a:t>non-medical purposes is strictly prohibited. </a:t>
            </a:r>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915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915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91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4" grpId="0" build="p" autoUpdateAnimBg="0"/>
      <p:bldP spid="49157" grpId="0" autoUpdateAnimBg="0"/>
      <p:bldP spid="49158"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2"/>
          <p:cNvSpPr txBox="1">
            <a:spLocks noChangeArrowheads="1"/>
          </p:cNvSpPr>
          <p:nvPr/>
        </p:nvSpPr>
        <p:spPr bwMode="auto">
          <a:xfrm>
            <a:off x="381000" y="1219200"/>
            <a:ext cx="83058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GB">
                <a:latin typeface="Arial" pitchFamily="34" charset="0"/>
              </a:rPr>
              <a:t>Article 41  Citizens who give birth to babies not in compliance with the provisions of Article 18 of this Law </a:t>
            </a:r>
            <a:br>
              <a:rPr lang="en-GB">
                <a:latin typeface="Arial" pitchFamily="34" charset="0"/>
              </a:rPr>
            </a:br>
            <a:r>
              <a:rPr lang="en-GB">
                <a:latin typeface="Arial" pitchFamily="34" charset="0"/>
              </a:rPr>
              <a:t>shall pay a social maintenance fee prescribed by law.</a:t>
            </a:r>
            <a:br>
              <a:rPr lang="en-GB">
                <a:latin typeface="Arial" pitchFamily="34" charset="0"/>
              </a:rPr>
            </a:br>
            <a:r>
              <a:rPr lang="en-GB">
                <a:latin typeface="Arial" pitchFamily="34" charset="0"/>
              </a:rPr>
              <a:t/>
            </a:r>
            <a:br>
              <a:rPr lang="en-GB">
                <a:latin typeface="Arial" pitchFamily="34" charset="0"/>
              </a:rPr>
            </a:br>
            <a:endParaRPr lang="en-GB">
              <a:latin typeface="Arial" pitchFamily="34" charset="0"/>
            </a:endParaRPr>
          </a:p>
        </p:txBody>
      </p:sp>
      <p:pic>
        <p:nvPicPr>
          <p:cNvPr id="50179" name="Picture 3" descr="C:\WINDOWS\Desktop\Files\alphabet quiz\New Folder\china emblem.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4419600"/>
            <a:ext cx="2362200" cy="2236788"/>
          </a:xfrm>
          <a:prstGeom prst="rect">
            <a:avLst/>
          </a:prstGeom>
          <a:noFill/>
          <a:extLst>
            <a:ext uri="{909E8E84-426E-40DD-AFC4-6F175D3DCCD1}">
              <a14:hiddenFill xmlns:a14="http://schemas.microsoft.com/office/drawing/2010/main">
                <a:solidFill>
                  <a:srgbClr val="FFFFFF"/>
                </a:solidFill>
              </a14:hiddenFill>
            </a:ext>
          </a:extLst>
        </p:spPr>
      </p:pic>
      <p:sp>
        <p:nvSpPr>
          <p:cNvPr id="50180" name="Text Box 4"/>
          <p:cNvSpPr txBox="1">
            <a:spLocks noChangeArrowheads="1"/>
          </p:cNvSpPr>
          <p:nvPr/>
        </p:nvSpPr>
        <p:spPr bwMode="auto">
          <a:xfrm>
            <a:off x="457200" y="228600"/>
            <a:ext cx="640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POPULATION and FAMILY PLANNING LAW</a:t>
            </a:r>
          </a:p>
        </p:txBody>
      </p:sp>
      <p:sp>
        <p:nvSpPr>
          <p:cNvPr id="50181" name="Text Box 5"/>
          <p:cNvSpPr txBox="1">
            <a:spLocks noChangeArrowheads="1"/>
          </p:cNvSpPr>
          <p:nvPr/>
        </p:nvSpPr>
        <p:spPr bwMode="auto">
          <a:xfrm>
            <a:off x="457200" y="2895600"/>
            <a:ext cx="6096000" cy="137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GB">
                <a:latin typeface="Arial" pitchFamily="34" charset="0"/>
              </a:rPr>
              <a:t>Article 47  This Law shall go into effect as of September 1, 2002.  </a:t>
            </a:r>
          </a:p>
          <a:p>
            <a:pPr>
              <a:spcBef>
                <a:spcPct val="50000"/>
              </a:spcBef>
            </a:pPr>
            <a:endParaRPr lang="en-GB"/>
          </a:p>
        </p:txBody>
      </p:sp>
      <p:sp>
        <p:nvSpPr>
          <p:cNvPr id="50182" name="Rectangle 6"/>
          <p:cNvSpPr>
            <a:spLocks noChangeArrowheads="1"/>
          </p:cNvSpPr>
          <p:nvPr/>
        </p:nvSpPr>
        <p:spPr bwMode="auto">
          <a:xfrm>
            <a:off x="762000" y="4648200"/>
            <a:ext cx="4495800" cy="1614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GB" sz="4000">
                <a:solidFill>
                  <a:srgbClr val="FF3300"/>
                </a:solidFill>
                <a:effectLst>
                  <a:outerShdw blurRad="38100" dist="38100" dir="2700000" algn="tl">
                    <a:srgbClr val="C0C0C0"/>
                  </a:outerShdw>
                </a:effectLst>
                <a:latin typeface="Tempus Sans ITC" pitchFamily="82" charset="0"/>
              </a:rPr>
              <a:t>中华人民共和国</a:t>
            </a:r>
          </a:p>
          <a:p>
            <a:pPr algn="ctr">
              <a:spcBef>
                <a:spcPct val="50000"/>
              </a:spcBef>
            </a:pPr>
            <a:r>
              <a:rPr lang="en-GB">
                <a:solidFill>
                  <a:srgbClr val="FF0000"/>
                </a:solidFill>
                <a:latin typeface="Tempus Sans ITC" pitchFamily="82" charset="0"/>
              </a:rPr>
              <a:t>Zhōnghuá Rénmín Gònghéguó </a:t>
            </a:r>
            <a:br>
              <a:rPr lang="en-GB">
                <a:solidFill>
                  <a:srgbClr val="FF0000"/>
                </a:solidFill>
                <a:latin typeface="Tempus Sans ITC" pitchFamily="82" charset="0"/>
              </a:rPr>
            </a:br>
            <a:r>
              <a:rPr lang="en-GB">
                <a:solidFill>
                  <a:srgbClr val="FF0000"/>
                </a:solidFill>
                <a:latin typeface="Tempus Sans ITC" pitchFamily="82" charset="0"/>
              </a:rPr>
              <a:t>People’s Republic of China</a:t>
            </a:r>
            <a:endParaRPr lang="en-GB" sz="4400">
              <a:solidFill>
                <a:srgbClr val="FF0000"/>
              </a:solidFill>
              <a:effectLst>
                <a:outerShdw blurRad="38100" dist="38100" dir="2700000" algn="tl">
                  <a:srgbClr val="C0C0C0"/>
                </a:outerShdw>
              </a:effectLst>
              <a:latin typeface="Tempus Sans ITC"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017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01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build="p" autoUpdateAnimBg="0"/>
      <p:bldP spid="50181"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2" name="Group 2"/>
          <p:cNvGrpSpPr>
            <a:grpSpLocks/>
          </p:cNvGrpSpPr>
          <p:nvPr/>
        </p:nvGrpSpPr>
        <p:grpSpPr bwMode="auto">
          <a:xfrm>
            <a:off x="762000" y="228600"/>
            <a:ext cx="7662863" cy="6324600"/>
            <a:chOff x="480" y="144"/>
            <a:chExt cx="4827" cy="3984"/>
          </a:xfrm>
        </p:grpSpPr>
        <p:pic>
          <p:nvPicPr>
            <p:cNvPr id="512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 y="144"/>
              <a:ext cx="4827" cy="3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04" name="Rectangle 4"/>
            <p:cNvSpPr>
              <a:spLocks noChangeArrowheads="1"/>
            </p:cNvSpPr>
            <p:nvPr/>
          </p:nvSpPr>
          <p:spPr bwMode="auto">
            <a:xfrm>
              <a:off x="672" y="2784"/>
              <a:ext cx="4608" cy="134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3200">
                  <a:solidFill>
                    <a:srgbClr val="FF0000"/>
                  </a:solidFill>
                  <a:latin typeface="Arial" pitchFamily="34" charset="0"/>
                </a:rPr>
                <a:t>MARRIAGE LAW </a:t>
              </a:r>
              <a:br>
                <a:rPr lang="en-GB" sz="3200">
                  <a:solidFill>
                    <a:srgbClr val="FF0000"/>
                  </a:solidFill>
                  <a:latin typeface="Arial" pitchFamily="34" charset="0"/>
                </a:rPr>
              </a:br>
              <a:r>
                <a:rPr lang="en-GB" sz="3200">
                  <a:solidFill>
                    <a:srgbClr val="FF0000"/>
                  </a:solidFill>
                  <a:latin typeface="Arial" pitchFamily="34" charset="0"/>
                </a:rPr>
                <a:t>OF THE PEOPLE’S REPUBLIC </a:t>
              </a:r>
              <a:br>
                <a:rPr lang="en-GB" sz="3200">
                  <a:solidFill>
                    <a:srgbClr val="FF0000"/>
                  </a:solidFill>
                  <a:latin typeface="Arial" pitchFamily="34" charset="0"/>
                </a:rPr>
              </a:br>
              <a:r>
                <a:rPr lang="en-GB" sz="3200">
                  <a:solidFill>
                    <a:srgbClr val="FF0000"/>
                  </a:solidFill>
                  <a:latin typeface="Arial" pitchFamily="34" charset="0"/>
                </a:rPr>
                <a:t>OF CHINA</a:t>
              </a:r>
            </a:p>
          </p:txBody>
        </p:sp>
      </p:grpSp>
      <p:sp>
        <p:nvSpPr>
          <p:cNvPr id="51205" name="Text Box 5"/>
          <p:cNvSpPr txBox="1">
            <a:spLocks noChangeArrowheads="1"/>
          </p:cNvSpPr>
          <p:nvPr/>
        </p:nvSpPr>
        <p:spPr bwMode="auto">
          <a:xfrm>
            <a:off x="457200" y="228600"/>
            <a:ext cx="22860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solidFill>
                  <a:srgbClr val="FF0000"/>
                </a:solidFill>
                <a:latin typeface="Arial" pitchFamily="34" charset="0"/>
              </a:rPr>
              <a:t>2002</a:t>
            </a:r>
            <a:br>
              <a:rPr lang="en-GB">
                <a:solidFill>
                  <a:srgbClr val="FF0000"/>
                </a:solidFill>
                <a:latin typeface="Arial" pitchFamily="34" charset="0"/>
              </a:rPr>
            </a:br>
            <a:r>
              <a:rPr lang="en-GB">
                <a:solidFill>
                  <a:srgbClr val="FF0000"/>
                </a:solidFill>
                <a:latin typeface="Arial" pitchFamily="34" charset="0"/>
              </a:rPr>
              <a:t>POPULATION</a:t>
            </a:r>
            <a:br>
              <a:rPr lang="en-GB">
                <a:solidFill>
                  <a:srgbClr val="FF0000"/>
                </a:solidFill>
                <a:latin typeface="Arial" pitchFamily="34" charset="0"/>
              </a:rPr>
            </a:br>
            <a:r>
              <a:rPr lang="en-GB">
                <a:solidFill>
                  <a:srgbClr val="FF0000"/>
                </a:solidFill>
                <a:latin typeface="Arial" pitchFamily="34" charset="0"/>
              </a:rPr>
              <a:t>POLICY</a:t>
            </a:r>
          </a:p>
        </p:txBody>
      </p:sp>
      <p:sp>
        <p:nvSpPr>
          <p:cNvPr id="51206" name="Rectangle 6"/>
          <p:cNvSpPr>
            <a:spLocks noGrp="1" noChangeArrowheads="1"/>
          </p:cNvSpPr>
          <p:nvPr>
            <p:ph type="title" idx="4294967295"/>
          </p:nvPr>
        </p:nvSpPr>
        <p:spPr>
          <a:xfrm>
            <a:off x="0" y="609600"/>
            <a:ext cx="7772400" cy="1143000"/>
          </a:xfrm>
        </p:spPr>
        <p:txBody>
          <a:bodyPr/>
          <a:lstStyle/>
          <a:p>
            <a:r>
              <a:rPr lang="en-GB"/>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12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304800" y="1143000"/>
            <a:ext cx="8458200" cy="2465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b="1">
                <a:latin typeface="Arial" pitchFamily="34" charset="0"/>
              </a:rPr>
              <a:t>Article 6</a:t>
            </a:r>
            <a:r>
              <a:rPr lang="en-US">
                <a:latin typeface="Arial" pitchFamily="34" charset="0"/>
              </a:rPr>
              <a:t>  In order to get married, the man shall not be younger than 22 years old and the woman shall not be younger than 20. Late marriage and late child birth shall </a:t>
            </a:r>
            <a:br>
              <a:rPr lang="en-US">
                <a:latin typeface="Arial" pitchFamily="34" charset="0"/>
              </a:rPr>
            </a:br>
            <a:r>
              <a:rPr lang="en-US">
                <a:latin typeface="Arial" pitchFamily="34" charset="0"/>
              </a:rPr>
              <a:t>be encouraged.</a:t>
            </a:r>
          </a:p>
          <a:p>
            <a:pPr eaLnBrk="0" hangingPunct="0">
              <a:spcBef>
                <a:spcPct val="50000"/>
              </a:spcBef>
            </a:pPr>
            <a:r>
              <a:rPr lang="en-US" b="1">
                <a:latin typeface="Arial" pitchFamily="34" charset="0"/>
              </a:rPr>
              <a:t>Article 16</a:t>
            </a:r>
            <a:r>
              <a:rPr lang="en-US">
                <a:latin typeface="Arial" pitchFamily="34" charset="0"/>
              </a:rPr>
              <a:t>  Both husband and wife shall be under the obligation of following the policy of birth control.</a:t>
            </a:r>
          </a:p>
        </p:txBody>
      </p:sp>
      <p:pic>
        <p:nvPicPr>
          <p:cNvPr id="52227" name="Picture 3" descr="C:\WINDOWS\Desktop\Files\alphabet quiz\New Folder\china emblem.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4135438"/>
            <a:ext cx="2362200" cy="2236787"/>
          </a:xfrm>
          <a:prstGeom prst="rect">
            <a:avLst/>
          </a:prstGeom>
          <a:noFill/>
          <a:extLst>
            <a:ext uri="{909E8E84-426E-40DD-AFC4-6F175D3DCCD1}">
              <a14:hiddenFill xmlns:a14="http://schemas.microsoft.com/office/drawing/2010/main">
                <a:solidFill>
                  <a:srgbClr val="FFFFFF"/>
                </a:solidFill>
              </a14:hiddenFill>
            </a:ext>
          </a:extLst>
        </p:spPr>
      </p:pic>
      <p:sp>
        <p:nvSpPr>
          <p:cNvPr id="52228" name="Text Box 4"/>
          <p:cNvSpPr txBox="1">
            <a:spLocks noChangeArrowheads="1"/>
          </p:cNvSpPr>
          <p:nvPr/>
        </p:nvSpPr>
        <p:spPr bwMode="auto">
          <a:xfrm>
            <a:off x="457200" y="228600"/>
            <a:ext cx="640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MARRIAGE LAW</a:t>
            </a:r>
          </a:p>
        </p:txBody>
      </p:sp>
      <p:graphicFrame>
        <p:nvGraphicFramePr>
          <p:cNvPr id="52229" name="Object 5"/>
          <p:cNvGraphicFramePr>
            <a:graphicFrameLocks noChangeAspect="1"/>
          </p:cNvGraphicFramePr>
          <p:nvPr/>
        </p:nvGraphicFramePr>
        <p:xfrm>
          <a:off x="1295400" y="3886200"/>
          <a:ext cx="3000375" cy="2695575"/>
        </p:xfrm>
        <a:graphic>
          <a:graphicData uri="http://schemas.openxmlformats.org/presentationml/2006/ole">
            <mc:AlternateContent xmlns:mc="http://schemas.openxmlformats.org/markup-compatibility/2006">
              <mc:Choice xmlns:v="urn:schemas-microsoft-com:vml" Requires="v">
                <p:oleObj spid="_x0000_s52234" name="Photo Editor Photo" r:id="rId4" imgW="3000000" imgH="2695951" progId="MSPhotoEd.3">
                  <p:embed/>
                </p:oleObj>
              </mc:Choice>
              <mc:Fallback>
                <p:oleObj name="Photo Editor Photo" r:id="rId4" imgW="3000000" imgH="2695951" progId="MSPhotoEd.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3886200"/>
                        <a:ext cx="3000375" cy="269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222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222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6"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nvSpPr>
        <p:spPr bwMode="auto">
          <a:xfrm>
            <a:off x="228600" y="4800600"/>
            <a:ext cx="8610600" cy="144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algn="ctr" eaLnBrk="0" hangingPunct="0">
              <a:buClr>
                <a:schemeClr val="accent1"/>
              </a:buClr>
              <a:buSzPts val="2600"/>
              <a:buFont typeface="Wingdings" pitchFamily="2" charset="2"/>
              <a:buNone/>
            </a:pPr>
            <a:r>
              <a:rPr lang="en-GB" sz="2800">
                <a:solidFill>
                  <a:srgbClr val="FF0000"/>
                </a:solidFill>
                <a:effectLst>
                  <a:outerShdw blurRad="38100" dist="38100" dir="2700000" algn="tl">
                    <a:srgbClr val="C0C0C0"/>
                  </a:outerShdw>
                </a:effectLst>
                <a:latin typeface="Tahoma" pitchFamily="34" charset="0"/>
              </a:rPr>
              <a:t>LATER</a:t>
            </a:r>
            <a:r>
              <a:rPr lang="en-GB" sz="2800">
                <a:effectLst>
                  <a:outerShdw blurRad="38100" dist="38100" dir="2700000" algn="tl">
                    <a:srgbClr val="C0C0C0"/>
                  </a:outerShdw>
                </a:effectLst>
                <a:latin typeface="Tahoma" pitchFamily="34" charset="0"/>
              </a:rPr>
              <a:t> Delayed marriage and delayed child bearing</a:t>
            </a:r>
            <a:br>
              <a:rPr lang="en-GB" sz="2800">
                <a:effectLst>
                  <a:outerShdw blurRad="38100" dist="38100" dir="2700000" algn="tl">
                    <a:srgbClr val="C0C0C0"/>
                  </a:outerShdw>
                </a:effectLst>
                <a:latin typeface="Tahoma" pitchFamily="34" charset="0"/>
              </a:rPr>
            </a:br>
            <a:r>
              <a:rPr lang="en-GB" sz="2800">
                <a:solidFill>
                  <a:srgbClr val="FF0000"/>
                </a:solidFill>
                <a:effectLst>
                  <a:outerShdw blurRad="38100" dist="38100" dir="2700000" algn="tl">
                    <a:srgbClr val="C0C0C0"/>
                  </a:outerShdw>
                </a:effectLst>
                <a:latin typeface="Tahoma" pitchFamily="34" charset="0"/>
              </a:rPr>
              <a:t>LONGER</a:t>
            </a:r>
            <a:r>
              <a:rPr lang="en-GB" sz="2800">
                <a:effectLst>
                  <a:outerShdw blurRad="38100" dist="38100" dir="2700000" algn="tl">
                    <a:srgbClr val="C0C0C0"/>
                  </a:outerShdw>
                </a:effectLst>
                <a:latin typeface="Tahoma" pitchFamily="34" charset="0"/>
              </a:rPr>
              <a:t> Longer spacing between births</a:t>
            </a:r>
          </a:p>
          <a:p>
            <a:pPr algn="ctr" eaLnBrk="0" hangingPunct="0">
              <a:buClr>
                <a:schemeClr val="accent1"/>
              </a:buClr>
              <a:buSzPts val="2600"/>
              <a:buFont typeface="Wingdings" pitchFamily="2" charset="2"/>
              <a:buNone/>
            </a:pPr>
            <a:r>
              <a:rPr lang="en-GB" sz="2800">
                <a:solidFill>
                  <a:srgbClr val="FF0000"/>
                </a:solidFill>
                <a:effectLst>
                  <a:outerShdw blurRad="38100" dist="38100" dir="2700000" algn="tl">
                    <a:srgbClr val="C0C0C0"/>
                  </a:outerShdw>
                </a:effectLst>
                <a:latin typeface="Tahoma" pitchFamily="34" charset="0"/>
              </a:rPr>
              <a:t>FEWER</a:t>
            </a:r>
            <a:r>
              <a:rPr lang="en-GB" sz="2800">
                <a:effectLst>
                  <a:outerShdw blurRad="38100" dist="38100" dir="2700000" algn="tl">
                    <a:srgbClr val="C0C0C0"/>
                  </a:outerShdw>
                </a:effectLst>
                <a:latin typeface="Tahoma" pitchFamily="34" charset="0"/>
              </a:rPr>
              <a:t> Fewer children – ideally one child per couple</a:t>
            </a:r>
          </a:p>
        </p:txBody>
      </p:sp>
      <p:sp>
        <p:nvSpPr>
          <p:cNvPr id="69636" name="WordArt 4"/>
          <p:cNvSpPr>
            <a:spLocks noChangeArrowheads="1" noChangeShapeType="1" noTextEdit="1"/>
          </p:cNvSpPr>
          <p:nvPr/>
        </p:nvSpPr>
        <p:spPr bwMode="auto">
          <a:xfrm>
            <a:off x="990600" y="762000"/>
            <a:ext cx="3352800" cy="2819400"/>
          </a:xfrm>
          <a:prstGeom prst="rect">
            <a:avLst/>
          </a:prstGeom>
        </p:spPr>
        <p:txBody>
          <a:bodyPr wrap="none" fromWordArt="1">
            <a:prstTxWarp prst="textPlain">
              <a:avLst>
                <a:gd name="adj" fmla="val 50000"/>
              </a:avLst>
            </a:prstTxWarp>
          </a:bodyPr>
          <a:lstStyle/>
          <a:p>
            <a:pPr algn="ctr"/>
            <a:r>
              <a:rPr lang="en-GB" sz="3600" i="1" kern="10">
                <a:ln w="9525">
                  <a:solidFill>
                    <a:srgbClr val="000000"/>
                  </a:solidFill>
                  <a:round/>
                  <a:headEnd/>
                  <a:tailEnd/>
                </a:ln>
                <a:gradFill rotWithShape="0">
                  <a:gsLst>
                    <a:gs pos="0">
                      <a:srgbClr val="FF3300"/>
                    </a:gs>
                    <a:gs pos="100000">
                      <a:srgbClr val="FF3300">
                        <a:gamma/>
                        <a:shade val="46275"/>
                        <a:invGamma/>
                      </a:srgbClr>
                    </a:gs>
                  </a:gsLst>
                  <a:lin ang="5400000" scaled="1"/>
                </a:gradFill>
                <a:effectLst>
                  <a:outerShdw dist="35921" dir="2700000" algn="ctr" rotWithShape="0">
                    <a:srgbClr val="808080"/>
                  </a:outerShdw>
                </a:effectLst>
                <a:latin typeface="Arial Black"/>
              </a:rPr>
              <a:t>"Later, </a:t>
            </a:r>
          </a:p>
          <a:p>
            <a:pPr algn="ctr"/>
            <a:r>
              <a:rPr lang="en-GB" sz="3600" i="1" kern="10">
                <a:ln w="9525">
                  <a:solidFill>
                    <a:srgbClr val="000000"/>
                  </a:solidFill>
                  <a:round/>
                  <a:headEnd/>
                  <a:tailEnd/>
                </a:ln>
                <a:gradFill rotWithShape="0">
                  <a:gsLst>
                    <a:gs pos="0">
                      <a:srgbClr val="FF3300"/>
                    </a:gs>
                    <a:gs pos="100000">
                      <a:srgbClr val="FF3300">
                        <a:gamma/>
                        <a:shade val="46275"/>
                        <a:invGamma/>
                      </a:srgbClr>
                    </a:gs>
                  </a:gsLst>
                  <a:lin ang="5400000" scaled="1"/>
                </a:gradFill>
                <a:effectLst>
                  <a:outerShdw dist="35921" dir="2700000" algn="ctr" rotWithShape="0">
                    <a:srgbClr val="808080"/>
                  </a:outerShdw>
                </a:effectLst>
                <a:latin typeface="Arial Black"/>
              </a:rPr>
              <a:t>      Longer, </a:t>
            </a:r>
          </a:p>
          <a:p>
            <a:pPr algn="ctr"/>
            <a:r>
              <a:rPr lang="en-GB" sz="3600" i="1" kern="10">
                <a:ln w="9525">
                  <a:solidFill>
                    <a:srgbClr val="000000"/>
                  </a:solidFill>
                  <a:round/>
                  <a:headEnd/>
                  <a:tailEnd/>
                </a:ln>
                <a:gradFill rotWithShape="0">
                  <a:gsLst>
                    <a:gs pos="0">
                      <a:srgbClr val="FF3300"/>
                    </a:gs>
                    <a:gs pos="100000">
                      <a:srgbClr val="FF3300">
                        <a:gamma/>
                        <a:shade val="46275"/>
                        <a:invGamma/>
                      </a:srgbClr>
                    </a:gs>
                  </a:gsLst>
                  <a:lin ang="5400000" scaled="1"/>
                </a:gradFill>
                <a:effectLst>
                  <a:outerShdw dist="35921" dir="2700000" algn="ctr" rotWithShape="0">
                    <a:srgbClr val="808080"/>
                  </a:outerShdw>
                </a:effectLst>
                <a:latin typeface="Arial Black"/>
              </a:rPr>
              <a:t>            Fewer "</a:t>
            </a:r>
          </a:p>
        </p:txBody>
      </p:sp>
      <p:sp>
        <p:nvSpPr>
          <p:cNvPr id="69637" name="Rectangle 5"/>
          <p:cNvSpPr>
            <a:spLocks noChangeArrowheads="1"/>
          </p:cNvSpPr>
          <p:nvPr/>
        </p:nvSpPr>
        <p:spPr bwMode="auto">
          <a:xfrm>
            <a:off x="4267200" y="914400"/>
            <a:ext cx="46482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atin typeface="Arial" pitchFamily="34" charset="0"/>
              </a:rPr>
              <a:t>The </a:t>
            </a:r>
            <a:r>
              <a:rPr lang="en-GB" b="1">
                <a:solidFill>
                  <a:srgbClr val="FF0000"/>
                </a:solidFill>
                <a:latin typeface="Arial" pitchFamily="34" charset="0"/>
              </a:rPr>
              <a:t>Planned Birth</a:t>
            </a:r>
            <a:r>
              <a:rPr lang="en-GB">
                <a:latin typeface="Arial" pitchFamily="34" charset="0"/>
              </a:rPr>
              <a:t> policy of the government of the People's Republic of China is known as the </a:t>
            </a:r>
            <a:r>
              <a:rPr lang="en-GB" b="1">
                <a:solidFill>
                  <a:srgbClr val="FF0000"/>
                </a:solidFill>
                <a:latin typeface="Arial" pitchFamily="34" charset="0"/>
              </a:rPr>
              <a:t>One-child Policy</a:t>
            </a:r>
            <a:r>
              <a:rPr lang="en-GB">
                <a:solidFill>
                  <a:srgbClr val="FF0000"/>
                </a:solidFill>
                <a:latin typeface="Arial" pitchFamily="34" charset="0"/>
              </a:rPr>
              <a:t> </a:t>
            </a:r>
          </a:p>
          <a:p>
            <a:pPr eaLnBrk="0" hangingPunct="0"/>
            <a:endParaRPr lang="en-GB">
              <a:solidFill>
                <a:srgbClr val="FF0000"/>
              </a:solidFill>
              <a:latin typeface="Arial" pitchFamily="34" charset="0"/>
            </a:endParaRPr>
          </a:p>
        </p:txBody>
      </p:sp>
      <p:pic>
        <p:nvPicPr>
          <p:cNvPr id="69638" name="Picture 6" descr="C:\Program Files\Microsoft Office\Clipart\corpbas\BD05970_.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838200"/>
            <a:ext cx="1243013" cy="31892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963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96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4" grpId="0" autoUpdateAnimBg="0"/>
      <p:bldP spid="69637"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C:\2 2006 files\china\CHINA ONE CHILD TWIN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1219200"/>
            <a:ext cx="4800600" cy="4800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0659" name="Text Box 3"/>
          <p:cNvSpPr txBox="1">
            <a:spLocks noChangeArrowheads="1"/>
          </p:cNvSpPr>
          <p:nvPr/>
        </p:nvSpPr>
        <p:spPr bwMode="auto">
          <a:xfrm>
            <a:off x="304800" y="3048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ONE CHILD POLICY – TWO CHILD REALITY</a:t>
            </a:r>
          </a:p>
        </p:txBody>
      </p:sp>
      <p:sp>
        <p:nvSpPr>
          <p:cNvPr id="70660" name="Rectangle 4"/>
          <p:cNvSpPr>
            <a:spLocks noChangeArrowheads="1"/>
          </p:cNvSpPr>
          <p:nvPr/>
        </p:nvSpPr>
        <p:spPr bwMode="auto">
          <a:xfrm>
            <a:off x="304800" y="2057400"/>
            <a:ext cx="3303588"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atin typeface="Arial" pitchFamily="34" charset="0"/>
              </a:rPr>
              <a:t>There are no sanctions</a:t>
            </a:r>
          </a:p>
          <a:p>
            <a:r>
              <a:rPr lang="en-GB">
                <a:latin typeface="Arial" pitchFamily="34" charset="0"/>
              </a:rPr>
              <a:t>for couples who have </a:t>
            </a:r>
            <a:br>
              <a:rPr lang="en-GB">
                <a:latin typeface="Arial" pitchFamily="34" charset="0"/>
              </a:rPr>
            </a:br>
            <a:r>
              <a:rPr lang="en-GB">
                <a:latin typeface="Arial" pitchFamily="34" charset="0"/>
              </a:rPr>
              <a:t>multiple births.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066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706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0"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ChangeArrowheads="1"/>
          </p:cNvSpPr>
          <p:nvPr/>
        </p:nvSpPr>
        <p:spPr bwMode="auto">
          <a:xfrm>
            <a:off x="685800" y="2590800"/>
            <a:ext cx="6629400"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atin typeface="Arial" pitchFamily="34" charset="0"/>
              </a:rPr>
              <a:t>Wealthy couples are apparently increasingly turning to fertility medicines to have multiple births, due to the lack of penalties against couples who have more than one child in their first birth. </a:t>
            </a:r>
          </a:p>
          <a:p>
            <a:pPr eaLnBrk="0" hangingPunct="0"/>
            <a:endParaRPr lang="en-GB">
              <a:latin typeface="Arial" pitchFamily="34" charset="0"/>
            </a:endParaRPr>
          </a:p>
        </p:txBody>
      </p:sp>
      <p:sp>
        <p:nvSpPr>
          <p:cNvPr id="87043" name="Text Box 3"/>
          <p:cNvSpPr txBox="1">
            <a:spLocks noChangeArrowheads="1"/>
          </p:cNvSpPr>
          <p:nvPr/>
        </p:nvSpPr>
        <p:spPr bwMode="auto">
          <a:xfrm>
            <a:off x="304800" y="3048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ONE CHILD POLICY – TWO CHILD REALITY</a:t>
            </a:r>
          </a:p>
        </p:txBody>
      </p:sp>
      <p:pic>
        <p:nvPicPr>
          <p:cNvPr id="87045" name="Picture 5" descr="C:\Program Files\Microsoft Office\Clipart\standard\stddir3\HM00143_.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4267200"/>
            <a:ext cx="2362200" cy="2244725"/>
          </a:xfrm>
          <a:prstGeom prst="rect">
            <a:avLst/>
          </a:prstGeom>
          <a:noFill/>
          <a:extLst>
            <a:ext uri="{909E8E84-426E-40DD-AFC4-6F175D3DCCD1}">
              <a14:hiddenFill xmlns:a14="http://schemas.microsoft.com/office/drawing/2010/main">
                <a:solidFill>
                  <a:srgbClr val="FFFFFF"/>
                </a:solidFill>
              </a14:hiddenFill>
            </a:ext>
          </a:extLst>
        </p:spPr>
      </p:pic>
      <p:pic>
        <p:nvPicPr>
          <p:cNvPr id="87046" name="Picture 6" descr="C:\Program Files\Microsoft Office\Clipart\standard\stddir3\HM00170_.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3000" y="4572000"/>
            <a:ext cx="2090738" cy="2030413"/>
          </a:xfrm>
          <a:prstGeom prst="rect">
            <a:avLst/>
          </a:prstGeom>
          <a:noFill/>
          <a:extLst>
            <a:ext uri="{909E8E84-426E-40DD-AFC4-6F175D3DCCD1}">
              <a14:hiddenFill xmlns:a14="http://schemas.microsoft.com/office/drawing/2010/main">
                <a:solidFill>
                  <a:srgbClr val="FFFFFF"/>
                </a:solidFill>
              </a14:hiddenFill>
            </a:ext>
          </a:extLst>
        </p:spPr>
      </p:pic>
      <p:pic>
        <p:nvPicPr>
          <p:cNvPr id="87048" name="Picture 8" descr="C:\WINDOWS\Application Data\Microsoft\Media Catalog\Downloaded Clips\cl90\j0360992.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762000"/>
            <a:ext cx="1565275" cy="183832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7050" name="Object 10"/>
          <p:cNvGraphicFramePr>
            <a:graphicFrameLocks noChangeAspect="1"/>
          </p:cNvGraphicFramePr>
          <p:nvPr/>
        </p:nvGraphicFramePr>
        <p:xfrm>
          <a:off x="5334000" y="762000"/>
          <a:ext cx="1624013" cy="1905000"/>
        </p:xfrm>
        <a:graphic>
          <a:graphicData uri="http://schemas.openxmlformats.org/presentationml/2006/ole">
            <mc:AlternateContent xmlns:mc="http://schemas.openxmlformats.org/markup-compatibility/2006">
              <mc:Choice xmlns:v="urn:schemas-microsoft-com:vml" Requires="v">
                <p:oleObj spid="_x0000_s87055" name="Bitmap Image" r:id="rId6" imgW="1324160" imgH="1552792" progId="Paint.Picture">
                  <p:embed/>
                </p:oleObj>
              </mc:Choice>
              <mc:Fallback>
                <p:oleObj name="Bitmap Image" r:id="rId6" imgW="1324160" imgH="1552792" progId="Paint.Picture">
                  <p:embed/>
                  <p:pic>
                    <p:nvPicPr>
                      <p:cNvPr id="0"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0" y="762000"/>
                        <a:ext cx="1624013"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ChangeArrowheads="1"/>
          </p:cNvSpPr>
          <p:nvPr/>
        </p:nvSpPr>
        <p:spPr bwMode="auto">
          <a:xfrm>
            <a:off x="304800" y="1066800"/>
            <a:ext cx="8077200"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342900" indent="-342900">
              <a:spcBef>
                <a:spcPct val="20000"/>
              </a:spcBef>
              <a:buFont typeface="Wingdings" pitchFamily="2" charset="2"/>
              <a:buChar char="Ø"/>
            </a:pPr>
            <a:r>
              <a:rPr lang="en-GB">
                <a:latin typeface="Arial" pitchFamily="34" charset="0"/>
              </a:rPr>
              <a:t>Ethnic minorities are formally excluded from the policy</a:t>
            </a:r>
          </a:p>
          <a:p>
            <a:pPr marL="342900" indent="-342900">
              <a:spcBef>
                <a:spcPct val="20000"/>
              </a:spcBef>
              <a:buFont typeface="Wingdings" pitchFamily="2" charset="2"/>
              <a:buChar char="Ø"/>
            </a:pPr>
            <a:endParaRPr lang="en-GB">
              <a:latin typeface="Arial" pitchFamily="34" charset="0"/>
            </a:endParaRPr>
          </a:p>
        </p:txBody>
      </p:sp>
      <p:sp>
        <p:nvSpPr>
          <p:cNvPr id="71683" name="Text Box 3"/>
          <p:cNvSpPr txBox="1">
            <a:spLocks noChangeArrowheads="1"/>
          </p:cNvSpPr>
          <p:nvPr/>
        </p:nvSpPr>
        <p:spPr bwMode="auto">
          <a:xfrm>
            <a:off x="304800" y="3048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ONE CHILD POLICY – TWO CHILD REALITY</a:t>
            </a:r>
          </a:p>
        </p:txBody>
      </p:sp>
      <p:sp>
        <p:nvSpPr>
          <p:cNvPr id="71684" name="Text Box 4"/>
          <p:cNvSpPr txBox="1">
            <a:spLocks noChangeArrowheads="1"/>
          </p:cNvSpPr>
          <p:nvPr/>
        </p:nvSpPr>
        <p:spPr bwMode="auto">
          <a:xfrm>
            <a:off x="609600" y="4876800"/>
            <a:ext cx="76962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atin typeface="Arial" pitchFamily="34" charset="0"/>
              </a:rPr>
              <a:t>The People's Republic of China (PRC) officially recognizes 56 distinct ethnic groups, the largest of which are Han Chinese, who make up about 92% of the total population. </a:t>
            </a:r>
          </a:p>
        </p:txBody>
      </p:sp>
      <p:pic>
        <p:nvPicPr>
          <p:cNvPr id="71685" name="Picture 5" descr="D:\800px-Modern_Han_Chinese_in_Ming_Atti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752600"/>
            <a:ext cx="4343400" cy="30051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1686" name="Rectangle 6"/>
          <p:cNvSpPr>
            <a:spLocks noChangeArrowheads="1"/>
          </p:cNvSpPr>
          <p:nvPr/>
        </p:nvSpPr>
        <p:spPr bwMode="auto">
          <a:xfrm>
            <a:off x="5410200" y="2667000"/>
            <a:ext cx="2760663"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1600">
                <a:latin typeface="SassoonPrimaryType" pitchFamily="2" charset="0"/>
              </a:rPr>
              <a:t>Han, the majority ethnic group, in traditional costume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168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2"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1026"/>
          <p:cNvSpPr>
            <a:spLocks noChangeArrowheads="1"/>
          </p:cNvSpPr>
          <p:nvPr/>
        </p:nvSpPr>
        <p:spPr bwMode="auto">
          <a:xfrm>
            <a:off x="228600" y="1295400"/>
            <a:ext cx="8396138" cy="527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sz="2000" b="1" dirty="0">
                <a:latin typeface="Calibri" pitchFamily="34" charset="0"/>
                <a:cs typeface="Calibri" pitchFamily="34" charset="0"/>
              </a:rPr>
              <a:t>Population:</a:t>
            </a:r>
            <a:r>
              <a:rPr lang="en-GB" sz="2000" dirty="0">
                <a:latin typeface="Calibri" pitchFamily="34" charset="0"/>
                <a:cs typeface="Calibri" pitchFamily="34" charset="0"/>
              </a:rPr>
              <a:t> 1,313,973,713</a:t>
            </a:r>
            <a:br>
              <a:rPr lang="en-GB" sz="2000" dirty="0">
                <a:latin typeface="Calibri" pitchFamily="34" charset="0"/>
                <a:cs typeface="Calibri" pitchFamily="34" charset="0"/>
              </a:rPr>
            </a:br>
            <a:r>
              <a:rPr lang="en-GB" sz="2000" dirty="0">
                <a:latin typeface="Calibri" pitchFamily="34" charset="0"/>
                <a:cs typeface="Calibri" pitchFamily="34" charset="0"/>
              </a:rPr>
              <a:t> </a:t>
            </a:r>
            <a:br>
              <a:rPr lang="en-GB" sz="2000" dirty="0">
                <a:latin typeface="Calibri" pitchFamily="34" charset="0"/>
                <a:cs typeface="Calibri" pitchFamily="34" charset="0"/>
              </a:rPr>
            </a:br>
            <a:r>
              <a:rPr lang="en-GB" sz="2000" b="1" dirty="0">
                <a:latin typeface="Calibri" pitchFamily="34" charset="0"/>
                <a:cs typeface="Calibri" pitchFamily="34" charset="0"/>
              </a:rPr>
              <a:t>Age structure:</a:t>
            </a:r>
            <a:r>
              <a:rPr lang="en-GB" sz="2000" dirty="0">
                <a:latin typeface="Calibri" pitchFamily="34" charset="0"/>
                <a:cs typeface="Calibri" pitchFamily="34" charset="0"/>
              </a:rPr>
              <a:t/>
            </a:r>
            <a:br>
              <a:rPr lang="en-GB" sz="2000" dirty="0">
                <a:latin typeface="Calibri" pitchFamily="34" charset="0"/>
                <a:cs typeface="Calibri" pitchFamily="34" charset="0"/>
              </a:rPr>
            </a:br>
            <a:r>
              <a:rPr lang="en-GB" sz="2000" i="1" dirty="0">
                <a:latin typeface="Calibri" pitchFamily="34" charset="0"/>
                <a:cs typeface="Calibri" pitchFamily="34" charset="0"/>
              </a:rPr>
              <a:t>0-14:</a:t>
            </a:r>
            <a:r>
              <a:rPr lang="en-GB" sz="2000" dirty="0">
                <a:latin typeface="Calibri" pitchFamily="34" charset="0"/>
                <a:cs typeface="Calibri" pitchFamily="34" charset="0"/>
              </a:rPr>
              <a:t> 21%    </a:t>
            </a:r>
            <a:r>
              <a:rPr lang="en-GB" sz="2000" i="1" dirty="0">
                <a:latin typeface="Calibri" pitchFamily="34" charset="0"/>
                <a:cs typeface="Calibri" pitchFamily="34" charset="0"/>
              </a:rPr>
              <a:t>15-64:</a:t>
            </a:r>
            <a:r>
              <a:rPr lang="en-GB" sz="2000" dirty="0">
                <a:latin typeface="Calibri" pitchFamily="34" charset="0"/>
                <a:cs typeface="Calibri" pitchFamily="34" charset="0"/>
              </a:rPr>
              <a:t> 71%    </a:t>
            </a:r>
            <a:r>
              <a:rPr lang="en-GB" sz="2000" i="1" dirty="0">
                <a:latin typeface="Calibri" pitchFamily="34" charset="0"/>
                <a:cs typeface="Calibri" pitchFamily="34" charset="0"/>
              </a:rPr>
              <a:t>65+:</a:t>
            </a:r>
            <a:r>
              <a:rPr lang="en-GB" sz="2000" dirty="0">
                <a:latin typeface="Calibri" pitchFamily="34" charset="0"/>
                <a:cs typeface="Calibri" pitchFamily="34" charset="0"/>
              </a:rPr>
              <a:t> 8% </a:t>
            </a:r>
            <a:br>
              <a:rPr lang="en-GB" sz="2000" dirty="0">
                <a:latin typeface="Calibri" pitchFamily="34" charset="0"/>
                <a:cs typeface="Calibri" pitchFamily="34" charset="0"/>
              </a:rPr>
            </a:br>
            <a:r>
              <a:rPr lang="en-GB" sz="2000" dirty="0">
                <a:latin typeface="Calibri" pitchFamily="34" charset="0"/>
                <a:cs typeface="Calibri" pitchFamily="34" charset="0"/>
              </a:rPr>
              <a:t/>
            </a:r>
            <a:br>
              <a:rPr lang="en-GB" sz="2000" dirty="0">
                <a:latin typeface="Calibri" pitchFamily="34" charset="0"/>
                <a:cs typeface="Calibri" pitchFamily="34" charset="0"/>
              </a:rPr>
            </a:br>
            <a:r>
              <a:rPr lang="en-GB" sz="2000" b="1" dirty="0">
                <a:latin typeface="Calibri" pitchFamily="34" charset="0"/>
                <a:cs typeface="Calibri" pitchFamily="34" charset="0"/>
              </a:rPr>
              <a:t>Population growth rate:</a:t>
            </a:r>
            <a:r>
              <a:rPr lang="en-GB" sz="2000" dirty="0">
                <a:latin typeface="Calibri" pitchFamily="34" charset="0"/>
                <a:cs typeface="Calibri" pitchFamily="34" charset="0"/>
              </a:rPr>
              <a:t> 0.6% </a:t>
            </a:r>
            <a:br>
              <a:rPr lang="en-GB" sz="2000" dirty="0">
                <a:latin typeface="Calibri" pitchFamily="34" charset="0"/>
                <a:cs typeface="Calibri" pitchFamily="34" charset="0"/>
              </a:rPr>
            </a:br>
            <a:r>
              <a:rPr lang="en-GB" sz="2000" b="1" dirty="0">
                <a:latin typeface="Calibri" pitchFamily="34" charset="0"/>
                <a:cs typeface="Calibri" pitchFamily="34" charset="0"/>
              </a:rPr>
              <a:t>Birth rate:</a:t>
            </a:r>
            <a:r>
              <a:rPr lang="en-GB" sz="2000" dirty="0">
                <a:latin typeface="Calibri" pitchFamily="34" charset="0"/>
                <a:cs typeface="Calibri" pitchFamily="34" charset="0"/>
              </a:rPr>
              <a:t> 13‰     </a:t>
            </a:r>
            <a:r>
              <a:rPr lang="en-GB" sz="2000" b="1" dirty="0">
                <a:latin typeface="Calibri" pitchFamily="34" charset="0"/>
                <a:cs typeface="Calibri" pitchFamily="34" charset="0"/>
              </a:rPr>
              <a:t>Death rate:</a:t>
            </a:r>
            <a:r>
              <a:rPr lang="en-GB" sz="2000" dirty="0">
                <a:latin typeface="Calibri" pitchFamily="34" charset="0"/>
                <a:cs typeface="Calibri" pitchFamily="34" charset="0"/>
              </a:rPr>
              <a:t> 7‰ </a:t>
            </a:r>
            <a:br>
              <a:rPr lang="en-GB" sz="2000" dirty="0">
                <a:latin typeface="Calibri" pitchFamily="34" charset="0"/>
                <a:cs typeface="Calibri" pitchFamily="34" charset="0"/>
              </a:rPr>
            </a:br>
            <a:endParaRPr lang="en-GB" sz="2000" dirty="0">
              <a:latin typeface="Calibri" pitchFamily="34" charset="0"/>
              <a:cs typeface="Calibri" pitchFamily="34" charset="0"/>
            </a:endParaRPr>
          </a:p>
          <a:p>
            <a:pPr eaLnBrk="0" hangingPunct="0"/>
            <a:r>
              <a:rPr lang="en-GB" sz="2000" b="1" dirty="0">
                <a:latin typeface="Calibri" pitchFamily="34" charset="0"/>
                <a:cs typeface="Calibri" pitchFamily="34" charset="0"/>
              </a:rPr>
              <a:t>Sex ratio:</a:t>
            </a:r>
            <a:r>
              <a:rPr lang="en-GB" sz="2000" dirty="0">
                <a:latin typeface="Calibri" pitchFamily="34" charset="0"/>
                <a:cs typeface="Calibri" pitchFamily="34" charset="0"/>
              </a:rPr>
              <a:t>  </a:t>
            </a:r>
            <a:r>
              <a:rPr lang="en-GB" sz="2000" i="1" dirty="0">
                <a:latin typeface="Calibri" pitchFamily="34" charset="0"/>
                <a:cs typeface="Calibri" pitchFamily="34" charset="0"/>
              </a:rPr>
              <a:t>under 15 years:</a:t>
            </a:r>
            <a:r>
              <a:rPr lang="en-GB" sz="2000" dirty="0">
                <a:latin typeface="Calibri" pitchFamily="34" charset="0"/>
                <a:cs typeface="Calibri" pitchFamily="34" charset="0"/>
              </a:rPr>
              <a:t> 118 male/100 female</a:t>
            </a:r>
            <a:br>
              <a:rPr lang="en-GB" sz="2000" dirty="0">
                <a:latin typeface="Calibri" pitchFamily="34" charset="0"/>
                <a:cs typeface="Calibri" pitchFamily="34" charset="0"/>
              </a:rPr>
            </a:br>
            <a:r>
              <a:rPr lang="en-GB" sz="2000" dirty="0">
                <a:latin typeface="Calibri" pitchFamily="34" charset="0"/>
                <a:cs typeface="Calibri" pitchFamily="34" charset="0"/>
              </a:rPr>
              <a:t/>
            </a:r>
            <a:br>
              <a:rPr lang="en-GB" sz="2000" dirty="0">
                <a:latin typeface="Calibri" pitchFamily="34" charset="0"/>
                <a:cs typeface="Calibri" pitchFamily="34" charset="0"/>
              </a:rPr>
            </a:br>
            <a:r>
              <a:rPr lang="en-GB" sz="2000" b="1" dirty="0">
                <a:latin typeface="Calibri" pitchFamily="34" charset="0"/>
                <a:cs typeface="Calibri" pitchFamily="34" charset="0"/>
              </a:rPr>
              <a:t>Infant mortality rate:</a:t>
            </a:r>
            <a:r>
              <a:rPr lang="en-GB" sz="2000" dirty="0">
                <a:latin typeface="Calibri" pitchFamily="34" charset="0"/>
                <a:cs typeface="Calibri" pitchFamily="34" charset="0"/>
              </a:rPr>
              <a:t/>
            </a:r>
            <a:br>
              <a:rPr lang="en-GB" sz="2000" dirty="0">
                <a:latin typeface="Calibri" pitchFamily="34" charset="0"/>
                <a:cs typeface="Calibri" pitchFamily="34" charset="0"/>
              </a:rPr>
            </a:br>
            <a:r>
              <a:rPr lang="en-GB" sz="2000" i="1" dirty="0">
                <a:latin typeface="Calibri" pitchFamily="34" charset="0"/>
                <a:cs typeface="Calibri" pitchFamily="34" charset="0"/>
              </a:rPr>
              <a:t>total:</a:t>
            </a:r>
            <a:r>
              <a:rPr lang="en-GB" sz="2000" dirty="0">
                <a:latin typeface="Calibri" pitchFamily="34" charset="0"/>
                <a:cs typeface="Calibri" pitchFamily="34" charset="0"/>
              </a:rPr>
              <a:t> 23‰       </a:t>
            </a:r>
            <a:r>
              <a:rPr lang="en-GB" sz="2000" i="1" dirty="0">
                <a:latin typeface="Calibri" pitchFamily="34" charset="0"/>
                <a:cs typeface="Calibri" pitchFamily="34" charset="0"/>
              </a:rPr>
              <a:t>male:</a:t>
            </a:r>
            <a:r>
              <a:rPr lang="en-GB" sz="2000" dirty="0">
                <a:latin typeface="Calibri" pitchFamily="34" charset="0"/>
                <a:cs typeface="Calibri" pitchFamily="34" charset="0"/>
              </a:rPr>
              <a:t> 21‰     </a:t>
            </a:r>
            <a:r>
              <a:rPr lang="en-GB" sz="2000" i="1" dirty="0">
                <a:latin typeface="Calibri" pitchFamily="34" charset="0"/>
                <a:cs typeface="Calibri" pitchFamily="34" charset="0"/>
              </a:rPr>
              <a:t>female:</a:t>
            </a:r>
            <a:r>
              <a:rPr lang="en-GB" sz="2000" dirty="0">
                <a:latin typeface="Calibri" pitchFamily="34" charset="0"/>
                <a:cs typeface="Calibri" pitchFamily="34" charset="0"/>
              </a:rPr>
              <a:t> 26‰</a:t>
            </a:r>
            <a:r>
              <a:rPr lang="en-GB" sz="2000" b="1" dirty="0">
                <a:latin typeface="Calibri" pitchFamily="34" charset="0"/>
                <a:cs typeface="Calibri" pitchFamily="34" charset="0"/>
              </a:rPr>
              <a:t> </a:t>
            </a:r>
            <a:br>
              <a:rPr lang="en-GB" sz="2000" b="1" dirty="0">
                <a:latin typeface="Calibri" pitchFamily="34" charset="0"/>
                <a:cs typeface="Calibri" pitchFamily="34" charset="0"/>
              </a:rPr>
            </a:br>
            <a:r>
              <a:rPr lang="en-GB" sz="2000" b="1" dirty="0">
                <a:latin typeface="Calibri" pitchFamily="34" charset="0"/>
                <a:cs typeface="Calibri" pitchFamily="34" charset="0"/>
              </a:rPr>
              <a:t/>
            </a:r>
            <a:br>
              <a:rPr lang="en-GB" sz="2000" b="1" dirty="0">
                <a:latin typeface="Calibri" pitchFamily="34" charset="0"/>
                <a:cs typeface="Calibri" pitchFamily="34" charset="0"/>
              </a:rPr>
            </a:br>
            <a:r>
              <a:rPr lang="en-GB" sz="2000" b="1" dirty="0">
                <a:latin typeface="Calibri" pitchFamily="34" charset="0"/>
                <a:cs typeface="Calibri" pitchFamily="34" charset="0"/>
              </a:rPr>
              <a:t>Life expectancy at birth:</a:t>
            </a:r>
            <a:r>
              <a:rPr lang="en-GB" sz="2000" dirty="0">
                <a:latin typeface="Calibri" pitchFamily="34" charset="0"/>
                <a:cs typeface="Calibri" pitchFamily="34" charset="0"/>
              </a:rPr>
              <a:t>   </a:t>
            </a:r>
            <a:r>
              <a:rPr lang="en-GB" sz="2000" i="1" dirty="0">
                <a:latin typeface="Calibri" pitchFamily="34" charset="0"/>
                <a:cs typeface="Calibri" pitchFamily="34" charset="0"/>
              </a:rPr>
              <a:t>total population:</a:t>
            </a:r>
            <a:r>
              <a:rPr lang="en-GB" sz="2000" dirty="0">
                <a:latin typeface="Calibri" pitchFamily="34" charset="0"/>
                <a:cs typeface="Calibri" pitchFamily="34" charset="0"/>
              </a:rPr>
              <a:t> 73 years</a:t>
            </a:r>
            <a:br>
              <a:rPr lang="en-GB" sz="2000" dirty="0">
                <a:latin typeface="Calibri" pitchFamily="34" charset="0"/>
                <a:cs typeface="Calibri" pitchFamily="34" charset="0"/>
              </a:rPr>
            </a:br>
            <a:r>
              <a:rPr lang="en-GB" sz="2000" i="1" dirty="0">
                <a:latin typeface="Calibri" pitchFamily="34" charset="0"/>
                <a:cs typeface="Calibri" pitchFamily="34" charset="0"/>
              </a:rPr>
              <a:t>male:</a:t>
            </a:r>
            <a:r>
              <a:rPr lang="en-GB" sz="2000" dirty="0">
                <a:latin typeface="Calibri" pitchFamily="34" charset="0"/>
                <a:cs typeface="Calibri" pitchFamily="34" charset="0"/>
              </a:rPr>
              <a:t> 71 years    </a:t>
            </a:r>
            <a:r>
              <a:rPr lang="en-GB" sz="2000" i="1" dirty="0">
                <a:latin typeface="Calibri" pitchFamily="34" charset="0"/>
                <a:cs typeface="Calibri" pitchFamily="34" charset="0"/>
              </a:rPr>
              <a:t>female:</a:t>
            </a:r>
            <a:r>
              <a:rPr lang="en-GB" sz="2000" dirty="0">
                <a:latin typeface="Calibri" pitchFamily="34" charset="0"/>
                <a:cs typeface="Calibri" pitchFamily="34" charset="0"/>
              </a:rPr>
              <a:t> 75 years</a:t>
            </a:r>
            <a:br>
              <a:rPr lang="en-GB" sz="2000" dirty="0">
                <a:latin typeface="Calibri" pitchFamily="34" charset="0"/>
                <a:cs typeface="Calibri" pitchFamily="34" charset="0"/>
              </a:rPr>
            </a:br>
            <a:endParaRPr lang="en-GB" sz="2000" dirty="0">
              <a:latin typeface="Calibri" pitchFamily="34" charset="0"/>
              <a:cs typeface="Calibri" pitchFamily="34" charset="0"/>
            </a:endParaRPr>
          </a:p>
          <a:p>
            <a:pPr eaLnBrk="0" hangingPunct="0"/>
            <a:r>
              <a:rPr lang="en-GB" sz="2000" b="1" dirty="0">
                <a:latin typeface="Calibri" pitchFamily="34" charset="0"/>
                <a:cs typeface="Calibri" pitchFamily="34" charset="0"/>
              </a:rPr>
              <a:t>Total fertility rate:</a:t>
            </a:r>
            <a:r>
              <a:rPr lang="en-GB" sz="2000" dirty="0">
                <a:latin typeface="Calibri" pitchFamily="34" charset="0"/>
                <a:cs typeface="Calibri" pitchFamily="34" charset="0"/>
              </a:rPr>
              <a:t> 1.7 children born/woman</a:t>
            </a:r>
          </a:p>
        </p:txBody>
      </p:sp>
      <p:sp>
        <p:nvSpPr>
          <p:cNvPr id="74755" name="Text Box 1027"/>
          <p:cNvSpPr txBox="1">
            <a:spLocks noChangeArrowheads="1"/>
          </p:cNvSpPr>
          <p:nvPr/>
        </p:nvSpPr>
        <p:spPr bwMode="auto">
          <a:xfrm>
            <a:off x="260581" y="468086"/>
            <a:ext cx="640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dirty="0">
                <a:solidFill>
                  <a:srgbClr val="FF0000"/>
                </a:solidFill>
                <a:latin typeface="Calibri" pitchFamily="34" charset="0"/>
                <a:cs typeface="Calibri" pitchFamily="34" charset="0"/>
              </a:rPr>
              <a:t>DEMOGRAPHIC DATA 2006</a:t>
            </a:r>
          </a:p>
        </p:txBody>
      </p:sp>
      <p:pic>
        <p:nvPicPr>
          <p:cNvPr id="74757" name="Picture 1029" descr="imchn3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1221" y="468086"/>
            <a:ext cx="4300319" cy="29673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475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475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475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4" grpId="0" build="p"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Text Box 3"/>
          <p:cNvSpPr txBox="1">
            <a:spLocks noChangeArrowheads="1"/>
          </p:cNvSpPr>
          <p:nvPr/>
        </p:nvSpPr>
        <p:spPr bwMode="auto">
          <a:xfrm>
            <a:off x="609600" y="1676400"/>
            <a:ext cx="8001000" cy="421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buFont typeface="Wingdings" pitchFamily="2" charset="2"/>
              <a:buChar char="Ø"/>
            </a:pPr>
            <a:r>
              <a:rPr lang="en-GB">
                <a:latin typeface="Arial" pitchFamily="34" charset="0"/>
              </a:rPr>
              <a:t> If both parents are only children they are allowed to</a:t>
            </a:r>
            <a:br>
              <a:rPr lang="en-GB">
                <a:latin typeface="Arial" pitchFamily="34" charset="0"/>
              </a:rPr>
            </a:br>
            <a:r>
              <a:rPr lang="en-GB">
                <a:latin typeface="Arial" pitchFamily="34" charset="0"/>
              </a:rPr>
              <a:t>have more than one child provided the children are spaced more than 4 years </a:t>
            </a:r>
          </a:p>
          <a:p>
            <a:pPr>
              <a:spcBef>
                <a:spcPct val="20000"/>
              </a:spcBef>
              <a:buFont typeface="Wingdings" pitchFamily="2" charset="2"/>
              <a:buChar char="Ø"/>
            </a:pPr>
            <a:endParaRPr lang="en-GB">
              <a:latin typeface="Arial" pitchFamily="34" charset="0"/>
            </a:endParaRPr>
          </a:p>
          <a:p>
            <a:pPr>
              <a:spcBef>
                <a:spcPct val="20000"/>
              </a:spcBef>
              <a:buFont typeface="Wingdings" pitchFamily="2" charset="2"/>
              <a:buChar char="Ø"/>
            </a:pPr>
            <a:r>
              <a:rPr lang="en-GB">
                <a:latin typeface="Arial" pitchFamily="34" charset="0"/>
              </a:rPr>
              <a:t> In most rural areas if the first child is a girl couples are allowed to have another child</a:t>
            </a:r>
          </a:p>
          <a:p>
            <a:pPr>
              <a:spcBef>
                <a:spcPct val="20000"/>
              </a:spcBef>
              <a:buFont typeface="Wingdings" pitchFamily="2" charset="2"/>
              <a:buChar char="Ø"/>
            </a:pPr>
            <a:endParaRPr lang="en-GB">
              <a:latin typeface="Arial" pitchFamily="34" charset="0"/>
            </a:endParaRPr>
          </a:p>
          <a:p>
            <a:pPr>
              <a:spcBef>
                <a:spcPct val="20000"/>
              </a:spcBef>
              <a:buFont typeface="Wingdings" pitchFamily="2" charset="2"/>
              <a:buChar char="Ø"/>
            </a:pPr>
            <a:r>
              <a:rPr lang="en-GB">
                <a:latin typeface="Arial" pitchFamily="34" charset="0"/>
              </a:rPr>
              <a:t> Families who have children with mental or physical disabilities are sometimes allowed to have another child</a:t>
            </a:r>
          </a:p>
          <a:p>
            <a:pPr>
              <a:spcBef>
                <a:spcPct val="50000"/>
              </a:spcBef>
            </a:pPr>
            <a:endParaRPr lang="en-GB"/>
          </a:p>
        </p:txBody>
      </p:sp>
      <p:sp>
        <p:nvSpPr>
          <p:cNvPr id="75780" name="Text Box 4"/>
          <p:cNvSpPr txBox="1">
            <a:spLocks noChangeArrowheads="1"/>
          </p:cNvSpPr>
          <p:nvPr/>
        </p:nvSpPr>
        <p:spPr bwMode="auto">
          <a:xfrm>
            <a:off x="304800" y="3048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ONE CHILD POLICY – TWO CHILD REALITY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577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577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577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30" name="Picture 103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381000"/>
            <a:ext cx="4648200" cy="204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6018" name="Text Box 1026"/>
          <p:cNvSpPr txBox="1">
            <a:spLocks noChangeArrowheads="1"/>
          </p:cNvSpPr>
          <p:nvPr/>
        </p:nvSpPr>
        <p:spPr bwMode="auto">
          <a:xfrm>
            <a:off x="304800" y="2286000"/>
            <a:ext cx="8305800" cy="283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b="1">
                <a:latin typeface="Arial" pitchFamily="34" charset="0"/>
              </a:rPr>
              <a:t>Children born outside of China</a:t>
            </a:r>
          </a:p>
          <a:p>
            <a:pPr>
              <a:spcBef>
                <a:spcPct val="50000"/>
              </a:spcBef>
            </a:pPr>
            <a:r>
              <a:rPr lang="en-GB">
                <a:latin typeface="Arial" pitchFamily="34" charset="0"/>
              </a:rPr>
              <a:t>Some parents manage to be outside the country or in Hong Kong, Macau, or Taiwan when giving birth to their child. Those children do not count in the one-child policy, even if they are technically a natural born Chinese citizen through parentage. </a:t>
            </a:r>
            <a:br>
              <a:rPr lang="en-GB">
                <a:latin typeface="Arial" pitchFamily="34" charset="0"/>
              </a:rPr>
            </a:br>
            <a:endParaRPr lang="en-GB">
              <a:latin typeface="Arial" pitchFamily="34" charset="0"/>
            </a:endParaRPr>
          </a:p>
        </p:txBody>
      </p:sp>
      <p:sp>
        <p:nvSpPr>
          <p:cNvPr id="86019" name="Text Box 1027"/>
          <p:cNvSpPr txBox="1">
            <a:spLocks noChangeArrowheads="1"/>
          </p:cNvSpPr>
          <p:nvPr/>
        </p:nvSpPr>
        <p:spPr bwMode="auto">
          <a:xfrm>
            <a:off x="304800" y="304800"/>
            <a:ext cx="80772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ONE CHILD POLICY – </a:t>
            </a:r>
            <a:br>
              <a:rPr lang="en-GB">
                <a:solidFill>
                  <a:srgbClr val="FF0000"/>
                </a:solidFill>
                <a:latin typeface="Arial" pitchFamily="34" charset="0"/>
              </a:rPr>
            </a:br>
            <a:r>
              <a:rPr lang="en-GB">
                <a:solidFill>
                  <a:srgbClr val="FF0000"/>
                </a:solidFill>
                <a:latin typeface="Arial" pitchFamily="34" charset="0"/>
              </a:rPr>
              <a:t>TWO CHILD REALITY</a:t>
            </a:r>
          </a:p>
        </p:txBody>
      </p:sp>
      <p:grpSp>
        <p:nvGrpSpPr>
          <p:cNvPr id="86024" name="Group 1032"/>
          <p:cNvGrpSpPr>
            <a:grpSpLocks/>
          </p:cNvGrpSpPr>
          <p:nvPr/>
        </p:nvGrpSpPr>
        <p:grpSpPr bwMode="auto">
          <a:xfrm>
            <a:off x="5791200" y="5070475"/>
            <a:ext cx="1776413" cy="1787525"/>
            <a:chOff x="3663" y="2976"/>
            <a:chExt cx="1186" cy="1234"/>
          </a:xfrm>
        </p:grpSpPr>
        <p:sp>
          <p:nvSpPr>
            <p:cNvPr id="86022" name="Rectangle 1030"/>
            <p:cNvSpPr>
              <a:spLocks noChangeArrowheads="1"/>
            </p:cNvSpPr>
            <p:nvPr/>
          </p:nvSpPr>
          <p:spPr bwMode="auto">
            <a:xfrm>
              <a:off x="3663" y="3936"/>
              <a:ext cx="1186" cy="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GB" sz="2000" b="1">
                  <a:effectLst>
                    <a:outerShdw blurRad="38100" dist="38100" dir="2700000" algn="tl">
                      <a:srgbClr val="C0C0C0"/>
                    </a:outerShdw>
                  </a:effectLst>
                  <a:latin typeface="Tempus Sans ITC" pitchFamily="82" charset="0"/>
                </a:rPr>
                <a:t>HONG KONG</a:t>
              </a:r>
            </a:p>
          </p:txBody>
        </p:sp>
        <p:pic>
          <p:nvPicPr>
            <p:cNvPr id="86023" name="Picture 1031" descr="Hong Kong (Xianggang), coat of arms - Vector clipart (vector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2" y="2976"/>
              <a:ext cx="960" cy="9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6026" name="Group 1034"/>
          <p:cNvGrpSpPr>
            <a:grpSpLocks/>
          </p:cNvGrpSpPr>
          <p:nvPr/>
        </p:nvGrpSpPr>
        <p:grpSpPr bwMode="auto">
          <a:xfrm>
            <a:off x="304800" y="5173663"/>
            <a:ext cx="2133600" cy="1684337"/>
            <a:chOff x="192" y="3163"/>
            <a:chExt cx="1344" cy="1061"/>
          </a:xfrm>
        </p:grpSpPr>
        <p:pic>
          <p:nvPicPr>
            <p:cNvPr id="86020" name="Picture 1028" descr="E:\images\Republic of China - Wikipedia, the free encyclopedia_files\110px-Republic_of_China_National_Emblem.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 y="3163"/>
              <a:ext cx="821" cy="821"/>
            </a:xfrm>
            <a:prstGeom prst="rect">
              <a:avLst/>
            </a:prstGeom>
            <a:solidFill>
              <a:schemeClr val="bg1"/>
            </a:solidFill>
          </p:spPr>
        </p:pic>
        <p:sp>
          <p:nvSpPr>
            <p:cNvPr id="86025" name="Text Box 1033"/>
            <p:cNvSpPr txBox="1">
              <a:spLocks noChangeArrowheads="1"/>
            </p:cNvSpPr>
            <p:nvPr/>
          </p:nvSpPr>
          <p:spPr bwMode="auto">
            <a:xfrm>
              <a:off x="192" y="3974"/>
              <a:ext cx="134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GB" sz="2000" b="1">
                  <a:effectLst>
                    <a:outerShdw blurRad="38100" dist="38100" dir="2700000" algn="tl">
                      <a:srgbClr val="C0C0C0"/>
                    </a:outerShdw>
                  </a:effectLst>
                  <a:latin typeface="Tempus Sans ITC" pitchFamily="82" charset="0"/>
                </a:rPr>
                <a:t>TAIWAN</a:t>
              </a:r>
              <a:endParaRPr lang="en-GB"/>
            </a:p>
          </p:txBody>
        </p:sp>
      </p:grpSp>
      <p:grpSp>
        <p:nvGrpSpPr>
          <p:cNvPr id="86029" name="Group 1037"/>
          <p:cNvGrpSpPr>
            <a:grpSpLocks/>
          </p:cNvGrpSpPr>
          <p:nvPr/>
        </p:nvGrpSpPr>
        <p:grpSpPr bwMode="auto">
          <a:xfrm>
            <a:off x="3276600" y="5013325"/>
            <a:ext cx="1524000" cy="1844675"/>
            <a:chOff x="2064" y="3024"/>
            <a:chExt cx="960" cy="1162"/>
          </a:xfrm>
        </p:grpSpPr>
        <p:pic>
          <p:nvPicPr>
            <p:cNvPr id="86027" name="Picture 1035" descr="C:\2 2006 files\images\Coat_of_arms_of_Maca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4" y="3024"/>
              <a:ext cx="960" cy="960"/>
            </a:xfrm>
            <a:prstGeom prst="rect">
              <a:avLst/>
            </a:prstGeom>
            <a:solidFill>
              <a:schemeClr val="bg1"/>
            </a:solidFill>
          </p:spPr>
        </p:pic>
        <p:sp>
          <p:nvSpPr>
            <p:cNvPr id="86028" name="Text Box 1036"/>
            <p:cNvSpPr txBox="1">
              <a:spLocks noChangeArrowheads="1"/>
            </p:cNvSpPr>
            <p:nvPr/>
          </p:nvSpPr>
          <p:spPr bwMode="auto">
            <a:xfrm>
              <a:off x="2064" y="3936"/>
              <a:ext cx="960"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GB" sz="2000" b="1">
                  <a:effectLst>
                    <a:outerShdw blurRad="38100" dist="38100" dir="2700000" algn="tl">
                      <a:srgbClr val="C0C0C0"/>
                    </a:outerShdw>
                  </a:effectLst>
                  <a:latin typeface="Tempus Sans ITC" pitchFamily="82" charset="0"/>
                </a:rPr>
                <a:t>MACAU</a:t>
              </a:r>
              <a:endParaRPr lang="en-GB"/>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1026"/>
          <p:cNvSpPr txBox="1">
            <a:spLocks noChangeArrowheads="1"/>
          </p:cNvSpPr>
          <p:nvPr/>
        </p:nvSpPr>
        <p:spPr bwMode="auto">
          <a:xfrm>
            <a:off x="304800" y="3048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ONE CHILD POLICY – TWO CHILD REALITY</a:t>
            </a:r>
          </a:p>
        </p:txBody>
      </p:sp>
      <p:sp>
        <p:nvSpPr>
          <p:cNvPr id="72707" name="Text Box 1027"/>
          <p:cNvSpPr txBox="1">
            <a:spLocks noChangeArrowheads="1"/>
          </p:cNvSpPr>
          <p:nvPr/>
        </p:nvSpPr>
        <p:spPr bwMode="auto">
          <a:xfrm>
            <a:off x="228600" y="1447800"/>
            <a:ext cx="41148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atin typeface="Arial" pitchFamily="34" charset="0"/>
              </a:rPr>
              <a:t>In addition to the exceptions </a:t>
            </a:r>
            <a:br>
              <a:rPr lang="en-GB">
                <a:latin typeface="Arial" pitchFamily="34" charset="0"/>
              </a:rPr>
            </a:br>
            <a:r>
              <a:rPr lang="en-GB">
                <a:latin typeface="Arial" pitchFamily="34" charset="0"/>
              </a:rPr>
              <a:t>permitted by law some </a:t>
            </a:r>
            <a:br>
              <a:rPr lang="en-GB">
                <a:latin typeface="Arial" pitchFamily="34" charset="0"/>
              </a:rPr>
            </a:br>
            <a:r>
              <a:rPr lang="en-GB">
                <a:latin typeface="Arial" pitchFamily="34" charset="0"/>
              </a:rPr>
              <a:t>couples simply pay a fine, </a:t>
            </a:r>
            <a:br>
              <a:rPr lang="en-GB">
                <a:latin typeface="Arial" pitchFamily="34" charset="0"/>
              </a:rPr>
            </a:br>
            <a:r>
              <a:rPr lang="en-GB">
                <a:latin typeface="Arial" pitchFamily="34" charset="0"/>
              </a:rPr>
              <a:t>or "social maintenance fee" </a:t>
            </a:r>
            <a:br>
              <a:rPr lang="en-GB">
                <a:latin typeface="Arial" pitchFamily="34" charset="0"/>
              </a:rPr>
            </a:br>
            <a:r>
              <a:rPr lang="en-GB">
                <a:latin typeface="Arial" pitchFamily="34" charset="0"/>
              </a:rPr>
              <a:t>to have more children. </a:t>
            </a:r>
          </a:p>
        </p:txBody>
      </p:sp>
      <p:sp>
        <p:nvSpPr>
          <p:cNvPr id="72709" name="WordArt 1029"/>
          <p:cNvSpPr>
            <a:spLocks noChangeArrowheads="1" noChangeShapeType="1" noTextEdit="1"/>
          </p:cNvSpPr>
          <p:nvPr/>
        </p:nvSpPr>
        <p:spPr bwMode="auto">
          <a:xfrm>
            <a:off x="7620000" y="5029200"/>
            <a:ext cx="1190625" cy="1447800"/>
          </a:xfrm>
          <a:prstGeom prst="rect">
            <a:avLst/>
          </a:prstGeom>
        </p:spPr>
        <p:txBody>
          <a:bodyPr wrap="none" fromWordArt="1">
            <a:prstTxWarp prst="textPlain">
              <a:avLst>
                <a:gd name="adj" fmla="val 50000"/>
              </a:avLst>
            </a:prstTxWarp>
          </a:bodyPr>
          <a:lstStyle/>
          <a:p>
            <a:pPr algn="ctr"/>
            <a:r>
              <a:rPr lang="en-GB" sz="3600" i="1" kern="10">
                <a:ln w="9525">
                  <a:solidFill>
                    <a:srgbClr val="000000"/>
                  </a:solidFill>
                  <a:round/>
                  <a:headEnd/>
                  <a:tailEnd/>
                </a:ln>
                <a:solidFill>
                  <a:srgbClr val="FF0000"/>
                </a:solidFill>
                <a:effectLst>
                  <a:outerShdw dist="35921" dir="2700000" algn="ctr" rotWithShape="0">
                    <a:srgbClr val="808080"/>
                  </a:outerShdw>
                </a:effectLst>
                <a:latin typeface="Algerian"/>
              </a:rPr>
              <a:t>2</a:t>
            </a:r>
          </a:p>
        </p:txBody>
      </p:sp>
      <p:grpSp>
        <p:nvGrpSpPr>
          <p:cNvPr id="72714" name="Group 1034"/>
          <p:cNvGrpSpPr>
            <a:grpSpLocks/>
          </p:cNvGrpSpPr>
          <p:nvPr/>
        </p:nvGrpSpPr>
        <p:grpSpPr bwMode="auto">
          <a:xfrm>
            <a:off x="4191000" y="914400"/>
            <a:ext cx="4572000" cy="3228975"/>
            <a:chOff x="2496" y="672"/>
            <a:chExt cx="3264" cy="2451"/>
          </a:xfrm>
        </p:grpSpPr>
        <p:pic>
          <p:nvPicPr>
            <p:cNvPr id="72708" name="Picture 1028" descr="Image:Sichuan social fostering fee schedule.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8" y="672"/>
              <a:ext cx="2880" cy="182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2710" name="Text Box 1030"/>
            <p:cNvSpPr txBox="1">
              <a:spLocks noChangeArrowheads="1"/>
            </p:cNvSpPr>
            <p:nvPr/>
          </p:nvSpPr>
          <p:spPr bwMode="auto">
            <a:xfrm>
              <a:off x="2640" y="2640"/>
              <a:ext cx="2928" cy="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p>
          </p:txBody>
        </p:sp>
        <p:sp>
          <p:nvSpPr>
            <p:cNvPr id="72711" name="Text Box 1031"/>
            <p:cNvSpPr txBox="1">
              <a:spLocks noChangeArrowheads="1"/>
            </p:cNvSpPr>
            <p:nvPr/>
          </p:nvSpPr>
          <p:spPr bwMode="auto">
            <a:xfrm>
              <a:off x="2496" y="2640"/>
              <a:ext cx="3072" cy="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p>
          </p:txBody>
        </p:sp>
        <p:sp>
          <p:nvSpPr>
            <p:cNvPr id="72712" name="Text Box 1032"/>
            <p:cNvSpPr txBox="1">
              <a:spLocks noChangeArrowheads="1"/>
            </p:cNvSpPr>
            <p:nvPr/>
          </p:nvSpPr>
          <p:spPr bwMode="auto">
            <a:xfrm>
              <a:off x="2592" y="2497"/>
              <a:ext cx="3168" cy="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1600">
                  <a:latin typeface="SassoonPrimaryType" pitchFamily="2" charset="0"/>
                </a:rPr>
                <a:t>Notice explaining the collection of the social maintenance fee (family planning fine) at Danshan, Sichuan. </a:t>
              </a:r>
            </a:p>
          </p:txBody>
        </p:sp>
      </p:grpSp>
      <p:sp>
        <p:nvSpPr>
          <p:cNvPr id="72713" name="Text Box 1033"/>
          <p:cNvSpPr txBox="1">
            <a:spLocks noChangeArrowheads="1"/>
          </p:cNvSpPr>
          <p:nvPr/>
        </p:nvSpPr>
        <p:spPr bwMode="auto">
          <a:xfrm>
            <a:off x="4191000" y="4495800"/>
            <a:ext cx="38100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atin typeface="Arial" pitchFamily="34" charset="0"/>
              </a:rPr>
              <a:t>As a result the overall fertility rate is closer to two children per family than to one child per family.</a:t>
            </a:r>
            <a:endParaRPr lang="en-GB"/>
          </a:p>
        </p:txBody>
      </p:sp>
      <p:pic>
        <p:nvPicPr>
          <p:cNvPr id="72715" name="Picture 1035" descr="D:\cartoon24 if you can afford it have more than on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733800"/>
            <a:ext cx="3886200" cy="29495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270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7271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27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autoUpdateAnimBg="0"/>
      <p:bldP spid="72713"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931863"/>
            <a:ext cx="8839200" cy="519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35" name="Text Box 3"/>
          <p:cNvSpPr txBox="1">
            <a:spLocks noChangeArrowheads="1"/>
          </p:cNvSpPr>
          <p:nvPr/>
        </p:nvSpPr>
        <p:spPr bwMode="auto">
          <a:xfrm>
            <a:off x="457200" y="228600"/>
            <a:ext cx="640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POPULATION GROWTH 1961 - 2003</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140" name="Group 4"/>
          <p:cNvGrpSpPr>
            <a:grpSpLocks/>
          </p:cNvGrpSpPr>
          <p:nvPr/>
        </p:nvGrpSpPr>
        <p:grpSpPr bwMode="auto">
          <a:xfrm>
            <a:off x="609600" y="381000"/>
            <a:ext cx="8229600" cy="6172200"/>
            <a:chOff x="384" y="384"/>
            <a:chExt cx="4992" cy="3744"/>
          </a:xfrm>
        </p:grpSpPr>
        <p:pic>
          <p:nvPicPr>
            <p:cNvPr id="911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 y="384"/>
              <a:ext cx="4896" cy="3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1139" name="Rectangle 3"/>
            <p:cNvSpPr>
              <a:spLocks noChangeArrowheads="1"/>
            </p:cNvSpPr>
            <p:nvPr/>
          </p:nvSpPr>
          <p:spPr bwMode="auto">
            <a:xfrm>
              <a:off x="5232" y="384"/>
              <a:ext cx="144" cy="3744"/>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C:\2 2006 files\china\China Population by Age and Sex, 1950 - 2050; Proportion Elderly, Working Age, and Children_files\ani_china_1L.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0"/>
            <a:ext cx="5116513" cy="6858000"/>
          </a:xfrm>
          <a:prstGeom prst="rect">
            <a:avLst/>
          </a:prstGeom>
          <a:noFill/>
          <a:extLst>
            <a:ext uri="{909E8E84-426E-40DD-AFC4-6F175D3DCCD1}">
              <a14:hiddenFill xmlns:a14="http://schemas.microsoft.com/office/drawing/2010/main">
                <a:solidFill>
                  <a:srgbClr val="FFFFFF"/>
                </a:solidFill>
              </a14:hiddenFill>
            </a:ext>
          </a:extLst>
        </p:spPr>
      </p:pic>
      <p:sp>
        <p:nvSpPr>
          <p:cNvPr id="39939" name="Text Box 3"/>
          <p:cNvSpPr txBox="1">
            <a:spLocks noChangeArrowheads="1"/>
          </p:cNvSpPr>
          <p:nvPr/>
        </p:nvSpPr>
        <p:spPr bwMode="auto">
          <a:xfrm>
            <a:off x="304800" y="533400"/>
            <a:ext cx="22098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solidFill>
                  <a:srgbClr val="FF0000"/>
                </a:solidFill>
                <a:latin typeface="Arial" pitchFamily="34" charset="0"/>
              </a:rPr>
              <a:t>POPULATION</a:t>
            </a:r>
            <a:br>
              <a:rPr lang="en-GB">
                <a:solidFill>
                  <a:srgbClr val="FF0000"/>
                </a:solidFill>
                <a:latin typeface="Arial" pitchFamily="34" charset="0"/>
              </a:rPr>
            </a:br>
            <a:r>
              <a:rPr lang="en-GB">
                <a:solidFill>
                  <a:srgbClr val="FF0000"/>
                </a:solidFill>
                <a:latin typeface="Arial" pitchFamily="34" charset="0"/>
              </a:rPr>
              <a:t>PYRAMID</a:t>
            </a:r>
            <a:br>
              <a:rPr lang="en-GB">
                <a:solidFill>
                  <a:srgbClr val="FF0000"/>
                </a:solidFill>
                <a:latin typeface="Arial" pitchFamily="34" charset="0"/>
              </a:rPr>
            </a:br>
            <a:r>
              <a:rPr lang="en-GB">
                <a:solidFill>
                  <a:srgbClr val="FF0000"/>
                </a:solidFill>
                <a:latin typeface="Arial" pitchFamily="34" charset="0"/>
              </a:rPr>
              <a:t>1950 to</a:t>
            </a:r>
            <a:br>
              <a:rPr lang="en-GB">
                <a:solidFill>
                  <a:srgbClr val="FF0000"/>
                </a:solidFill>
                <a:latin typeface="Arial" pitchFamily="34" charset="0"/>
              </a:rPr>
            </a:br>
            <a:r>
              <a:rPr lang="en-GB">
                <a:solidFill>
                  <a:srgbClr val="FF0000"/>
                </a:solidFill>
                <a:latin typeface="Arial" pitchFamily="34" charset="0"/>
              </a:rPr>
              <a:t>2050</a:t>
            </a:r>
            <a:br>
              <a:rPr lang="en-GB">
                <a:solidFill>
                  <a:srgbClr val="FF0000"/>
                </a:solidFill>
                <a:latin typeface="Arial" pitchFamily="34" charset="0"/>
              </a:rPr>
            </a:br>
            <a:endParaRPr lang="en-GB">
              <a:solidFill>
                <a:srgbClr val="FF0000"/>
              </a:solidFill>
              <a:latin typeface="Arial" pitchFamily="34" charset="0"/>
            </a:endParaRPr>
          </a:p>
        </p:txBody>
      </p:sp>
      <p:sp>
        <p:nvSpPr>
          <p:cNvPr id="39940" name="Text Box 4"/>
          <p:cNvSpPr txBox="1">
            <a:spLocks noChangeArrowheads="1"/>
          </p:cNvSpPr>
          <p:nvPr/>
        </p:nvSpPr>
        <p:spPr bwMode="auto">
          <a:xfrm>
            <a:off x="228600" y="2667000"/>
            <a:ext cx="28956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atin typeface="Arial" pitchFamily="34" charset="0"/>
                <a:cs typeface="Arial" pitchFamily="34" charset="0"/>
              </a:rPr>
              <a:t>In 1950 the population structure of China was typical of an ELDC.</a:t>
            </a:r>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99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0"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986" name="Object 2"/>
          <p:cNvGraphicFramePr>
            <a:graphicFrameLocks noChangeAspect="1"/>
          </p:cNvGraphicFramePr>
          <p:nvPr>
            <p:extLst>
              <p:ext uri="{D42A27DB-BD31-4B8C-83A1-F6EECF244321}">
                <p14:modId xmlns:p14="http://schemas.microsoft.com/office/powerpoint/2010/main" val="1868767978"/>
              </p:ext>
            </p:extLst>
          </p:nvPr>
        </p:nvGraphicFramePr>
        <p:xfrm>
          <a:off x="3563888" y="533400"/>
          <a:ext cx="5293005" cy="5661248"/>
        </p:xfrm>
        <a:graphic>
          <a:graphicData uri="http://schemas.openxmlformats.org/presentationml/2006/ole">
            <mc:AlternateContent xmlns:mc="http://schemas.openxmlformats.org/markup-compatibility/2006">
              <mc:Choice xmlns:v="urn:schemas-microsoft-com:vml" Requires="v">
                <p:oleObj spid="_x0000_s41993" name="Bitmap Image" r:id="rId3" imgW="4923810" imgH="5266667" progId="Paint.Picture">
                  <p:embed/>
                </p:oleObj>
              </mc:Choice>
              <mc:Fallback>
                <p:oleObj name="Bitmap Image" r:id="rId3" imgW="4923810" imgH="5266667" progId="Paint.Picture">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888" y="533400"/>
                        <a:ext cx="5293005" cy="5661248"/>
                      </a:xfrm>
                      <a:prstGeom prst="rect">
                        <a:avLst/>
                      </a:prstGeom>
                      <a:noFill/>
                      <a:ln>
                        <a:noFill/>
                      </a:ln>
                      <a:effectLst/>
                      <a:extLst/>
                    </p:spPr>
                  </p:pic>
                </p:oleObj>
              </mc:Fallback>
            </mc:AlternateContent>
          </a:graphicData>
        </a:graphic>
      </p:graphicFrame>
      <p:sp>
        <p:nvSpPr>
          <p:cNvPr id="41987" name="Text Box 3"/>
          <p:cNvSpPr txBox="1">
            <a:spLocks noChangeArrowheads="1"/>
          </p:cNvSpPr>
          <p:nvPr/>
        </p:nvSpPr>
        <p:spPr bwMode="auto">
          <a:xfrm>
            <a:off x="304800" y="533400"/>
            <a:ext cx="22098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solidFill>
                  <a:srgbClr val="FF0000"/>
                </a:solidFill>
                <a:latin typeface="Arial" pitchFamily="34" charset="0"/>
              </a:rPr>
              <a:t>POPULATION</a:t>
            </a:r>
            <a:br>
              <a:rPr lang="en-GB">
                <a:solidFill>
                  <a:srgbClr val="FF0000"/>
                </a:solidFill>
                <a:latin typeface="Arial" pitchFamily="34" charset="0"/>
              </a:rPr>
            </a:br>
            <a:r>
              <a:rPr lang="en-GB">
                <a:solidFill>
                  <a:srgbClr val="FF0000"/>
                </a:solidFill>
                <a:latin typeface="Arial" pitchFamily="34" charset="0"/>
              </a:rPr>
              <a:t>PYRAMID</a:t>
            </a:r>
            <a:br>
              <a:rPr lang="en-GB">
                <a:solidFill>
                  <a:srgbClr val="FF0000"/>
                </a:solidFill>
                <a:latin typeface="Arial" pitchFamily="34" charset="0"/>
              </a:rPr>
            </a:br>
            <a:r>
              <a:rPr lang="en-GB">
                <a:solidFill>
                  <a:srgbClr val="FF0000"/>
                </a:solidFill>
                <a:latin typeface="Arial" pitchFamily="34" charset="0"/>
              </a:rPr>
              <a:t>2005</a:t>
            </a:r>
            <a:br>
              <a:rPr lang="en-GB">
                <a:solidFill>
                  <a:srgbClr val="FF0000"/>
                </a:solidFill>
                <a:latin typeface="Arial" pitchFamily="34" charset="0"/>
              </a:rPr>
            </a:br>
            <a:endParaRPr lang="en-GB">
              <a:solidFill>
                <a:srgbClr val="FF0000"/>
              </a:solidFill>
              <a:latin typeface="Arial" pitchFamily="34" charset="0"/>
            </a:endParaRPr>
          </a:p>
        </p:txBody>
      </p:sp>
      <p:sp>
        <p:nvSpPr>
          <p:cNvPr id="41988" name="Text Box 4"/>
          <p:cNvSpPr txBox="1">
            <a:spLocks noChangeArrowheads="1"/>
          </p:cNvSpPr>
          <p:nvPr/>
        </p:nvSpPr>
        <p:spPr bwMode="auto">
          <a:xfrm>
            <a:off x="228600" y="2057400"/>
            <a:ext cx="2895600"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atin typeface="Arial" pitchFamily="34" charset="0"/>
                <a:cs typeface="Arial" pitchFamily="34" charset="0"/>
              </a:rPr>
              <a:t>While the number of children was increasing rapidly between 1950 and about 1970, it is now declining significantly, due to China's one-child family planning programme. </a:t>
            </a:r>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19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8"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62" name="Object 2"/>
          <p:cNvGraphicFramePr>
            <a:graphicFrameLocks noChangeAspect="1"/>
          </p:cNvGraphicFramePr>
          <p:nvPr>
            <p:extLst>
              <p:ext uri="{D42A27DB-BD31-4B8C-83A1-F6EECF244321}">
                <p14:modId xmlns:p14="http://schemas.microsoft.com/office/powerpoint/2010/main" val="454553868"/>
              </p:ext>
            </p:extLst>
          </p:nvPr>
        </p:nvGraphicFramePr>
        <p:xfrm>
          <a:off x="3347864" y="332656"/>
          <a:ext cx="5633747" cy="5877272"/>
        </p:xfrm>
        <a:graphic>
          <a:graphicData uri="http://schemas.openxmlformats.org/presentationml/2006/ole">
            <mc:AlternateContent xmlns:mc="http://schemas.openxmlformats.org/markup-compatibility/2006">
              <mc:Choice xmlns:v="urn:schemas-microsoft-com:vml" Requires="v">
                <p:oleObj spid="_x0000_s40971" name="Bitmap Image" r:id="rId3" imgW="5076190" imgH="5296639" progId="PBrush">
                  <p:embed/>
                </p:oleObj>
              </mc:Choice>
              <mc:Fallback>
                <p:oleObj name="Bitmap Image" r:id="rId3" imgW="5076190" imgH="5296639" progId="PBrush">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7864" y="332656"/>
                        <a:ext cx="5633747" cy="5877272"/>
                      </a:xfrm>
                      <a:prstGeom prst="rect">
                        <a:avLst/>
                      </a:prstGeom>
                      <a:noFill/>
                      <a:ln>
                        <a:noFill/>
                      </a:ln>
                      <a:effectLst/>
                      <a:extLst/>
                    </p:spPr>
                  </p:pic>
                </p:oleObj>
              </mc:Fallback>
            </mc:AlternateContent>
          </a:graphicData>
        </a:graphic>
      </p:graphicFrame>
      <p:sp>
        <p:nvSpPr>
          <p:cNvPr id="40964" name="Text Box 4"/>
          <p:cNvSpPr txBox="1">
            <a:spLocks noChangeArrowheads="1"/>
          </p:cNvSpPr>
          <p:nvPr/>
        </p:nvSpPr>
        <p:spPr bwMode="auto">
          <a:xfrm>
            <a:off x="304800" y="533400"/>
            <a:ext cx="22098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solidFill>
                  <a:srgbClr val="FF0000"/>
                </a:solidFill>
                <a:latin typeface="Arial" pitchFamily="34" charset="0"/>
              </a:rPr>
              <a:t>POPULATION</a:t>
            </a:r>
            <a:br>
              <a:rPr lang="en-GB">
                <a:solidFill>
                  <a:srgbClr val="FF0000"/>
                </a:solidFill>
                <a:latin typeface="Arial" pitchFamily="34" charset="0"/>
              </a:rPr>
            </a:br>
            <a:r>
              <a:rPr lang="en-GB">
                <a:solidFill>
                  <a:srgbClr val="FF0000"/>
                </a:solidFill>
                <a:latin typeface="Arial" pitchFamily="34" charset="0"/>
              </a:rPr>
              <a:t>PYRAMID</a:t>
            </a:r>
            <a:br>
              <a:rPr lang="en-GB">
                <a:solidFill>
                  <a:srgbClr val="FF0000"/>
                </a:solidFill>
                <a:latin typeface="Arial" pitchFamily="34" charset="0"/>
              </a:rPr>
            </a:br>
            <a:r>
              <a:rPr lang="en-GB">
                <a:solidFill>
                  <a:srgbClr val="FF0000"/>
                </a:solidFill>
                <a:latin typeface="Arial" pitchFamily="34" charset="0"/>
              </a:rPr>
              <a:t>2050?</a:t>
            </a:r>
            <a:br>
              <a:rPr lang="en-GB">
                <a:solidFill>
                  <a:srgbClr val="FF0000"/>
                </a:solidFill>
                <a:latin typeface="Arial" pitchFamily="34" charset="0"/>
              </a:rPr>
            </a:br>
            <a:endParaRPr lang="en-GB">
              <a:solidFill>
                <a:srgbClr val="FF0000"/>
              </a:solidFill>
              <a:latin typeface="Arial" pitchFamily="34" charset="0"/>
            </a:endParaRPr>
          </a:p>
        </p:txBody>
      </p:sp>
      <p:sp>
        <p:nvSpPr>
          <p:cNvPr id="40965" name="Rectangle 5"/>
          <p:cNvSpPr>
            <a:spLocks noChangeArrowheads="1"/>
          </p:cNvSpPr>
          <p:nvPr/>
        </p:nvSpPr>
        <p:spPr bwMode="auto">
          <a:xfrm>
            <a:off x="304800" y="2057400"/>
            <a:ext cx="2895600" cy="4656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atin typeface="Arial" pitchFamily="34" charset="0"/>
                <a:cs typeface="Arial" pitchFamily="34" charset="0"/>
              </a:rPr>
              <a:t>In the next few decades, China will experience population ageing - as can be seen by the shrinking base of the population pyramid and the increasing numbers of people age 50 and above.</a:t>
            </a:r>
            <a:r>
              <a:rPr lang="en-GB"/>
              <a:t> </a:t>
            </a:r>
          </a:p>
          <a:p>
            <a:pPr>
              <a:spcBef>
                <a:spcPct val="50000"/>
              </a:spcBef>
            </a:pPr>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09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5"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2057400"/>
            <a:ext cx="3886200" cy="2476500"/>
          </a:xfrm>
          <a:prstGeom prst="rect">
            <a:avLst/>
          </a:prstGeom>
          <a:noFill/>
          <a:extLst>
            <a:ext uri="{909E8E84-426E-40DD-AFC4-6F175D3DCCD1}">
              <a14:hiddenFill xmlns:a14="http://schemas.microsoft.com/office/drawing/2010/main">
                <a:solidFill>
                  <a:srgbClr val="FFFFFF"/>
                </a:solidFill>
              </a14:hiddenFill>
            </a:ext>
          </a:extLst>
        </p:spPr>
      </p:pic>
      <p:sp>
        <p:nvSpPr>
          <p:cNvPr id="10244" name="Text Box 4"/>
          <p:cNvSpPr txBox="1">
            <a:spLocks noChangeArrowheads="1"/>
          </p:cNvSpPr>
          <p:nvPr/>
        </p:nvSpPr>
        <p:spPr bwMode="auto">
          <a:xfrm>
            <a:off x="152400" y="667542"/>
            <a:ext cx="42672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1200">
                <a:latin typeface="Gill Sans" charset="0"/>
              </a:rPr>
              <a:t>The population pyramid of a country will change through time as it develops. If  a country starts to improve health care and diet, and reduce infant mortality  by investing in post natal care strategies and a nationwide vaccination programme for infant diseases then people will live longer and the pyramid will become wider through the age groups</a:t>
            </a:r>
            <a:endParaRPr lang="en-US" sz="1200" b="1">
              <a:latin typeface="Gill Sans" charset="0"/>
            </a:endParaRPr>
          </a:p>
        </p:txBody>
      </p:sp>
      <p:grpSp>
        <p:nvGrpSpPr>
          <p:cNvPr id="10262" name="Group 22"/>
          <p:cNvGrpSpPr>
            <a:grpSpLocks/>
          </p:cNvGrpSpPr>
          <p:nvPr/>
        </p:nvGrpSpPr>
        <p:grpSpPr bwMode="auto">
          <a:xfrm>
            <a:off x="695325" y="4172744"/>
            <a:ext cx="4267200" cy="2212976"/>
            <a:chOff x="486" y="2832"/>
            <a:chExt cx="2688" cy="1394"/>
          </a:xfrm>
        </p:grpSpPr>
        <p:sp>
          <p:nvSpPr>
            <p:cNvPr id="10245" name="Text Box 5"/>
            <p:cNvSpPr txBox="1">
              <a:spLocks noChangeArrowheads="1"/>
            </p:cNvSpPr>
            <p:nvPr/>
          </p:nvSpPr>
          <p:spPr bwMode="auto">
            <a:xfrm>
              <a:off x="486" y="3179"/>
              <a:ext cx="2688" cy="1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1200" dirty="0">
                  <a:latin typeface="Gill Sans" charset="0"/>
                </a:rPr>
                <a:t>If population rises too quickly because life expectancy is improving and there are more potential child bearing females then the government might try to introduce some form of family planning </a:t>
              </a:r>
              <a:r>
                <a:rPr lang="en-US" sz="1200" dirty="0" err="1">
                  <a:latin typeface="Gill Sans" charset="0"/>
                </a:rPr>
                <a:t>programme</a:t>
              </a:r>
              <a:r>
                <a:rPr lang="en-US" sz="1200" dirty="0">
                  <a:latin typeface="Gill Sans" charset="0"/>
                </a:rPr>
                <a:t> allowing couples to have greater control over the number of children they have. In Chinas case they were even stricter with the introduction of the one child policy</a:t>
              </a:r>
            </a:p>
            <a:p>
              <a:pPr eaLnBrk="0" hangingPunct="0">
                <a:spcBef>
                  <a:spcPct val="50000"/>
                </a:spcBef>
              </a:pPr>
              <a:r>
                <a:rPr lang="en-US" sz="1200" dirty="0">
                  <a:latin typeface="Gill Sans" charset="0"/>
                </a:rPr>
                <a:t>This is shown up in an indent in the youngest age groups</a:t>
              </a:r>
              <a:endParaRPr lang="en-US" sz="1200" b="1" dirty="0">
                <a:latin typeface="Gill Sans" charset="0"/>
              </a:endParaRPr>
            </a:p>
          </p:txBody>
        </p:sp>
        <p:sp>
          <p:nvSpPr>
            <p:cNvPr id="10246" name="Line 6"/>
            <p:cNvSpPr>
              <a:spLocks noChangeShapeType="1"/>
            </p:cNvSpPr>
            <p:nvPr/>
          </p:nvSpPr>
          <p:spPr bwMode="auto">
            <a:xfrm flipV="1">
              <a:off x="1728" y="2832"/>
              <a:ext cx="240" cy="24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247" name="Group 7"/>
          <p:cNvGrpSpPr>
            <a:grpSpLocks/>
          </p:cNvGrpSpPr>
          <p:nvPr/>
        </p:nvGrpSpPr>
        <p:grpSpPr bwMode="auto">
          <a:xfrm>
            <a:off x="2286000" y="2133600"/>
            <a:ext cx="5029200" cy="2362200"/>
            <a:chOff x="1536" y="1200"/>
            <a:chExt cx="3168" cy="1488"/>
          </a:xfrm>
        </p:grpSpPr>
        <p:sp>
          <p:nvSpPr>
            <p:cNvPr id="10248" name="Freeform 8"/>
            <p:cNvSpPr>
              <a:spLocks/>
            </p:cNvSpPr>
            <p:nvPr/>
          </p:nvSpPr>
          <p:spPr bwMode="auto">
            <a:xfrm>
              <a:off x="3216" y="1200"/>
              <a:ext cx="1488" cy="1488"/>
            </a:xfrm>
            <a:custGeom>
              <a:avLst/>
              <a:gdLst>
                <a:gd name="T0" fmla="*/ 0 w 1488"/>
                <a:gd name="T1" fmla="*/ 0 h 1488"/>
                <a:gd name="T2" fmla="*/ 0 w 1488"/>
                <a:gd name="T3" fmla="*/ 1488 h 1488"/>
                <a:gd name="T4" fmla="*/ 1488 w 1488"/>
                <a:gd name="T5" fmla="*/ 1488 h 1488"/>
                <a:gd name="T6" fmla="*/ 1192 w 1488"/>
                <a:gd name="T7" fmla="*/ 1384 h 1488"/>
                <a:gd name="T8" fmla="*/ 912 w 1488"/>
                <a:gd name="T9" fmla="*/ 1248 h 1488"/>
                <a:gd name="T10" fmla="*/ 528 w 1488"/>
                <a:gd name="T11" fmla="*/ 1056 h 1488"/>
                <a:gd name="T12" fmla="*/ 336 w 1488"/>
                <a:gd name="T13" fmla="*/ 768 h 1488"/>
                <a:gd name="T14" fmla="*/ 96 w 1488"/>
                <a:gd name="T15" fmla="*/ 432 h 1488"/>
                <a:gd name="T16" fmla="*/ 0 w 1488"/>
                <a:gd name="T17" fmla="*/ 0 h 1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8" h="1488">
                  <a:moveTo>
                    <a:pt x="0" y="0"/>
                  </a:moveTo>
                  <a:lnTo>
                    <a:pt x="0" y="1488"/>
                  </a:lnTo>
                  <a:lnTo>
                    <a:pt x="1488" y="1488"/>
                  </a:lnTo>
                  <a:cubicBezTo>
                    <a:pt x="1196" y="1390"/>
                    <a:pt x="1271" y="1463"/>
                    <a:pt x="1192" y="1384"/>
                  </a:cubicBezTo>
                  <a:lnTo>
                    <a:pt x="912" y="1248"/>
                  </a:lnTo>
                  <a:lnTo>
                    <a:pt x="528" y="1056"/>
                  </a:lnTo>
                  <a:lnTo>
                    <a:pt x="336" y="768"/>
                  </a:lnTo>
                  <a:lnTo>
                    <a:pt x="96" y="432"/>
                  </a:lnTo>
                  <a:lnTo>
                    <a:pt x="0" y="0"/>
                  </a:ln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249" name="Freeform 9"/>
            <p:cNvSpPr>
              <a:spLocks/>
            </p:cNvSpPr>
            <p:nvPr/>
          </p:nvSpPr>
          <p:spPr bwMode="auto">
            <a:xfrm flipH="1">
              <a:off x="1536" y="1200"/>
              <a:ext cx="1488" cy="1488"/>
            </a:xfrm>
            <a:custGeom>
              <a:avLst/>
              <a:gdLst>
                <a:gd name="T0" fmla="*/ 0 w 1488"/>
                <a:gd name="T1" fmla="*/ 0 h 1488"/>
                <a:gd name="T2" fmla="*/ 0 w 1488"/>
                <a:gd name="T3" fmla="*/ 1488 h 1488"/>
                <a:gd name="T4" fmla="*/ 1488 w 1488"/>
                <a:gd name="T5" fmla="*/ 1488 h 1488"/>
                <a:gd name="T6" fmla="*/ 1192 w 1488"/>
                <a:gd name="T7" fmla="*/ 1384 h 1488"/>
                <a:gd name="T8" fmla="*/ 912 w 1488"/>
                <a:gd name="T9" fmla="*/ 1248 h 1488"/>
                <a:gd name="T10" fmla="*/ 528 w 1488"/>
                <a:gd name="T11" fmla="*/ 1056 h 1488"/>
                <a:gd name="T12" fmla="*/ 336 w 1488"/>
                <a:gd name="T13" fmla="*/ 768 h 1488"/>
                <a:gd name="T14" fmla="*/ 96 w 1488"/>
                <a:gd name="T15" fmla="*/ 432 h 1488"/>
                <a:gd name="T16" fmla="*/ 0 w 1488"/>
                <a:gd name="T17" fmla="*/ 0 h 1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8" h="1488">
                  <a:moveTo>
                    <a:pt x="0" y="0"/>
                  </a:moveTo>
                  <a:lnTo>
                    <a:pt x="0" y="1488"/>
                  </a:lnTo>
                  <a:lnTo>
                    <a:pt x="1488" y="1488"/>
                  </a:lnTo>
                  <a:cubicBezTo>
                    <a:pt x="1196" y="1390"/>
                    <a:pt x="1271" y="1463"/>
                    <a:pt x="1192" y="1384"/>
                  </a:cubicBezTo>
                  <a:lnTo>
                    <a:pt x="912" y="1248"/>
                  </a:lnTo>
                  <a:lnTo>
                    <a:pt x="528" y="1056"/>
                  </a:lnTo>
                  <a:lnTo>
                    <a:pt x="336" y="768"/>
                  </a:lnTo>
                  <a:lnTo>
                    <a:pt x="96" y="432"/>
                  </a:lnTo>
                  <a:lnTo>
                    <a:pt x="0" y="0"/>
                  </a:lnTo>
                  <a:close/>
                </a:path>
              </a:pathLst>
            </a:cu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250" name="Group 10"/>
          <p:cNvGrpSpPr>
            <a:grpSpLocks/>
          </p:cNvGrpSpPr>
          <p:nvPr/>
        </p:nvGrpSpPr>
        <p:grpSpPr bwMode="auto">
          <a:xfrm>
            <a:off x="5562600" y="4172743"/>
            <a:ext cx="2895600" cy="1196976"/>
            <a:chOff x="3648" y="2688"/>
            <a:chExt cx="1824" cy="754"/>
          </a:xfrm>
        </p:grpSpPr>
        <p:sp>
          <p:nvSpPr>
            <p:cNvPr id="10251" name="Text Box 11"/>
            <p:cNvSpPr txBox="1">
              <a:spLocks noChangeArrowheads="1"/>
            </p:cNvSpPr>
            <p:nvPr/>
          </p:nvSpPr>
          <p:spPr bwMode="auto">
            <a:xfrm>
              <a:off x="3792" y="3035"/>
              <a:ext cx="1680"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1200" dirty="0">
                  <a:latin typeface="Gill Sans" charset="0"/>
                </a:rPr>
                <a:t>The solid shapes show what the pyramid used to look like and brings out the widening of the pyramid</a:t>
              </a:r>
              <a:endParaRPr lang="en-US" sz="1200" b="1" dirty="0">
                <a:latin typeface="Gill Sans" charset="0"/>
              </a:endParaRPr>
            </a:p>
          </p:txBody>
        </p:sp>
        <p:sp>
          <p:nvSpPr>
            <p:cNvPr id="10252" name="Line 12"/>
            <p:cNvSpPr>
              <a:spLocks noChangeShapeType="1"/>
            </p:cNvSpPr>
            <p:nvPr/>
          </p:nvSpPr>
          <p:spPr bwMode="auto">
            <a:xfrm flipH="1" flipV="1">
              <a:off x="3648" y="2688"/>
              <a:ext cx="144" cy="144"/>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261" name="Group 21"/>
          <p:cNvGrpSpPr>
            <a:grpSpLocks/>
          </p:cNvGrpSpPr>
          <p:nvPr/>
        </p:nvGrpSpPr>
        <p:grpSpPr bwMode="auto">
          <a:xfrm>
            <a:off x="5257800" y="1429542"/>
            <a:ext cx="3124200" cy="646113"/>
            <a:chOff x="3360" y="1104"/>
            <a:chExt cx="1968" cy="407"/>
          </a:xfrm>
        </p:grpSpPr>
        <p:sp>
          <p:nvSpPr>
            <p:cNvPr id="10253" name="Text Box 13"/>
            <p:cNvSpPr txBox="1">
              <a:spLocks noChangeArrowheads="1"/>
            </p:cNvSpPr>
            <p:nvPr/>
          </p:nvSpPr>
          <p:spPr bwMode="auto">
            <a:xfrm>
              <a:off x="3648" y="1104"/>
              <a:ext cx="1680"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1200">
                  <a:latin typeface="Gill Sans" charset="0"/>
                </a:rPr>
                <a:t>The higher life expectancy and high birth rate means a higher dependant population</a:t>
              </a:r>
              <a:endParaRPr lang="en-US" sz="1200" b="1">
                <a:latin typeface="Gill Sans" charset="0"/>
              </a:endParaRPr>
            </a:p>
          </p:txBody>
        </p:sp>
        <p:sp>
          <p:nvSpPr>
            <p:cNvPr id="10254" name="Line 14"/>
            <p:cNvSpPr>
              <a:spLocks noChangeShapeType="1"/>
            </p:cNvSpPr>
            <p:nvPr/>
          </p:nvSpPr>
          <p:spPr bwMode="auto">
            <a:xfrm flipH="1">
              <a:off x="3360" y="1344"/>
              <a:ext cx="288" cy="144"/>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255" name="Group 15"/>
          <p:cNvGrpSpPr>
            <a:grpSpLocks/>
          </p:cNvGrpSpPr>
          <p:nvPr/>
        </p:nvGrpSpPr>
        <p:grpSpPr bwMode="auto">
          <a:xfrm>
            <a:off x="2286000" y="2819400"/>
            <a:ext cx="5827713" cy="1295400"/>
            <a:chOff x="1536" y="1632"/>
            <a:chExt cx="3671" cy="816"/>
          </a:xfrm>
        </p:grpSpPr>
        <p:sp>
          <p:nvSpPr>
            <p:cNvPr id="10256" name="Line 16"/>
            <p:cNvSpPr>
              <a:spLocks noChangeShapeType="1"/>
            </p:cNvSpPr>
            <p:nvPr/>
          </p:nvSpPr>
          <p:spPr bwMode="auto">
            <a:xfrm>
              <a:off x="1536" y="2448"/>
              <a:ext cx="3552"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257" name="Line 17"/>
            <p:cNvSpPr>
              <a:spLocks noChangeShapeType="1"/>
            </p:cNvSpPr>
            <p:nvPr/>
          </p:nvSpPr>
          <p:spPr bwMode="auto">
            <a:xfrm>
              <a:off x="1536" y="1632"/>
              <a:ext cx="3552"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258" name="Text Box 18"/>
            <p:cNvSpPr txBox="1">
              <a:spLocks noChangeArrowheads="1"/>
            </p:cNvSpPr>
            <p:nvPr/>
          </p:nvSpPr>
          <p:spPr bwMode="auto">
            <a:xfrm>
              <a:off x="4454" y="1751"/>
              <a:ext cx="75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1200">
                  <a:latin typeface="Gill Sans" charset="0"/>
                </a:rPr>
                <a:t>Working</a:t>
              </a:r>
            </a:p>
            <a:p>
              <a:pPr eaLnBrk="0" hangingPunct="0"/>
              <a:r>
                <a:rPr lang="en-US" sz="1200">
                  <a:latin typeface="Gill Sans" charset="0"/>
                </a:rPr>
                <a:t>Age population</a:t>
              </a:r>
            </a:p>
          </p:txBody>
        </p:sp>
      </p:grpSp>
      <p:sp>
        <p:nvSpPr>
          <p:cNvPr id="10259" name="Text Box 19"/>
          <p:cNvSpPr txBox="1">
            <a:spLocks noChangeArrowheads="1"/>
          </p:cNvSpPr>
          <p:nvPr/>
        </p:nvSpPr>
        <p:spPr bwMode="auto">
          <a:xfrm>
            <a:off x="6400800" y="6096000"/>
            <a:ext cx="17303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2800" b="1">
                <a:solidFill>
                  <a:srgbClr val="FF0000"/>
                </a:solidFill>
                <a:latin typeface="Gill Sans" charset="0"/>
              </a:rPr>
              <a:t>China</a:t>
            </a:r>
            <a:endParaRPr lang="en-US">
              <a:solidFill>
                <a:srgbClr val="FF0000"/>
              </a:solidFill>
              <a:latin typeface="Times"/>
            </a:endParaRPr>
          </a:p>
        </p:txBody>
      </p:sp>
      <p:sp>
        <p:nvSpPr>
          <p:cNvPr id="10260" name="Text Box 20"/>
          <p:cNvSpPr txBox="1">
            <a:spLocks noChangeArrowheads="1"/>
          </p:cNvSpPr>
          <p:nvPr/>
        </p:nvSpPr>
        <p:spPr bwMode="auto">
          <a:xfrm>
            <a:off x="304800" y="228600"/>
            <a:ext cx="8001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dirty="0">
                <a:solidFill>
                  <a:srgbClr val="FF0000"/>
                </a:solidFill>
                <a:latin typeface="Arial" pitchFamily="34" charset="0"/>
              </a:rPr>
              <a:t>POPULATION PYRAMIDS – FEATURES of </a:t>
            </a:r>
            <a:r>
              <a:rPr lang="en-GB" dirty="0" smtClean="0">
                <a:solidFill>
                  <a:srgbClr val="FF0000"/>
                </a:solidFill>
                <a:latin typeface="Arial" pitchFamily="34" charset="0"/>
              </a:rPr>
              <a:t>LICs</a:t>
            </a:r>
            <a:r>
              <a:rPr lang="en-GB" dirty="0">
                <a:solidFill>
                  <a:srgbClr val="FF0000"/>
                </a:solidFill>
                <a:latin typeface="Arial" pitchFamily="34" charset="0"/>
              </a:rPr>
              <a:t/>
            </a:r>
            <a:br>
              <a:rPr lang="en-GB" dirty="0">
                <a:solidFill>
                  <a:srgbClr val="FF0000"/>
                </a:solidFill>
                <a:latin typeface="Arial" pitchFamily="34" charset="0"/>
              </a:rPr>
            </a:br>
            <a:endParaRPr lang="en-GB" dirty="0">
              <a:solidFill>
                <a:srgbClr val="FF0000"/>
              </a:solidFill>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additive="base">
                                        <p:cTn id="7" dur="500" fill="hold"/>
                                        <p:tgtEl>
                                          <p:spTgt spid="10242"/>
                                        </p:tgtEl>
                                        <p:attrNameLst>
                                          <p:attrName>ppt_x</p:attrName>
                                        </p:attrNameLst>
                                      </p:cBhvr>
                                      <p:tavLst>
                                        <p:tav tm="0">
                                          <p:val>
                                            <p:strVal val="0-#ppt_w/2"/>
                                          </p:val>
                                        </p:tav>
                                        <p:tav tm="100000">
                                          <p:val>
                                            <p:strVal val="#ppt_x"/>
                                          </p:val>
                                        </p:tav>
                                      </p:tavLst>
                                    </p:anim>
                                    <p:anim calcmode="lin" valueType="num">
                                      <p:cBhvr additive="base">
                                        <p:cTn id="8" dur="500" fill="hold"/>
                                        <p:tgtEl>
                                          <p:spTgt spid="1024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499"/>
                                          </p:stCondLst>
                                        </p:cTn>
                                        <p:tgtEl>
                                          <p:spTgt spid="10247"/>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2" fill="hold" nodeType="clickEffect">
                                  <p:stCondLst>
                                    <p:cond delay="0"/>
                                  </p:stCondLst>
                                  <p:childTnLst>
                                    <p:set>
                                      <p:cBhvr>
                                        <p:cTn id="16" dur="1" fill="hold">
                                          <p:stCondLst>
                                            <p:cond delay="0"/>
                                          </p:stCondLst>
                                        </p:cTn>
                                        <p:tgtEl>
                                          <p:spTgt spid="10255"/>
                                        </p:tgtEl>
                                        <p:attrNameLst>
                                          <p:attrName>style.visibility</p:attrName>
                                        </p:attrNameLst>
                                      </p:cBhvr>
                                      <p:to>
                                        <p:strVal val="visible"/>
                                      </p:to>
                                    </p:set>
                                    <p:anim calcmode="lin" valueType="num">
                                      <p:cBhvr additive="base">
                                        <p:cTn id="17" dur="500" fill="hold"/>
                                        <p:tgtEl>
                                          <p:spTgt spid="10255"/>
                                        </p:tgtEl>
                                        <p:attrNameLst>
                                          <p:attrName>ppt_x</p:attrName>
                                        </p:attrNameLst>
                                      </p:cBhvr>
                                      <p:tavLst>
                                        <p:tav tm="0">
                                          <p:val>
                                            <p:strVal val="1+#ppt_w/2"/>
                                          </p:val>
                                        </p:tav>
                                        <p:tav tm="100000">
                                          <p:val>
                                            <p:strVal val="#ppt_x"/>
                                          </p:val>
                                        </p:tav>
                                      </p:tavLst>
                                    </p:anim>
                                    <p:anim calcmode="lin" valueType="num">
                                      <p:cBhvr additive="base">
                                        <p:cTn id="18" dur="500" fill="hold"/>
                                        <p:tgtEl>
                                          <p:spTgt spid="10255"/>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1025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024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499"/>
                                          </p:stCondLst>
                                        </p:cTn>
                                        <p:tgtEl>
                                          <p:spTgt spid="1026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499"/>
                                          </p:stCondLst>
                                        </p:cTn>
                                        <p:tgtEl>
                                          <p:spTgt spid="102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C:\2 2006 files\china\China pop pyr.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219200"/>
            <a:ext cx="8839200" cy="5370513"/>
          </a:xfrm>
          <a:prstGeom prst="rect">
            <a:avLst/>
          </a:prstGeom>
          <a:noFill/>
          <a:extLst>
            <a:ext uri="{909E8E84-426E-40DD-AFC4-6F175D3DCCD1}">
              <a14:hiddenFill xmlns:a14="http://schemas.microsoft.com/office/drawing/2010/main">
                <a:solidFill>
                  <a:srgbClr val="FFFFFF"/>
                </a:solidFill>
              </a14:hiddenFill>
            </a:ext>
          </a:extLst>
        </p:spPr>
      </p:pic>
      <p:sp>
        <p:nvSpPr>
          <p:cNvPr id="43011" name="Text Box 3"/>
          <p:cNvSpPr txBox="1">
            <a:spLocks noChangeArrowheads="1"/>
          </p:cNvSpPr>
          <p:nvPr/>
        </p:nvSpPr>
        <p:spPr bwMode="auto">
          <a:xfrm>
            <a:off x="228600" y="381000"/>
            <a:ext cx="548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POPULATION STRUCTURE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116" name="Group 4"/>
          <p:cNvGrpSpPr>
            <a:grpSpLocks/>
          </p:cNvGrpSpPr>
          <p:nvPr/>
        </p:nvGrpSpPr>
        <p:grpSpPr bwMode="auto">
          <a:xfrm>
            <a:off x="685800" y="609600"/>
            <a:ext cx="8153400" cy="5867400"/>
            <a:chOff x="432" y="384"/>
            <a:chExt cx="5136" cy="3696"/>
          </a:xfrm>
        </p:grpSpPr>
        <p:pic>
          <p:nvPicPr>
            <p:cNvPr id="901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 y="480"/>
              <a:ext cx="5040" cy="3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0115" name="Rectangle 3"/>
            <p:cNvSpPr>
              <a:spLocks noChangeArrowheads="1"/>
            </p:cNvSpPr>
            <p:nvPr/>
          </p:nvSpPr>
          <p:spPr bwMode="auto">
            <a:xfrm>
              <a:off x="5424" y="384"/>
              <a:ext cx="144" cy="3696"/>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52400"/>
            <a:ext cx="3316288"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3187" name="WordArt 3"/>
          <p:cNvSpPr>
            <a:spLocks noChangeArrowheads="1" noChangeShapeType="1" noTextEdit="1"/>
          </p:cNvSpPr>
          <p:nvPr/>
        </p:nvSpPr>
        <p:spPr bwMode="auto">
          <a:xfrm>
            <a:off x="1828800" y="1676400"/>
            <a:ext cx="1524000" cy="4038600"/>
          </a:xfrm>
          <a:prstGeom prst="rect">
            <a:avLst/>
          </a:prstGeom>
        </p:spPr>
        <p:txBody>
          <a:bodyPr wrap="none" fromWordArt="1">
            <a:prstTxWarp prst="textPlain">
              <a:avLst>
                <a:gd name="adj" fmla="val 50000"/>
              </a:avLst>
            </a:prstTxWarp>
          </a:bodyPr>
          <a:lstStyle/>
          <a:p>
            <a:pPr algn="ctr"/>
            <a:r>
              <a:rPr lang="en-GB" sz="3600" i="1" kern="10">
                <a:ln w="9525">
                  <a:solidFill>
                    <a:srgbClr val="000000"/>
                  </a:solidFill>
                  <a:round/>
                  <a:headEnd/>
                  <a:tailEnd/>
                </a:ln>
                <a:solidFill>
                  <a:srgbClr val="FF9900"/>
                </a:solidFill>
                <a:effectLst>
                  <a:outerShdw dist="35921" dir="2700000" algn="ctr" rotWithShape="0">
                    <a:srgbClr val="808080"/>
                  </a:outerShdw>
                </a:effectLst>
                <a:latin typeface="Arial Black"/>
              </a:rPr>
              <a:t>1964</a:t>
            </a:r>
          </a:p>
          <a:p>
            <a:pPr algn="ctr"/>
            <a:endParaRPr lang="en-GB" sz="3600" i="1" kern="10">
              <a:ln w="9525">
                <a:solidFill>
                  <a:srgbClr val="000000"/>
                </a:solidFill>
                <a:round/>
                <a:headEnd/>
                <a:tailEnd/>
              </a:ln>
              <a:solidFill>
                <a:srgbClr val="FF9900"/>
              </a:solidFill>
              <a:effectLst>
                <a:outerShdw dist="35921" dir="2700000" algn="ctr" rotWithShape="0">
                  <a:srgbClr val="808080"/>
                </a:outerShdw>
              </a:effectLst>
              <a:latin typeface="Arial Black"/>
            </a:endParaRPr>
          </a:p>
          <a:p>
            <a:pPr algn="ctr"/>
            <a:r>
              <a:rPr lang="en-GB" sz="3600" i="1" kern="10">
                <a:ln w="9525">
                  <a:solidFill>
                    <a:srgbClr val="000000"/>
                  </a:solidFill>
                  <a:round/>
                  <a:headEnd/>
                  <a:tailEnd/>
                </a:ln>
                <a:solidFill>
                  <a:srgbClr val="FF9900"/>
                </a:solidFill>
                <a:effectLst>
                  <a:outerShdw dist="35921" dir="2700000" algn="ctr" rotWithShape="0">
                    <a:srgbClr val="808080"/>
                  </a:outerShdw>
                </a:effectLst>
                <a:latin typeface="Arial Black"/>
              </a:rPr>
              <a:t>1982  </a:t>
            </a:r>
          </a:p>
          <a:p>
            <a:pPr algn="ctr"/>
            <a:endParaRPr lang="en-GB" sz="3600" i="1" kern="10">
              <a:ln w="9525">
                <a:solidFill>
                  <a:srgbClr val="000000"/>
                </a:solidFill>
                <a:round/>
                <a:headEnd/>
                <a:tailEnd/>
              </a:ln>
              <a:solidFill>
                <a:srgbClr val="FF9900"/>
              </a:solidFill>
              <a:effectLst>
                <a:outerShdw dist="35921" dir="2700000" algn="ctr" rotWithShape="0">
                  <a:srgbClr val="808080"/>
                </a:outerShdw>
              </a:effectLst>
              <a:latin typeface="Arial Black"/>
            </a:endParaRPr>
          </a:p>
          <a:p>
            <a:pPr algn="ctr"/>
            <a:r>
              <a:rPr lang="en-GB" sz="3600" i="1" kern="10">
                <a:ln w="9525">
                  <a:solidFill>
                    <a:srgbClr val="000000"/>
                  </a:solidFill>
                  <a:round/>
                  <a:headEnd/>
                  <a:tailEnd/>
                </a:ln>
                <a:solidFill>
                  <a:srgbClr val="FF9900"/>
                </a:solidFill>
                <a:effectLst>
                  <a:outerShdw dist="35921" dir="2700000" algn="ctr" rotWithShape="0">
                    <a:srgbClr val="808080"/>
                  </a:outerShdw>
                </a:effectLst>
                <a:latin typeface="Arial Black"/>
              </a:rPr>
              <a:t>2000</a:t>
            </a:r>
          </a:p>
        </p:txBody>
      </p:sp>
      <p:sp>
        <p:nvSpPr>
          <p:cNvPr id="93188" name="Text Box 4"/>
          <p:cNvSpPr txBox="1">
            <a:spLocks noChangeArrowheads="1"/>
          </p:cNvSpPr>
          <p:nvPr/>
        </p:nvSpPr>
        <p:spPr bwMode="auto">
          <a:xfrm>
            <a:off x="228600" y="381000"/>
            <a:ext cx="548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POPULATION STRUCTURE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212" name="Group 4"/>
          <p:cNvGrpSpPr>
            <a:grpSpLocks/>
          </p:cNvGrpSpPr>
          <p:nvPr/>
        </p:nvGrpSpPr>
        <p:grpSpPr bwMode="auto">
          <a:xfrm>
            <a:off x="304800" y="304800"/>
            <a:ext cx="7162800" cy="6324600"/>
            <a:chOff x="288" y="240"/>
            <a:chExt cx="4512" cy="3984"/>
          </a:xfrm>
        </p:grpSpPr>
        <p:pic>
          <p:nvPicPr>
            <p:cNvPr id="942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 y="336"/>
              <a:ext cx="4368" cy="3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4211" name="Rectangle 3"/>
            <p:cNvSpPr>
              <a:spLocks noChangeArrowheads="1"/>
            </p:cNvSpPr>
            <p:nvPr/>
          </p:nvSpPr>
          <p:spPr bwMode="auto">
            <a:xfrm>
              <a:off x="4608" y="240"/>
              <a:ext cx="192" cy="3984"/>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pic>
        <p:nvPicPr>
          <p:cNvPr id="94213" name="Picture 5" descr="C:\Program Files\Microsoft Office\Clipart\standard\stddir4\TR00505_.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3100" y="3429000"/>
            <a:ext cx="2120900" cy="2368550"/>
          </a:xfrm>
          <a:prstGeom prst="rect">
            <a:avLst/>
          </a:prstGeom>
          <a:solidFill>
            <a:schemeClr val="bg1"/>
          </a:solid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D:\father mothe rand 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0"/>
            <a:ext cx="4841875" cy="6477000"/>
          </a:xfrm>
          <a:prstGeom prst="rect">
            <a:avLst/>
          </a:prstGeom>
          <a:noFill/>
          <a:extLst>
            <a:ext uri="{909E8E84-426E-40DD-AFC4-6F175D3DCCD1}">
              <a14:hiddenFill xmlns:a14="http://schemas.microsoft.com/office/drawing/2010/main">
                <a:solidFill>
                  <a:srgbClr val="FFFFFF"/>
                </a:solidFill>
              </a14:hiddenFill>
            </a:ext>
          </a:extLst>
        </p:spPr>
      </p:pic>
      <p:sp>
        <p:nvSpPr>
          <p:cNvPr id="96259" name="Text Box 3"/>
          <p:cNvSpPr txBox="1">
            <a:spLocks noChangeArrowheads="1"/>
          </p:cNvSpPr>
          <p:nvPr/>
        </p:nvSpPr>
        <p:spPr bwMode="auto">
          <a:xfrm>
            <a:off x="2819400" y="6096000"/>
            <a:ext cx="381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FATHER, MOTHER and I</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2 2006 files\china\CHINA ONE CHILD 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914400"/>
            <a:ext cx="7620000" cy="5715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435" name="Text Box 3"/>
          <p:cNvSpPr txBox="1">
            <a:spLocks noChangeArrowheads="1"/>
          </p:cNvSpPr>
          <p:nvPr/>
        </p:nvSpPr>
        <p:spPr bwMode="auto">
          <a:xfrm>
            <a:off x="304800" y="3048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FAMILY PLANNING PROPAGANDA</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C:\2 2006 files\images\china shanghai modern mother nanjingroad2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533400"/>
            <a:ext cx="4359275" cy="59436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9395" name="Text Box 3"/>
          <p:cNvSpPr txBox="1">
            <a:spLocks noChangeArrowheads="1"/>
          </p:cNvSpPr>
          <p:nvPr/>
        </p:nvSpPr>
        <p:spPr bwMode="auto">
          <a:xfrm>
            <a:off x="304800" y="304800"/>
            <a:ext cx="61722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FAMILY PLANNING </a:t>
            </a:r>
            <a:br>
              <a:rPr lang="en-GB">
                <a:solidFill>
                  <a:srgbClr val="FF0000"/>
                </a:solidFill>
                <a:latin typeface="Arial" pitchFamily="34" charset="0"/>
              </a:rPr>
            </a:br>
            <a:r>
              <a:rPr lang="en-GB">
                <a:solidFill>
                  <a:srgbClr val="FF0000"/>
                </a:solidFill>
                <a:latin typeface="Arial" pitchFamily="34" charset="0"/>
              </a:rPr>
              <a:t>PROPAGANDA</a:t>
            </a:r>
          </a:p>
        </p:txBody>
      </p:sp>
      <p:sp>
        <p:nvSpPr>
          <p:cNvPr id="59397" name="Rectangle 5"/>
          <p:cNvSpPr>
            <a:spLocks noChangeArrowheads="1"/>
          </p:cNvSpPr>
          <p:nvPr/>
        </p:nvSpPr>
        <p:spPr bwMode="auto">
          <a:xfrm>
            <a:off x="762000" y="2362200"/>
            <a:ext cx="24384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GB">
                <a:latin typeface="Arial" pitchFamily="34" charset="0"/>
              </a:rPr>
              <a:t>‘Modern mother’ statue, Shanghai</a:t>
            </a:r>
          </a:p>
        </p:txBody>
      </p:sp>
      <p:pic>
        <p:nvPicPr>
          <p:cNvPr id="59398" name="Picture 6" descr="C:\2 2006 files\New Folder\china shanghai bund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733800"/>
            <a:ext cx="3657600" cy="2743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C:\2 2006 files\china\CHINA ONE CHILD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193800"/>
            <a:ext cx="7848600" cy="52308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8372" name="Text Box 4"/>
          <p:cNvSpPr txBox="1">
            <a:spLocks noChangeArrowheads="1"/>
          </p:cNvSpPr>
          <p:nvPr/>
        </p:nvSpPr>
        <p:spPr bwMode="auto">
          <a:xfrm>
            <a:off x="304800" y="3048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FAMILY PLANNING PROPAGANDA</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143000"/>
            <a:ext cx="7924800" cy="5257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419" name="Text Box 3"/>
          <p:cNvSpPr txBox="1">
            <a:spLocks noChangeArrowheads="1"/>
          </p:cNvSpPr>
          <p:nvPr/>
        </p:nvSpPr>
        <p:spPr bwMode="auto">
          <a:xfrm>
            <a:off x="304800" y="3048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FAMILY PLANNING PROPAGANDA</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D:\NEW\70840908_d89c1af2dc_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14400"/>
            <a:ext cx="7620000" cy="5715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0899" name="Text Box 3"/>
          <p:cNvSpPr txBox="1">
            <a:spLocks noChangeArrowheads="1"/>
          </p:cNvSpPr>
          <p:nvPr/>
        </p:nvSpPr>
        <p:spPr bwMode="auto">
          <a:xfrm>
            <a:off x="304800" y="3048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FAMILY PLANNING PROPAGANDA</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2"/>
          <p:cNvSpPr txBox="1">
            <a:spLocks noChangeArrowheads="1"/>
          </p:cNvSpPr>
          <p:nvPr/>
        </p:nvSpPr>
        <p:spPr bwMode="auto">
          <a:xfrm>
            <a:off x="304800" y="304800"/>
            <a:ext cx="6172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FAMILY PLANNING PROPAGANDA</a:t>
            </a:r>
          </a:p>
        </p:txBody>
      </p:sp>
      <p:pic>
        <p:nvPicPr>
          <p:cNvPr id="552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371600"/>
            <a:ext cx="6400800" cy="4800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ext Box 2"/>
          <p:cNvSpPr txBox="1">
            <a:spLocks noChangeArrowheads="1"/>
          </p:cNvSpPr>
          <p:nvPr/>
        </p:nvSpPr>
        <p:spPr bwMode="auto">
          <a:xfrm>
            <a:off x="304800" y="304800"/>
            <a:ext cx="6172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FAMILY PLANNING PROPAGANDA</a:t>
            </a:r>
          </a:p>
        </p:txBody>
      </p:sp>
      <p:pic>
        <p:nvPicPr>
          <p:cNvPr id="111621" name="Picture 5" descr="1426799240_9687f7137e_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836613"/>
            <a:ext cx="7489825" cy="56181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3" name="Picture 5" descr="D:\NEW\680px-Population_density_of_China_by_first-level_administrative_regions%28English%2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884386"/>
            <a:ext cx="6324600" cy="5715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8851" name="Text Box 3"/>
          <p:cNvSpPr txBox="1">
            <a:spLocks noChangeArrowheads="1"/>
          </p:cNvSpPr>
          <p:nvPr/>
        </p:nvSpPr>
        <p:spPr bwMode="auto">
          <a:xfrm>
            <a:off x="152400" y="457200"/>
            <a:ext cx="2590800" cy="83099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dirty="0">
                <a:solidFill>
                  <a:srgbClr val="FF0000"/>
                </a:solidFill>
                <a:latin typeface="Calibri" pitchFamily="34" charset="0"/>
                <a:cs typeface="Calibri" pitchFamily="34" charset="0"/>
              </a:rPr>
              <a:t>POPULATION </a:t>
            </a:r>
            <a:br>
              <a:rPr lang="en-GB" dirty="0">
                <a:solidFill>
                  <a:srgbClr val="FF0000"/>
                </a:solidFill>
                <a:latin typeface="Calibri" pitchFamily="34" charset="0"/>
                <a:cs typeface="Calibri" pitchFamily="34" charset="0"/>
              </a:rPr>
            </a:br>
            <a:r>
              <a:rPr lang="en-GB" dirty="0">
                <a:solidFill>
                  <a:srgbClr val="FF0000"/>
                </a:solidFill>
                <a:latin typeface="Calibri" pitchFamily="34" charset="0"/>
                <a:cs typeface="Calibri" pitchFamily="34" charset="0"/>
              </a:rPr>
              <a:t>DENSITY</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C:\2 2006 files\china\CHINAControl Population on Flickr - Photo Sharing!_files\23008241_b3af910a9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066800"/>
            <a:ext cx="7467600" cy="49704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2467" name="Text Box 3"/>
          <p:cNvSpPr txBox="1">
            <a:spLocks noChangeArrowheads="1"/>
          </p:cNvSpPr>
          <p:nvPr/>
        </p:nvSpPr>
        <p:spPr bwMode="auto">
          <a:xfrm>
            <a:off x="304800" y="304800"/>
            <a:ext cx="6172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FAMILY PLANNING PROPAGANDA</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7284" name="Group 1028"/>
          <p:cNvGrpSpPr>
            <a:grpSpLocks/>
          </p:cNvGrpSpPr>
          <p:nvPr/>
        </p:nvGrpSpPr>
        <p:grpSpPr bwMode="auto">
          <a:xfrm>
            <a:off x="228600" y="990600"/>
            <a:ext cx="8763000" cy="4876800"/>
            <a:chOff x="144" y="624"/>
            <a:chExt cx="5376" cy="2976"/>
          </a:xfrm>
        </p:grpSpPr>
        <p:pic>
          <p:nvPicPr>
            <p:cNvPr id="97282" name="Picture 1026" descr="D:\bei0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 y="624"/>
              <a:ext cx="5376" cy="297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7283" name="Rectangle 1027"/>
            <p:cNvSpPr>
              <a:spLocks noChangeArrowheads="1"/>
            </p:cNvSpPr>
            <p:nvPr/>
          </p:nvSpPr>
          <p:spPr bwMode="auto">
            <a:xfrm>
              <a:off x="144" y="3408"/>
              <a:ext cx="768" cy="19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97285" name="Text Box 1029"/>
          <p:cNvSpPr txBox="1">
            <a:spLocks noChangeArrowheads="1"/>
          </p:cNvSpPr>
          <p:nvPr/>
        </p:nvSpPr>
        <p:spPr bwMode="auto">
          <a:xfrm>
            <a:off x="304800" y="304800"/>
            <a:ext cx="6172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FAMILY PLANNING PROPAGANDA</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2 2006 files\china\CHINA ONE CHILD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447800"/>
            <a:ext cx="7315200" cy="49228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387" name="Text Box 3"/>
          <p:cNvSpPr txBox="1">
            <a:spLocks noChangeArrowheads="1"/>
          </p:cNvSpPr>
          <p:nvPr/>
        </p:nvSpPr>
        <p:spPr bwMode="auto">
          <a:xfrm>
            <a:off x="304800" y="3048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FAMILY PLANNING PROPAGANDA</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D:\NEW\Kina, oktober 1987 on Flickr - Photo Sharing!_files\84495717_d48186c0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143000"/>
            <a:ext cx="8077200" cy="5395913"/>
          </a:xfrm>
          <a:prstGeom prst="rect">
            <a:avLst/>
          </a:prstGeom>
          <a:noFill/>
          <a:extLst>
            <a:ext uri="{909E8E84-426E-40DD-AFC4-6F175D3DCCD1}">
              <a14:hiddenFill xmlns:a14="http://schemas.microsoft.com/office/drawing/2010/main">
                <a:solidFill>
                  <a:srgbClr val="FFFFFF"/>
                </a:solidFill>
              </a14:hiddenFill>
            </a:ext>
          </a:extLst>
        </p:spPr>
      </p:pic>
      <p:sp>
        <p:nvSpPr>
          <p:cNvPr id="81923" name="Text Box 3"/>
          <p:cNvSpPr txBox="1">
            <a:spLocks noChangeArrowheads="1"/>
          </p:cNvSpPr>
          <p:nvPr/>
        </p:nvSpPr>
        <p:spPr bwMode="auto">
          <a:xfrm>
            <a:off x="304800" y="3048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FAMILY PLANNING PROPAGANDA</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600200"/>
            <a:ext cx="7467600" cy="47720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347" name="Text Box 3"/>
          <p:cNvSpPr txBox="1">
            <a:spLocks noChangeArrowheads="1"/>
          </p:cNvSpPr>
          <p:nvPr/>
        </p:nvSpPr>
        <p:spPr bwMode="auto">
          <a:xfrm>
            <a:off x="304800" y="3048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FAMILY PLANNING PROPAGANDA</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2 2006 files\china\CHINA ONE CHILD Everyone is responsible for the success of the One-Child Polic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143000"/>
            <a:ext cx="6781800" cy="4343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9460" name="Text Box 4"/>
          <p:cNvSpPr txBox="1">
            <a:spLocks noChangeArrowheads="1"/>
          </p:cNvSpPr>
          <p:nvPr/>
        </p:nvSpPr>
        <p:spPr bwMode="auto">
          <a:xfrm>
            <a:off x="457200" y="6019800"/>
            <a:ext cx="7543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p>
        </p:txBody>
      </p:sp>
      <p:sp>
        <p:nvSpPr>
          <p:cNvPr id="19461" name="Text Box 5"/>
          <p:cNvSpPr txBox="1">
            <a:spLocks noChangeArrowheads="1"/>
          </p:cNvSpPr>
          <p:nvPr/>
        </p:nvSpPr>
        <p:spPr bwMode="auto">
          <a:xfrm>
            <a:off x="457200" y="5791200"/>
            <a:ext cx="5867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atin typeface="Arial" pitchFamily="34" charset="0"/>
              </a:rPr>
              <a:t>“Everyone is responsible for the success of the One-Child Policy”</a:t>
            </a:r>
          </a:p>
        </p:txBody>
      </p:sp>
      <p:sp>
        <p:nvSpPr>
          <p:cNvPr id="19462" name="Text Box 6"/>
          <p:cNvSpPr txBox="1">
            <a:spLocks noChangeArrowheads="1"/>
          </p:cNvSpPr>
          <p:nvPr/>
        </p:nvSpPr>
        <p:spPr bwMode="auto">
          <a:xfrm>
            <a:off x="304800" y="3048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FAMILY PLANNING PROPAGANDA</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2 2006 files\china\CHINA ONE CHILD Have one child, one only and raise him wise for the good of societ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219200"/>
            <a:ext cx="6553200" cy="44005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1507" name="Text Box 3"/>
          <p:cNvSpPr txBox="1">
            <a:spLocks noChangeArrowheads="1"/>
          </p:cNvSpPr>
          <p:nvPr/>
        </p:nvSpPr>
        <p:spPr bwMode="auto">
          <a:xfrm>
            <a:off x="838200" y="5791200"/>
            <a:ext cx="57912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atin typeface="Arial" pitchFamily="34" charset="0"/>
              </a:rPr>
              <a:t>“Have one child, one only and raise him wisely for the good of society.”</a:t>
            </a:r>
          </a:p>
        </p:txBody>
      </p:sp>
      <p:sp>
        <p:nvSpPr>
          <p:cNvPr id="21508" name="Text Box 4"/>
          <p:cNvSpPr txBox="1">
            <a:spLocks noChangeArrowheads="1"/>
          </p:cNvSpPr>
          <p:nvPr/>
        </p:nvSpPr>
        <p:spPr bwMode="auto">
          <a:xfrm>
            <a:off x="304800" y="3048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FAMILY PLANNING PROPAGANDA</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2 2006 files\china\CHINA ONE CHILD seriously control the population growth, work hard to make the birth rate stab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123950"/>
            <a:ext cx="6324600" cy="4229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3555" name="Rectangle 3"/>
          <p:cNvSpPr>
            <a:spLocks noChangeArrowheads="1"/>
          </p:cNvSpPr>
          <p:nvPr/>
        </p:nvSpPr>
        <p:spPr bwMode="auto">
          <a:xfrm>
            <a:off x="533400" y="5791200"/>
            <a:ext cx="57118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GB">
                <a:latin typeface="Arial" pitchFamily="34" charset="0"/>
              </a:rPr>
              <a:t>“Seriously control the population growth, </a:t>
            </a:r>
            <a:br>
              <a:rPr lang="en-GB">
                <a:latin typeface="Arial" pitchFamily="34" charset="0"/>
              </a:rPr>
            </a:br>
            <a:r>
              <a:rPr lang="en-GB">
                <a:latin typeface="Arial" pitchFamily="34" charset="0"/>
              </a:rPr>
              <a:t>work hard to make the birth rate stable”</a:t>
            </a:r>
          </a:p>
        </p:txBody>
      </p:sp>
      <p:sp>
        <p:nvSpPr>
          <p:cNvPr id="23556" name="Text Box 4"/>
          <p:cNvSpPr txBox="1">
            <a:spLocks noChangeArrowheads="1"/>
          </p:cNvSpPr>
          <p:nvPr/>
        </p:nvSpPr>
        <p:spPr bwMode="auto">
          <a:xfrm>
            <a:off x="304800" y="3048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FAMILY PLANNING PROPAGANDA</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Rectangle 3"/>
          <p:cNvSpPr>
            <a:spLocks noChangeArrowheads="1"/>
          </p:cNvSpPr>
          <p:nvPr/>
        </p:nvSpPr>
        <p:spPr bwMode="auto">
          <a:xfrm>
            <a:off x="381000" y="6096000"/>
            <a:ext cx="74263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GB">
                <a:latin typeface="Arial" pitchFamily="34" charset="0"/>
              </a:rPr>
              <a:t>“Husbands have the responsibility for family planning”</a:t>
            </a:r>
          </a:p>
        </p:txBody>
      </p:sp>
      <p:sp>
        <p:nvSpPr>
          <p:cNvPr id="89092" name="Text Box 4"/>
          <p:cNvSpPr txBox="1">
            <a:spLocks noChangeArrowheads="1"/>
          </p:cNvSpPr>
          <p:nvPr/>
        </p:nvSpPr>
        <p:spPr bwMode="auto">
          <a:xfrm>
            <a:off x="304800" y="3048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FAMILY PLANNING PROPAGANDA</a:t>
            </a:r>
          </a:p>
        </p:txBody>
      </p:sp>
      <p:pic>
        <p:nvPicPr>
          <p:cNvPr id="8909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838200"/>
            <a:ext cx="7620000" cy="4953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2 2006 files\china\CHINA ONE CHILDIf you have an extra birth by yourself it will be a bitter and difficult strugg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143000"/>
            <a:ext cx="6781800" cy="45529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5603" name="Rectangle 3"/>
          <p:cNvSpPr>
            <a:spLocks noChangeArrowheads="1"/>
          </p:cNvSpPr>
          <p:nvPr/>
        </p:nvSpPr>
        <p:spPr bwMode="auto">
          <a:xfrm>
            <a:off x="228600" y="5867400"/>
            <a:ext cx="8724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atin typeface="Arial" pitchFamily="34" charset="0"/>
              </a:rPr>
              <a:t>“If you have an extra birth it will be a bitter and difficult struggle”</a:t>
            </a:r>
          </a:p>
        </p:txBody>
      </p:sp>
      <p:sp>
        <p:nvSpPr>
          <p:cNvPr id="25604" name="Text Box 4"/>
          <p:cNvSpPr txBox="1">
            <a:spLocks noChangeArrowheads="1"/>
          </p:cNvSpPr>
          <p:nvPr/>
        </p:nvSpPr>
        <p:spPr bwMode="auto">
          <a:xfrm>
            <a:off x="304800" y="3048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FAMILY PLANNING PROPAGANDA</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877" name="Group 5"/>
          <p:cNvGrpSpPr>
            <a:grpSpLocks/>
          </p:cNvGrpSpPr>
          <p:nvPr/>
        </p:nvGrpSpPr>
        <p:grpSpPr bwMode="auto">
          <a:xfrm>
            <a:off x="1331639" y="-520005"/>
            <a:ext cx="7467873" cy="7378005"/>
            <a:chOff x="1490" y="0"/>
            <a:chExt cx="4053" cy="4086"/>
          </a:xfrm>
        </p:grpSpPr>
        <p:pic>
          <p:nvPicPr>
            <p:cNvPr id="79874" name="Picture 2" descr="D:\NEW\china_population_8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0" y="0"/>
              <a:ext cx="4053" cy="4086"/>
            </a:xfrm>
            <a:prstGeom prst="rect">
              <a:avLst/>
            </a:prstGeom>
            <a:noFill/>
            <a:extLst>
              <a:ext uri="{909E8E84-426E-40DD-AFC4-6F175D3DCCD1}">
                <a14:hiddenFill xmlns:a14="http://schemas.microsoft.com/office/drawing/2010/main">
                  <a:solidFill>
                    <a:srgbClr val="FFFFFF"/>
                  </a:solidFill>
                </a14:hiddenFill>
              </a:ext>
            </a:extLst>
          </p:spPr>
        </p:pic>
        <p:sp>
          <p:nvSpPr>
            <p:cNvPr id="79875" name="Rectangle 3"/>
            <p:cNvSpPr>
              <a:spLocks noChangeArrowheads="1"/>
            </p:cNvSpPr>
            <p:nvPr/>
          </p:nvSpPr>
          <p:spPr bwMode="auto">
            <a:xfrm>
              <a:off x="1536" y="96"/>
              <a:ext cx="1584" cy="33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79876" name="Text Box 4"/>
          <p:cNvSpPr txBox="1">
            <a:spLocks noChangeArrowheads="1"/>
          </p:cNvSpPr>
          <p:nvPr/>
        </p:nvSpPr>
        <p:spPr bwMode="auto">
          <a:xfrm>
            <a:off x="152400" y="457200"/>
            <a:ext cx="2590800" cy="83099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dirty="0">
                <a:solidFill>
                  <a:srgbClr val="FF0000"/>
                </a:solidFill>
                <a:latin typeface="Calibri" pitchFamily="34" charset="0"/>
                <a:cs typeface="Calibri" pitchFamily="34" charset="0"/>
              </a:rPr>
              <a:t>POPULATION </a:t>
            </a:r>
            <a:br>
              <a:rPr lang="en-GB" dirty="0">
                <a:solidFill>
                  <a:srgbClr val="FF0000"/>
                </a:solidFill>
                <a:latin typeface="Calibri" pitchFamily="34" charset="0"/>
                <a:cs typeface="Calibri" pitchFamily="34" charset="0"/>
              </a:rPr>
            </a:br>
            <a:r>
              <a:rPr lang="en-GB" dirty="0">
                <a:solidFill>
                  <a:srgbClr val="FF0000"/>
                </a:solidFill>
                <a:latin typeface="Calibri" pitchFamily="34" charset="0"/>
                <a:cs typeface="Calibri" pitchFamily="34" charset="0"/>
              </a:rPr>
              <a:t>DENSITY</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295400"/>
            <a:ext cx="6477000" cy="4629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3" name="Text Box 3"/>
          <p:cNvSpPr txBox="1">
            <a:spLocks noChangeArrowheads="1"/>
          </p:cNvSpPr>
          <p:nvPr/>
        </p:nvSpPr>
        <p:spPr bwMode="auto">
          <a:xfrm>
            <a:off x="685800" y="6019800"/>
            <a:ext cx="586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atin typeface="Arial" pitchFamily="34" charset="0"/>
              </a:rPr>
              <a:t>Financial rewards</a:t>
            </a:r>
          </a:p>
        </p:txBody>
      </p:sp>
      <p:sp>
        <p:nvSpPr>
          <p:cNvPr id="20484" name="Text Box 4"/>
          <p:cNvSpPr txBox="1">
            <a:spLocks noChangeArrowheads="1"/>
          </p:cNvSpPr>
          <p:nvPr/>
        </p:nvSpPr>
        <p:spPr bwMode="auto">
          <a:xfrm>
            <a:off x="304800" y="3048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FAMILY PLANNING PROPAGANDA</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2 2006 files\china\800px-PRC_family_planning_don%27t_abandon_girl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66800"/>
            <a:ext cx="6934200" cy="49149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339" name="Text Box 3"/>
          <p:cNvSpPr txBox="1">
            <a:spLocks noChangeArrowheads="1"/>
          </p:cNvSpPr>
          <p:nvPr/>
        </p:nvSpPr>
        <p:spPr bwMode="auto">
          <a:xfrm>
            <a:off x="457200" y="6248400"/>
            <a:ext cx="7239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atin typeface="Arial" pitchFamily="34" charset="0"/>
              </a:rPr>
              <a:t>“PRC family planning – don’t abandon girls”</a:t>
            </a:r>
          </a:p>
        </p:txBody>
      </p:sp>
      <p:sp>
        <p:nvSpPr>
          <p:cNvPr id="14340" name="Text Box 4"/>
          <p:cNvSpPr txBox="1">
            <a:spLocks noChangeArrowheads="1"/>
          </p:cNvSpPr>
          <p:nvPr/>
        </p:nvSpPr>
        <p:spPr bwMode="auto">
          <a:xfrm>
            <a:off x="304800" y="3048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FAMILY PLANNING PROPAGANDA</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28750"/>
            <a:ext cx="6477000" cy="4343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795" name="Rectangle 3"/>
          <p:cNvSpPr>
            <a:spLocks noChangeArrowheads="1"/>
          </p:cNvSpPr>
          <p:nvPr/>
        </p:nvSpPr>
        <p:spPr bwMode="auto">
          <a:xfrm>
            <a:off x="533400" y="5943600"/>
            <a:ext cx="6019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atin typeface="Arial" pitchFamily="34" charset="0"/>
              </a:rPr>
              <a:t>Family planning regulations in Chengdu</a:t>
            </a:r>
          </a:p>
        </p:txBody>
      </p:sp>
      <p:sp>
        <p:nvSpPr>
          <p:cNvPr id="33796" name="Text Box 4"/>
          <p:cNvSpPr txBox="1">
            <a:spLocks noChangeArrowheads="1"/>
          </p:cNvSpPr>
          <p:nvPr/>
        </p:nvSpPr>
        <p:spPr bwMode="auto">
          <a:xfrm>
            <a:off x="304800" y="3048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FAMILY PLANNING REGULATIONS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026" descr="C:\2 2006 files\china\CHINA ONE CHILD Policy to Supplement Incomes of Parents who Have Only One Chil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7800"/>
            <a:ext cx="5486400" cy="4114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531" name="Rectangle 1027"/>
          <p:cNvSpPr>
            <a:spLocks noChangeArrowheads="1"/>
          </p:cNvSpPr>
          <p:nvPr/>
        </p:nvSpPr>
        <p:spPr bwMode="auto">
          <a:xfrm>
            <a:off x="381000" y="5789613"/>
            <a:ext cx="574357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atin typeface="Arial" pitchFamily="34" charset="0"/>
              </a:rPr>
              <a:t>Policy to supplement incomes of parents </a:t>
            </a:r>
            <a:br>
              <a:rPr lang="en-GB">
                <a:latin typeface="Arial" pitchFamily="34" charset="0"/>
              </a:rPr>
            </a:br>
            <a:r>
              <a:rPr lang="en-GB">
                <a:latin typeface="Arial" pitchFamily="34" charset="0"/>
              </a:rPr>
              <a:t>who have only one child.</a:t>
            </a:r>
          </a:p>
        </p:txBody>
      </p:sp>
      <p:sp>
        <p:nvSpPr>
          <p:cNvPr id="22532" name="Text Box 1028"/>
          <p:cNvSpPr txBox="1">
            <a:spLocks noChangeArrowheads="1"/>
          </p:cNvSpPr>
          <p:nvPr/>
        </p:nvSpPr>
        <p:spPr bwMode="auto">
          <a:xfrm>
            <a:off x="304800" y="3048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FAMILY PLANNING REGULATIONS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2 2006 files\china\800px-Danshan_Nongguang_Village_Bulletin_boar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066800"/>
            <a:ext cx="6781800" cy="4495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315" name="Text Box 3"/>
          <p:cNvSpPr txBox="1">
            <a:spLocks noChangeArrowheads="1"/>
          </p:cNvSpPr>
          <p:nvPr/>
        </p:nvSpPr>
        <p:spPr bwMode="auto">
          <a:xfrm>
            <a:off x="381000" y="5715000"/>
            <a:ext cx="6248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atin typeface="Arial" pitchFamily="34" charset="0"/>
              </a:rPr>
              <a:t>Family planning ‘fines’ posted on a </a:t>
            </a:r>
            <a:br>
              <a:rPr lang="en-GB">
                <a:latin typeface="Arial" pitchFamily="34" charset="0"/>
              </a:rPr>
            </a:br>
            <a:r>
              <a:rPr lang="en-GB">
                <a:latin typeface="Arial" pitchFamily="34" charset="0"/>
              </a:rPr>
              <a:t>village noticeboard in Danshan, Sichuan.</a:t>
            </a:r>
          </a:p>
        </p:txBody>
      </p:sp>
      <p:sp>
        <p:nvSpPr>
          <p:cNvPr id="13316" name="Text Box 4"/>
          <p:cNvSpPr txBox="1">
            <a:spLocks noChangeArrowheads="1"/>
          </p:cNvSpPr>
          <p:nvPr/>
        </p:nvSpPr>
        <p:spPr bwMode="auto">
          <a:xfrm>
            <a:off x="304800" y="3048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FAMILY PLANNING REGULATIONS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295400"/>
            <a:ext cx="5181600" cy="4267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4" name="Text Box 6"/>
          <p:cNvSpPr txBox="1">
            <a:spLocks noChangeArrowheads="1"/>
          </p:cNvSpPr>
          <p:nvPr/>
        </p:nvSpPr>
        <p:spPr bwMode="auto">
          <a:xfrm>
            <a:off x="304800" y="3048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FAMILY PLANNING REGULATIONS</a:t>
            </a:r>
          </a:p>
        </p:txBody>
      </p:sp>
      <p:sp>
        <p:nvSpPr>
          <p:cNvPr id="32775" name="Text Box 7"/>
          <p:cNvSpPr txBox="1">
            <a:spLocks noChangeArrowheads="1"/>
          </p:cNvSpPr>
          <p:nvPr/>
        </p:nvSpPr>
        <p:spPr bwMode="auto">
          <a:xfrm>
            <a:off x="152400" y="5791200"/>
            <a:ext cx="8534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000000"/>
                </a:solidFill>
                <a:latin typeface="Arial" pitchFamily="34" charset="0"/>
                <a:cs typeface="Arial" pitchFamily="34" charset="0"/>
              </a:rPr>
              <a:t>List of women who have given birth recently and whether or not the birth was outside the plan, Danshan, Sichuan. </a:t>
            </a:r>
          </a:p>
        </p:txBody>
      </p:sp>
      <p:sp>
        <p:nvSpPr>
          <p:cNvPr id="32776" name="Text Box 8"/>
          <p:cNvSpPr txBox="1">
            <a:spLocks noChangeArrowheads="1"/>
          </p:cNvSpPr>
          <p:nvPr/>
        </p:nvSpPr>
        <p:spPr bwMode="auto">
          <a:xfrm>
            <a:off x="5715000" y="1524000"/>
            <a:ext cx="3200400" cy="311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1800">
                <a:solidFill>
                  <a:srgbClr val="000000"/>
                </a:solidFill>
                <a:latin typeface="SassoonPrimaryType" pitchFamily="2" charset="0"/>
                <a:cs typeface="Arial" pitchFamily="34" charset="0"/>
              </a:rPr>
              <a:t>There were 18 births within the birth plan and one outside the birth planning rules. A second child was born to one woman, but was allowed by regulations. Many peasant families are allowed to have a second child if there first child is a girl or is a handicapped boy.</a:t>
            </a:r>
          </a:p>
          <a:p>
            <a:pPr>
              <a:spcBef>
                <a:spcPct val="50000"/>
              </a:spcBef>
            </a:pPr>
            <a:endParaRPr lang="en-GB"/>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2 2006 files\china\changping family planning clini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09675"/>
            <a:ext cx="6629400" cy="5038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363" name="Text Box 3"/>
          <p:cNvSpPr txBox="1">
            <a:spLocks noChangeArrowheads="1"/>
          </p:cNvSpPr>
          <p:nvPr/>
        </p:nvSpPr>
        <p:spPr bwMode="auto">
          <a:xfrm>
            <a:off x="457200" y="6248400"/>
            <a:ext cx="7239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atin typeface="Arial" pitchFamily="34" charset="0"/>
              </a:rPr>
              <a:t>Family planning clinic</a:t>
            </a:r>
          </a:p>
        </p:txBody>
      </p:sp>
      <p:sp>
        <p:nvSpPr>
          <p:cNvPr id="15364" name="Text Box 4"/>
          <p:cNvSpPr txBox="1">
            <a:spLocks noChangeArrowheads="1"/>
          </p:cNvSpPr>
          <p:nvPr/>
        </p:nvSpPr>
        <p:spPr bwMode="auto">
          <a:xfrm>
            <a:off x="304800" y="3048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FAMILY PLANNING</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Text Box 3"/>
          <p:cNvSpPr txBox="1">
            <a:spLocks noChangeArrowheads="1"/>
          </p:cNvSpPr>
          <p:nvPr/>
        </p:nvSpPr>
        <p:spPr bwMode="auto">
          <a:xfrm>
            <a:off x="304800" y="3048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SUCCESSES and FAILURES</a:t>
            </a:r>
          </a:p>
        </p:txBody>
      </p:sp>
      <p:sp>
        <p:nvSpPr>
          <p:cNvPr id="67590" name="Rectangle 6"/>
          <p:cNvSpPr>
            <a:spLocks noChangeArrowheads="1"/>
          </p:cNvSpPr>
          <p:nvPr/>
        </p:nvSpPr>
        <p:spPr bwMode="auto">
          <a:xfrm>
            <a:off x="304800" y="990600"/>
            <a:ext cx="8610600"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atin typeface="Arial" pitchFamily="34" charset="0"/>
              </a:rPr>
              <a:t>The government's goal is one child per family, with exceptions in rural areas and for ethnic minorities. Official government policy opposes forced abortion or sterilisation, but allegations of coercion continue as local officials strive to meet population targets.</a:t>
            </a:r>
          </a:p>
          <a:p>
            <a:pPr eaLnBrk="0" hangingPunct="0"/>
            <a:endParaRPr lang="en-GB">
              <a:latin typeface="Arial" pitchFamily="34" charset="0"/>
            </a:endParaRPr>
          </a:p>
        </p:txBody>
      </p:sp>
      <p:sp>
        <p:nvSpPr>
          <p:cNvPr id="67591" name="Text Box 7"/>
          <p:cNvSpPr txBox="1">
            <a:spLocks noChangeArrowheads="1"/>
          </p:cNvSpPr>
          <p:nvPr/>
        </p:nvSpPr>
        <p:spPr bwMode="auto">
          <a:xfrm>
            <a:off x="304800" y="3124200"/>
            <a:ext cx="8153400" cy="319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atin typeface="Arial" pitchFamily="34" charset="0"/>
              </a:rPr>
              <a:t>The one-child policy is criticised as violating basic human rights and China has been accused of meeting its population requirements through bribery, coercion, forced sterilisation, forced abortion, and infanticide, with most reports coming from rural areas.</a:t>
            </a:r>
          </a:p>
          <a:p>
            <a:pPr>
              <a:spcBef>
                <a:spcPct val="50000"/>
              </a:spcBef>
            </a:pPr>
            <a:r>
              <a:rPr lang="en-GB">
                <a:latin typeface="Arial" pitchFamily="34" charset="0"/>
              </a:rPr>
              <a:t>A report in 2001 showed that a quota of 20,000 forced abortions had been set in the province of Guandong due to the reported disregard of the one-child policy.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759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7591">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759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0" grpId="0" autoUpdateAnimBg="0"/>
      <p:bldP spid="67591" grpId="0" build="p"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Rectangle 3"/>
          <p:cNvSpPr>
            <a:spLocks noChangeArrowheads="1"/>
          </p:cNvSpPr>
          <p:nvPr/>
        </p:nvSpPr>
        <p:spPr bwMode="auto">
          <a:xfrm>
            <a:off x="304800" y="1905000"/>
            <a:ext cx="8382000"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atin typeface="Arial" pitchFamily="34" charset="0"/>
              </a:rPr>
              <a:t>China's population of 1.3 billion </a:t>
            </a:r>
            <a:br>
              <a:rPr lang="en-GB">
                <a:latin typeface="Arial" pitchFamily="34" charset="0"/>
              </a:rPr>
            </a:br>
            <a:r>
              <a:rPr lang="en-GB">
                <a:latin typeface="Arial" pitchFamily="34" charset="0"/>
              </a:rPr>
              <a:t>is said to be 300 million smaller </a:t>
            </a:r>
            <a:br>
              <a:rPr lang="en-GB">
                <a:latin typeface="Arial" pitchFamily="34" charset="0"/>
              </a:rPr>
            </a:br>
            <a:r>
              <a:rPr lang="en-GB">
                <a:latin typeface="Arial" pitchFamily="34" charset="0"/>
              </a:rPr>
              <a:t>than it would likely have been </a:t>
            </a:r>
            <a:br>
              <a:rPr lang="en-GB">
                <a:latin typeface="Arial" pitchFamily="34" charset="0"/>
              </a:rPr>
            </a:br>
            <a:r>
              <a:rPr lang="en-GB">
                <a:latin typeface="Arial" pitchFamily="34" charset="0"/>
              </a:rPr>
              <a:t>without the enactment of this </a:t>
            </a:r>
            <a:br>
              <a:rPr lang="en-GB">
                <a:latin typeface="Arial" pitchFamily="34" charset="0"/>
              </a:rPr>
            </a:br>
            <a:r>
              <a:rPr lang="en-GB">
                <a:latin typeface="Arial" pitchFamily="34" charset="0"/>
              </a:rPr>
              <a:t>policy. </a:t>
            </a:r>
            <a:br>
              <a:rPr lang="en-GB">
                <a:latin typeface="Arial" pitchFamily="34" charset="0"/>
              </a:rPr>
            </a:br>
            <a:r>
              <a:rPr lang="en-GB">
                <a:latin typeface="Arial" pitchFamily="34" charset="0"/>
              </a:rPr>
              <a:t>The fertility rate has fallen to </a:t>
            </a:r>
            <a:br>
              <a:rPr lang="en-GB">
                <a:latin typeface="Arial" pitchFamily="34" charset="0"/>
              </a:rPr>
            </a:br>
            <a:r>
              <a:rPr lang="en-GB">
                <a:latin typeface="Arial" pitchFamily="34" charset="0"/>
              </a:rPr>
              <a:t>1.6 births per woman (2.1 is </a:t>
            </a:r>
            <a:br>
              <a:rPr lang="en-GB">
                <a:latin typeface="Arial" pitchFamily="34" charset="0"/>
              </a:rPr>
            </a:br>
            <a:r>
              <a:rPr lang="en-GB">
                <a:latin typeface="Arial" pitchFamily="34" charset="0"/>
              </a:rPr>
              <a:t>the replacement level rate).</a:t>
            </a:r>
          </a:p>
          <a:p>
            <a:pPr eaLnBrk="0" hangingPunct="0"/>
            <a:endParaRPr lang="en-GB">
              <a:latin typeface="Arial" pitchFamily="34" charset="0"/>
            </a:endParaRPr>
          </a:p>
        </p:txBody>
      </p:sp>
      <p:sp>
        <p:nvSpPr>
          <p:cNvPr id="82948" name="Text Box 4"/>
          <p:cNvSpPr txBox="1">
            <a:spLocks noChangeArrowheads="1"/>
          </p:cNvSpPr>
          <p:nvPr/>
        </p:nvSpPr>
        <p:spPr bwMode="auto">
          <a:xfrm>
            <a:off x="304800" y="3048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SUCCESSES and FAILURES</a:t>
            </a:r>
          </a:p>
        </p:txBody>
      </p:sp>
      <p:sp>
        <p:nvSpPr>
          <p:cNvPr id="82951" name="Text Box 7"/>
          <p:cNvSpPr txBox="1">
            <a:spLocks noChangeArrowheads="1"/>
          </p:cNvSpPr>
          <p:nvPr/>
        </p:nvSpPr>
        <p:spPr bwMode="auto">
          <a:xfrm>
            <a:off x="5257800" y="1676400"/>
            <a:ext cx="2895600" cy="3925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b="1">
                <a:solidFill>
                  <a:srgbClr val="FF0000"/>
                </a:solidFill>
                <a:latin typeface="SassoonPrimaryType" pitchFamily="2" charset="0"/>
              </a:rPr>
              <a:t>Total fertility rate</a:t>
            </a:r>
            <a:br>
              <a:rPr lang="en-GB" b="1">
                <a:solidFill>
                  <a:srgbClr val="FF0000"/>
                </a:solidFill>
                <a:latin typeface="SassoonPrimaryType" pitchFamily="2" charset="0"/>
              </a:rPr>
            </a:br>
            <a:r>
              <a:rPr lang="en-GB">
                <a:solidFill>
                  <a:srgbClr val="FF0000"/>
                </a:solidFill>
                <a:latin typeface="ScalaSansLF-Regular" charset="0"/>
              </a:rPr>
              <a:t>The average number of children a woman would have</a:t>
            </a:r>
            <a:r>
              <a:rPr lang="en-GB" b="1">
                <a:solidFill>
                  <a:srgbClr val="FF0000"/>
                </a:solidFill>
                <a:latin typeface="SassoonPrimaryType" pitchFamily="2" charset="0"/>
              </a:rPr>
              <a:t> </a:t>
            </a:r>
          </a:p>
          <a:p>
            <a:pPr>
              <a:spcBef>
                <a:spcPct val="50000"/>
              </a:spcBef>
            </a:pPr>
            <a:r>
              <a:rPr lang="en-GB" b="1">
                <a:solidFill>
                  <a:srgbClr val="FF0000"/>
                </a:solidFill>
                <a:latin typeface="SassoonPrimaryType" pitchFamily="2" charset="0"/>
              </a:rPr>
              <a:t>Niger  	7.9</a:t>
            </a:r>
            <a:br>
              <a:rPr lang="en-GB" b="1">
                <a:solidFill>
                  <a:srgbClr val="FF0000"/>
                </a:solidFill>
                <a:latin typeface="SassoonPrimaryType" pitchFamily="2" charset="0"/>
              </a:rPr>
            </a:br>
            <a:r>
              <a:rPr lang="en-GB" b="1">
                <a:solidFill>
                  <a:srgbClr val="FF0000"/>
                </a:solidFill>
                <a:latin typeface="SassoonPrimaryType" pitchFamily="2" charset="0"/>
              </a:rPr>
              <a:t>India  		2.9</a:t>
            </a:r>
            <a:br>
              <a:rPr lang="en-GB" b="1">
                <a:solidFill>
                  <a:srgbClr val="FF0000"/>
                </a:solidFill>
                <a:latin typeface="SassoonPrimaryType" pitchFamily="2" charset="0"/>
              </a:rPr>
            </a:br>
            <a:r>
              <a:rPr lang="en-GB" b="1">
                <a:solidFill>
                  <a:srgbClr val="FF0000"/>
                </a:solidFill>
                <a:latin typeface="SassoonPrimaryType" pitchFamily="2" charset="0"/>
              </a:rPr>
              <a:t>UK  		1.8</a:t>
            </a:r>
            <a:br>
              <a:rPr lang="en-GB" b="1">
                <a:solidFill>
                  <a:srgbClr val="FF0000"/>
                </a:solidFill>
                <a:latin typeface="SassoonPrimaryType" pitchFamily="2" charset="0"/>
              </a:rPr>
            </a:br>
            <a:r>
              <a:rPr lang="en-GB" b="1">
                <a:solidFill>
                  <a:srgbClr val="FF0000"/>
                </a:solidFill>
                <a:latin typeface="SassoonPrimaryType" pitchFamily="2" charset="0"/>
              </a:rPr>
              <a:t>China 	1.6</a:t>
            </a:r>
            <a:br>
              <a:rPr lang="en-GB" b="1">
                <a:solidFill>
                  <a:srgbClr val="FF0000"/>
                </a:solidFill>
                <a:latin typeface="SassoonPrimaryType" pitchFamily="2" charset="0"/>
              </a:rPr>
            </a:br>
            <a:r>
              <a:rPr lang="en-GB" b="1">
                <a:solidFill>
                  <a:srgbClr val="FF0000"/>
                </a:solidFill>
                <a:latin typeface="SassoonPrimaryType" pitchFamily="2" charset="0"/>
              </a:rPr>
              <a:t>Russia 	1.2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294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29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7" grpId="0" autoUpdateAnimBg="0"/>
      <p:bldP spid="82951"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1026"/>
          <p:cNvSpPr txBox="1">
            <a:spLocks noChangeArrowheads="1"/>
          </p:cNvSpPr>
          <p:nvPr/>
        </p:nvSpPr>
        <p:spPr bwMode="auto">
          <a:xfrm>
            <a:off x="457200" y="609600"/>
            <a:ext cx="411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p>
        </p:txBody>
      </p:sp>
      <p:pic>
        <p:nvPicPr>
          <p:cNvPr id="9219" name="Picture 10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14400"/>
            <a:ext cx="3913188" cy="5334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220" name="Text Box 1028"/>
          <p:cNvSpPr txBox="1">
            <a:spLocks noChangeArrowheads="1"/>
          </p:cNvSpPr>
          <p:nvPr/>
        </p:nvSpPr>
        <p:spPr bwMode="auto">
          <a:xfrm>
            <a:off x="4495800" y="457200"/>
            <a:ext cx="4495800" cy="3560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atin typeface="Arial" pitchFamily="34" charset="0"/>
                <a:cs typeface="Times New Roman" pitchFamily="18" charset="0"/>
              </a:rPr>
              <a:t>The world’s two population billionaires, India and China, have national policies to cut population</a:t>
            </a:r>
            <a:r>
              <a:rPr lang="en-GB">
                <a:latin typeface="Arial" pitchFamily="34" charset="0"/>
                <a:cs typeface="Times New Roman" pitchFamily="18" charset="0"/>
              </a:rPr>
              <a:t> </a:t>
            </a:r>
            <a:r>
              <a:rPr lang="en-US">
                <a:latin typeface="Arial" pitchFamily="34" charset="0"/>
                <a:cs typeface="Times New Roman" pitchFamily="18" charset="0"/>
              </a:rPr>
              <a:t>growth.</a:t>
            </a:r>
          </a:p>
          <a:p>
            <a:pPr>
              <a:spcBef>
                <a:spcPct val="50000"/>
              </a:spcBef>
            </a:pPr>
            <a:r>
              <a:rPr lang="en-US">
                <a:latin typeface="Arial" pitchFamily="34" charset="0"/>
                <a:cs typeface="Times New Roman" pitchFamily="18" charset="0"/>
              </a:rPr>
              <a:t>China’s policy</a:t>
            </a:r>
            <a:r>
              <a:rPr lang="en-GB">
                <a:latin typeface="Arial" pitchFamily="34" charset="0"/>
                <a:cs typeface="Times New Roman" pitchFamily="18" charset="0"/>
              </a:rPr>
              <a:t> </a:t>
            </a:r>
            <a:r>
              <a:rPr lang="en-US">
                <a:latin typeface="Arial" pitchFamily="34" charset="0"/>
                <a:cs typeface="Times New Roman" pitchFamily="18" charset="0"/>
              </a:rPr>
              <a:t>has been strictly enforced nationwide</a:t>
            </a:r>
            <a:r>
              <a:rPr lang="en-GB">
                <a:latin typeface="Arial" pitchFamily="34" charset="0"/>
                <a:cs typeface="Times New Roman" pitchFamily="18" charset="0"/>
              </a:rPr>
              <a:t> </a:t>
            </a:r>
            <a:r>
              <a:rPr lang="en-US">
                <a:latin typeface="Arial" pitchFamily="34" charset="0"/>
                <a:cs typeface="Times New Roman" pitchFamily="18" charset="0"/>
              </a:rPr>
              <a:t>and more effective than India’s in reducing fertility and slowing population growth. </a:t>
            </a:r>
          </a:p>
        </p:txBody>
      </p:sp>
      <p:pic>
        <p:nvPicPr>
          <p:cNvPr id="9221" name="Picture 1029" descr="C:\upload june 05 calder files\a-z\wip\india.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2675" y="4267200"/>
            <a:ext cx="1379538"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1030" descr="C:\WINDOWS\Desktop\Files\alphabet quiz\New Folder\china emblem.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4343400"/>
            <a:ext cx="1981200" cy="1876425"/>
          </a:xfrm>
          <a:prstGeom prst="rect">
            <a:avLst/>
          </a:prstGeom>
          <a:noFill/>
          <a:extLst>
            <a:ext uri="{909E8E84-426E-40DD-AFC4-6F175D3DCCD1}">
              <a14:hiddenFill xmlns:a14="http://schemas.microsoft.com/office/drawing/2010/main">
                <a:solidFill>
                  <a:srgbClr val="FFFFFF"/>
                </a:solidFill>
              </a14:hiddenFill>
            </a:ext>
          </a:extLst>
        </p:spPr>
      </p:pic>
      <p:sp>
        <p:nvSpPr>
          <p:cNvPr id="9223" name="Text Box 1031"/>
          <p:cNvSpPr txBox="1">
            <a:spLocks noChangeArrowheads="1"/>
          </p:cNvSpPr>
          <p:nvPr/>
        </p:nvSpPr>
        <p:spPr bwMode="auto">
          <a:xfrm>
            <a:off x="304800" y="3048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SUCCESSES and FAILURES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22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22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WordArt 2"/>
          <p:cNvSpPr>
            <a:spLocks noChangeArrowheads="1" noChangeShapeType="1" noTextEdit="1"/>
          </p:cNvSpPr>
          <p:nvPr/>
        </p:nvSpPr>
        <p:spPr bwMode="auto">
          <a:xfrm>
            <a:off x="251520" y="188640"/>
            <a:ext cx="8496944" cy="1440160"/>
          </a:xfrm>
          <a:prstGeom prst="rect">
            <a:avLst/>
          </a:prstGeom>
        </p:spPr>
        <p:txBody>
          <a:bodyPr wrap="none" fromWordArt="1">
            <a:prstTxWarp prst="textPlain">
              <a:avLst>
                <a:gd name="adj" fmla="val 49607"/>
              </a:avLst>
            </a:prstTxWarp>
          </a:bodyPr>
          <a:lstStyle/>
          <a:p>
            <a:r>
              <a:rPr lang="en-GB" sz="3600" kern="10" dirty="0">
                <a:ln w="9525">
                  <a:solidFill>
                    <a:srgbClr val="000000"/>
                  </a:solidFill>
                  <a:round/>
                  <a:headEnd/>
                  <a:tailEnd/>
                </a:ln>
                <a:gradFill rotWithShape="0">
                  <a:gsLst>
                    <a:gs pos="0">
                      <a:srgbClr val="FF3300"/>
                    </a:gs>
                    <a:gs pos="100000">
                      <a:srgbClr val="FF3300">
                        <a:gamma/>
                        <a:shade val="46275"/>
                        <a:invGamma/>
                      </a:srgbClr>
                    </a:gs>
                  </a:gsLst>
                  <a:lin ang="5400000" scaled="1"/>
                </a:gradFill>
                <a:latin typeface="Calibri" pitchFamily="34" charset="0"/>
                <a:cs typeface="Calibri" pitchFamily="34" charset="0"/>
              </a:rPr>
              <a:t>L</a:t>
            </a:r>
            <a:r>
              <a:rPr lang="en-GB" sz="3600" kern="10" dirty="0" smtClean="0">
                <a:ln w="9525">
                  <a:solidFill>
                    <a:srgbClr val="000000"/>
                  </a:solidFill>
                  <a:round/>
                  <a:headEnd/>
                  <a:tailEnd/>
                </a:ln>
                <a:gradFill rotWithShape="0">
                  <a:gsLst>
                    <a:gs pos="0">
                      <a:srgbClr val="FF3300"/>
                    </a:gs>
                    <a:gs pos="100000">
                      <a:srgbClr val="FF3300">
                        <a:gamma/>
                        <a:shade val="46275"/>
                        <a:invGamma/>
                      </a:srgbClr>
                    </a:gs>
                  </a:gsLst>
                  <a:lin ang="5400000" scaled="1"/>
                </a:gradFill>
                <a:latin typeface="Calibri" pitchFamily="34" charset="0"/>
                <a:cs typeface="Calibri" pitchFamily="34" charset="0"/>
              </a:rPr>
              <a:t>ater</a:t>
            </a:r>
            <a:r>
              <a:rPr lang="en-GB" sz="3600" kern="10" dirty="0">
                <a:ln w="9525">
                  <a:solidFill>
                    <a:srgbClr val="000000"/>
                  </a:solidFill>
                  <a:round/>
                  <a:headEnd/>
                  <a:tailEnd/>
                </a:ln>
                <a:gradFill rotWithShape="0">
                  <a:gsLst>
                    <a:gs pos="0">
                      <a:srgbClr val="FF3300"/>
                    </a:gs>
                    <a:gs pos="100000">
                      <a:srgbClr val="FF3300">
                        <a:gamma/>
                        <a:shade val="46275"/>
                        <a:invGamma/>
                      </a:srgbClr>
                    </a:gs>
                  </a:gsLst>
                  <a:lin ang="5400000" scaled="1"/>
                </a:gradFill>
                <a:latin typeface="Calibri" pitchFamily="34" charset="0"/>
                <a:cs typeface="Calibri" pitchFamily="34" charset="0"/>
              </a:rPr>
              <a:t>, </a:t>
            </a:r>
            <a:r>
              <a:rPr lang="en-GB" sz="3600" kern="10" dirty="0" smtClean="0">
                <a:ln w="9525">
                  <a:solidFill>
                    <a:srgbClr val="000000"/>
                  </a:solidFill>
                  <a:round/>
                  <a:headEnd/>
                  <a:tailEnd/>
                </a:ln>
                <a:gradFill rotWithShape="0">
                  <a:gsLst>
                    <a:gs pos="0">
                      <a:srgbClr val="FF3300"/>
                    </a:gs>
                    <a:gs pos="100000">
                      <a:srgbClr val="FF3300">
                        <a:gamma/>
                        <a:shade val="46275"/>
                        <a:invGamma/>
                      </a:srgbClr>
                    </a:gs>
                  </a:gsLst>
                  <a:lin ang="5400000" scaled="1"/>
                </a:gradFill>
                <a:latin typeface="Calibri" pitchFamily="34" charset="0"/>
                <a:cs typeface="Calibri" pitchFamily="34" charset="0"/>
              </a:rPr>
              <a:t>Longer</a:t>
            </a:r>
            <a:r>
              <a:rPr lang="en-GB" sz="3600" kern="10" dirty="0">
                <a:ln w="9525">
                  <a:solidFill>
                    <a:srgbClr val="000000"/>
                  </a:solidFill>
                  <a:round/>
                  <a:headEnd/>
                  <a:tailEnd/>
                </a:ln>
                <a:gradFill rotWithShape="0">
                  <a:gsLst>
                    <a:gs pos="0">
                      <a:srgbClr val="FF3300"/>
                    </a:gs>
                    <a:gs pos="100000">
                      <a:srgbClr val="FF3300">
                        <a:gamma/>
                        <a:shade val="46275"/>
                        <a:invGamma/>
                      </a:srgbClr>
                    </a:gs>
                  </a:gsLst>
                  <a:lin ang="5400000" scaled="1"/>
                </a:gradFill>
                <a:latin typeface="Calibri" pitchFamily="34" charset="0"/>
                <a:cs typeface="Calibri" pitchFamily="34" charset="0"/>
              </a:rPr>
              <a:t>, </a:t>
            </a:r>
            <a:r>
              <a:rPr lang="en-GB" sz="3600" kern="10" dirty="0" smtClean="0">
                <a:ln w="9525">
                  <a:solidFill>
                    <a:srgbClr val="000000"/>
                  </a:solidFill>
                  <a:round/>
                  <a:headEnd/>
                  <a:tailEnd/>
                </a:ln>
                <a:gradFill rotWithShape="0">
                  <a:gsLst>
                    <a:gs pos="0">
                      <a:srgbClr val="FF3300"/>
                    </a:gs>
                    <a:gs pos="100000">
                      <a:srgbClr val="FF3300">
                        <a:gamma/>
                        <a:shade val="46275"/>
                        <a:invGamma/>
                      </a:srgbClr>
                    </a:gs>
                  </a:gsLst>
                  <a:lin ang="5400000" scaled="1"/>
                </a:gradFill>
                <a:latin typeface="Calibri" pitchFamily="34" charset="0"/>
                <a:cs typeface="Calibri" pitchFamily="34" charset="0"/>
              </a:rPr>
              <a:t>Fewer</a:t>
            </a:r>
            <a:endParaRPr lang="en-GB" sz="3600" kern="10" dirty="0">
              <a:ln w="9525">
                <a:solidFill>
                  <a:srgbClr val="000000"/>
                </a:solidFill>
                <a:round/>
                <a:headEnd/>
                <a:tailEnd/>
              </a:ln>
              <a:gradFill rotWithShape="0">
                <a:gsLst>
                  <a:gs pos="0">
                    <a:srgbClr val="FF3300"/>
                  </a:gs>
                  <a:gs pos="100000">
                    <a:srgbClr val="FF3300">
                      <a:gamma/>
                      <a:shade val="46275"/>
                      <a:invGamma/>
                    </a:srgbClr>
                  </a:gs>
                </a:gsLst>
                <a:lin ang="5400000" scaled="1"/>
              </a:gradFill>
              <a:latin typeface="Calibri" pitchFamily="34" charset="0"/>
              <a:cs typeface="Calibri" pitchFamily="34" charset="0"/>
            </a:endParaRPr>
          </a:p>
        </p:txBody>
      </p:sp>
      <p:sp>
        <p:nvSpPr>
          <p:cNvPr id="53255" name="Rectangle 7"/>
          <p:cNvSpPr>
            <a:spLocks noChangeArrowheads="1"/>
          </p:cNvSpPr>
          <p:nvPr/>
        </p:nvSpPr>
        <p:spPr bwMode="auto">
          <a:xfrm>
            <a:off x="251520" y="2708920"/>
            <a:ext cx="4495800" cy="1614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GB" sz="4000" dirty="0" err="1">
                <a:solidFill>
                  <a:srgbClr val="FF3300"/>
                </a:solidFill>
                <a:effectLst>
                  <a:outerShdw blurRad="38100" dist="38100" dir="2700000" algn="tl">
                    <a:srgbClr val="C0C0C0"/>
                  </a:outerShdw>
                </a:effectLst>
                <a:latin typeface="Tempus Sans ITC" pitchFamily="82" charset="0"/>
              </a:rPr>
              <a:t>中华人民共和国</a:t>
            </a:r>
            <a:endParaRPr lang="en-GB" sz="4000" dirty="0">
              <a:solidFill>
                <a:srgbClr val="FF3300"/>
              </a:solidFill>
              <a:effectLst>
                <a:outerShdw blurRad="38100" dist="38100" dir="2700000" algn="tl">
                  <a:srgbClr val="C0C0C0"/>
                </a:outerShdw>
              </a:effectLst>
              <a:latin typeface="Tempus Sans ITC" pitchFamily="82" charset="0"/>
            </a:endParaRPr>
          </a:p>
          <a:p>
            <a:pPr algn="ctr">
              <a:spcBef>
                <a:spcPct val="50000"/>
              </a:spcBef>
            </a:pPr>
            <a:r>
              <a:rPr lang="en-GB" dirty="0" err="1">
                <a:solidFill>
                  <a:srgbClr val="FF0000"/>
                </a:solidFill>
                <a:latin typeface="Tempus Sans ITC" pitchFamily="82" charset="0"/>
              </a:rPr>
              <a:t>Zhōnghuá</a:t>
            </a:r>
            <a:r>
              <a:rPr lang="en-GB" dirty="0">
                <a:solidFill>
                  <a:srgbClr val="FF0000"/>
                </a:solidFill>
                <a:latin typeface="Tempus Sans ITC" pitchFamily="82" charset="0"/>
              </a:rPr>
              <a:t> </a:t>
            </a:r>
            <a:r>
              <a:rPr lang="en-GB" dirty="0" err="1">
                <a:solidFill>
                  <a:srgbClr val="FF0000"/>
                </a:solidFill>
                <a:latin typeface="Tempus Sans ITC" pitchFamily="82" charset="0"/>
              </a:rPr>
              <a:t>Rénmín</a:t>
            </a:r>
            <a:r>
              <a:rPr lang="en-GB" dirty="0">
                <a:solidFill>
                  <a:srgbClr val="FF0000"/>
                </a:solidFill>
                <a:latin typeface="Tempus Sans ITC" pitchFamily="82" charset="0"/>
              </a:rPr>
              <a:t> </a:t>
            </a:r>
            <a:r>
              <a:rPr lang="en-GB" dirty="0" err="1">
                <a:solidFill>
                  <a:srgbClr val="FF0000"/>
                </a:solidFill>
                <a:latin typeface="Tempus Sans ITC" pitchFamily="82" charset="0"/>
              </a:rPr>
              <a:t>Gònghéguó</a:t>
            </a:r>
            <a:r>
              <a:rPr lang="en-GB" dirty="0">
                <a:solidFill>
                  <a:srgbClr val="FF0000"/>
                </a:solidFill>
                <a:latin typeface="Tempus Sans ITC" pitchFamily="82" charset="0"/>
              </a:rPr>
              <a:t> </a:t>
            </a:r>
            <a:br>
              <a:rPr lang="en-GB" dirty="0">
                <a:solidFill>
                  <a:srgbClr val="FF0000"/>
                </a:solidFill>
                <a:latin typeface="Tempus Sans ITC" pitchFamily="82" charset="0"/>
              </a:rPr>
            </a:br>
            <a:r>
              <a:rPr lang="en-GB" dirty="0">
                <a:solidFill>
                  <a:srgbClr val="FF0000"/>
                </a:solidFill>
                <a:latin typeface="Tempus Sans ITC" pitchFamily="82" charset="0"/>
              </a:rPr>
              <a:t>People’s Republic of China</a:t>
            </a:r>
            <a:endParaRPr lang="en-GB" sz="4400" dirty="0">
              <a:solidFill>
                <a:srgbClr val="FF0000"/>
              </a:solidFill>
              <a:effectLst>
                <a:outerShdw blurRad="38100" dist="38100" dir="2700000" algn="tl">
                  <a:srgbClr val="C0C0C0"/>
                </a:outerShdw>
              </a:effectLst>
              <a:latin typeface="Tempus Sans ITC" pitchFamily="82" charset="0"/>
            </a:endParaRPr>
          </a:p>
        </p:txBody>
      </p:sp>
      <p:pic>
        <p:nvPicPr>
          <p:cNvPr id="53257" name="Picture 9" descr="China, coat of arms - Vector clipart (vector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5700" y="2276872"/>
            <a:ext cx="3373536" cy="374441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499"/>
                                          </p:stCondLst>
                                        </p:cTn>
                                        <p:tgtEl>
                                          <p:spTgt spid="532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0"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ChangeArrowheads="1"/>
          </p:cNvSpPr>
          <p:nvPr/>
        </p:nvSpPr>
        <p:spPr bwMode="auto">
          <a:xfrm>
            <a:off x="381000" y="3962400"/>
            <a:ext cx="4572000"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b="1">
                <a:latin typeface="Arial" pitchFamily="34" charset="0"/>
              </a:rPr>
              <a:t>2006</a:t>
            </a:r>
            <a:br>
              <a:rPr lang="en-GB" b="1">
                <a:latin typeface="Arial" pitchFamily="34" charset="0"/>
              </a:rPr>
            </a:br>
            <a:r>
              <a:rPr lang="en-GB" b="1">
                <a:latin typeface="Arial" pitchFamily="34" charset="0"/>
              </a:rPr>
              <a:t>China Population:</a:t>
            </a:r>
            <a:r>
              <a:rPr lang="en-GB">
                <a:latin typeface="Arial" pitchFamily="34" charset="0"/>
              </a:rPr>
              <a:t> 1,313,973,713 </a:t>
            </a:r>
          </a:p>
          <a:p>
            <a:pPr>
              <a:spcBef>
                <a:spcPct val="50000"/>
              </a:spcBef>
            </a:pPr>
            <a:r>
              <a:rPr lang="en-GB">
                <a:latin typeface="Arial" pitchFamily="34" charset="0"/>
              </a:rPr>
              <a:t>2050  </a:t>
            </a:r>
            <a:br>
              <a:rPr lang="en-GB">
                <a:latin typeface="Arial" pitchFamily="34" charset="0"/>
              </a:rPr>
            </a:br>
            <a:r>
              <a:rPr lang="en-GB">
                <a:latin typeface="Arial" pitchFamily="34" charset="0"/>
              </a:rPr>
              <a:t>1,424,000,000</a:t>
            </a:r>
          </a:p>
          <a:p>
            <a:pPr>
              <a:spcBef>
                <a:spcPct val="50000"/>
              </a:spcBef>
            </a:pPr>
            <a:endParaRPr lang="en-GB">
              <a:latin typeface="Arial" pitchFamily="34" charset="0"/>
            </a:endParaRPr>
          </a:p>
        </p:txBody>
      </p:sp>
      <p:pic>
        <p:nvPicPr>
          <p:cNvPr id="73731" name="Picture 3" descr="C:\3 Geography courses\clipart\WORLD FLAG DATABASE\G+H+I\World Flag Database India_files\INDA001(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828800"/>
            <a:ext cx="2819400" cy="1879600"/>
          </a:xfrm>
          <a:prstGeom prst="rect">
            <a:avLst/>
          </a:prstGeom>
          <a:noFill/>
          <a:extLst>
            <a:ext uri="{909E8E84-426E-40DD-AFC4-6F175D3DCCD1}">
              <a14:hiddenFill xmlns:a14="http://schemas.microsoft.com/office/drawing/2010/main">
                <a:solidFill>
                  <a:srgbClr val="FFFFFF"/>
                </a:solidFill>
              </a14:hiddenFill>
            </a:ext>
          </a:extLst>
        </p:spPr>
      </p:pic>
      <p:pic>
        <p:nvPicPr>
          <p:cNvPr id="73732" name="Picture 4" descr="C:\3 Geography courses\clipart\WORLD FLAG DATABASE\C+D\World Flag Database China_files\CHIN001(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828800"/>
            <a:ext cx="2819400" cy="1879600"/>
          </a:xfrm>
          <a:prstGeom prst="rect">
            <a:avLst/>
          </a:prstGeom>
          <a:noFill/>
          <a:extLst>
            <a:ext uri="{909E8E84-426E-40DD-AFC4-6F175D3DCCD1}">
              <a14:hiddenFill xmlns:a14="http://schemas.microsoft.com/office/drawing/2010/main">
                <a:solidFill>
                  <a:srgbClr val="FFFFFF"/>
                </a:solidFill>
              </a14:hiddenFill>
            </a:ext>
          </a:extLst>
        </p:spPr>
      </p:pic>
      <p:sp>
        <p:nvSpPr>
          <p:cNvPr id="73733" name="Text Box 5"/>
          <p:cNvSpPr txBox="1">
            <a:spLocks noChangeArrowheads="1"/>
          </p:cNvSpPr>
          <p:nvPr/>
        </p:nvSpPr>
        <p:spPr bwMode="auto">
          <a:xfrm>
            <a:off x="304800" y="3048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SUCCESSES and FAILURES</a:t>
            </a:r>
          </a:p>
        </p:txBody>
      </p:sp>
      <p:sp>
        <p:nvSpPr>
          <p:cNvPr id="73734" name="Rectangle 6"/>
          <p:cNvSpPr>
            <a:spLocks noChangeArrowheads="1"/>
          </p:cNvSpPr>
          <p:nvPr/>
        </p:nvSpPr>
        <p:spPr bwMode="auto">
          <a:xfrm>
            <a:off x="4572000" y="3962400"/>
            <a:ext cx="4572000" cy="210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b="1">
                <a:latin typeface="Arial" pitchFamily="34" charset="0"/>
              </a:rPr>
              <a:t>2006</a:t>
            </a:r>
            <a:br>
              <a:rPr lang="en-GB" b="1">
                <a:latin typeface="Arial" pitchFamily="34" charset="0"/>
              </a:rPr>
            </a:br>
            <a:r>
              <a:rPr lang="en-GB" b="1">
                <a:latin typeface="Arial" pitchFamily="34" charset="0"/>
              </a:rPr>
              <a:t>India Population:</a:t>
            </a:r>
            <a:r>
              <a:rPr lang="en-GB">
                <a:latin typeface="Arial" pitchFamily="34" charset="0"/>
              </a:rPr>
              <a:t> 1,111,205,474 </a:t>
            </a:r>
          </a:p>
          <a:p>
            <a:pPr>
              <a:spcBef>
                <a:spcPct val="50000"/>
              </a:spcBef>
            </a:pPr>
            <a:r>
              <a:rPr lang="en-GB">
                <a:latin typeface="Arial" pitchFamily="34" charset="0"/>
              </a:rPr>
              <a:t>2050  </a:t>
            </a:r>
            <a:br>
              <a:rPr lang="en-GB">
                <a:latin typeface="Arial" pitchFamily="34" charset="0"/>
              </a:rPr>
            </a:br>
            <a:r>
              <a:rPr lang="en-GB">
                <a:latin typeface="Arial" pitchFamily="34" charset="0"/>
              </a:rPr>
              <a:t>1,807,000,000</a:t>
            </a:r>
          </a:p>
        </p:txBody>
      </p:sp>
      <p:sp>
        <p:nvSpPr>
          <p:cNvPr id="73736" name="Text Box 8"/>
          <p:cNvSpPr txBox="1">
            <a:spLocks noChangeArrowheads="1"/>
          </p:cNvSpPr>
          <p:nvPr/>
        </p:nvSpPr>
        <p:spPr bwMode="auto">
          <a:xfrm>
            <a:off x="457200" y="914400"/>
            <a:ext cx="7620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atin typeface="Arial" pitchFamily="34" charset="0"/>
              </a:rPr>
              <a:t>China is expected to be overtaken by India as the world’s most populous country in the next 25 years.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7373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7373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373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37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0" grpId="0" autoUpdateAnimBg="0"/>
      <p:bldP spid="73734"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066800"/>
            <a:ext cx="4191000" cy="31432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7" name="Text Box 3"/>
          <p:cNvSpPr txBox="1">
            <a:spLocks noChangeArrowheads="1"/>
          </p:cNvSpPr>
          <p:nvPr/>
        </p:nvSpPr>
        <p:spPr bwMode="auto">
          <a:xfrm>
            <a:off x="533400" y="457200"/>
            <a:ext cx="5029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p>
        </p:txBody>
      </p:sp>
      <p:sp>
        <p:nvSpPr>
          <p:cNvPr id="26628" name="Text Box 4"/>
          <p:cNvSpPr txBox="1">
            <a:spLocks noChangeArrowheads="1"/>
          </p:cNvSpPr>
          <p:nvPr/>
        </p:nvSpPr>
        <p:spPr bwMode="auto">
          <a:xfrm>
            <a:off x="304800" y="3048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SUCCESSES and FAILURES</a:t>
            </a:r>
          </a:p>
        </p:txBody>
      </p:sp>
      <p:pic>
        <p:nvPicPr>
          <p:cNvPr id="266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381000"/>
            <a:ext cx="3733800" cy="28003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3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8200" y="3505200"/>
            <a:ext cx="4114800" cy="30861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31" name="Text Box 7"/>
          <p:cNvSpPr txBox="1">
            <a:spLocks noChangeArrowheads="1"/>
          </p:cNvSpPr>
          <p:nvPr/>
        </p:nvSpPr>
        <p:spPr bwMode="auto">
          <a:xfrm>
            <a:off x="152400" y="4572000"/>
            <a:ext cx="39624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atin typeface="Arial" pitchFamily="34" charset="0"/>
              </a:rPr>
              <a:t>China has greatly decreased the number of ‘young dependents’ and so reduced expenditure.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66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1" grpId="0"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066800"/>
            <a:ext cx="6019800" cy="45148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7" name="Text Box 3"/>
          <p:cNvSpPr txBox="1">
            <a:spLocks noChangeArrowheads="1"/>
          </p:cNvSpPr>
          <p:nvPr/>
        </p:nvSpPr>
        <p:spPr bwMode="auto">
          <a:xfrm>
            <a:off x="304800" y="3048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SUCCESSES and FAILURES</a:t>
            </a:r>
          </a:p>
        </p:txBody>
      </p:sp>
      <p:sp>
        <p:nvSpPr>
          <p:cNvPr id="11268" name="Text Box 4"/>
          <p:cNvSpPr txBox="1">
            <a:spLocks noChangeArrowheads="1"/>
          </p:cNvSpPr>
          <p:nvPr/>
        </p:nvSpPr>
        <p:spPr bwMode="auto">
          <a:xfrm>
            <a:off x="228600" y="5638800"/>
            <a:ext cx="8686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atin typeface="Arial" pitchFamily="34" charset="0"/>
              </a:rPr>
              <a:t>In 1950 44% of the population were under 20 but</a:t>
            </a:r>
            <a:br>
              <a:rPr lang="en-GB">
                <a:latin typeface="Arial" pitchFamily="34" charset="0"/>
              </a:rPr>
            </a:br>
            <a:r>
              <a:rPr lang="en-GB">
                <a:latin typeface="Arial" pitchFamily="34" charset="0"/>
              </a:rPr>
              <a:t>by 2005 this had been reduced to 30%,</a:t>
            </a:r>
          </a:p>
        </p:txBody>
      </p:sp>
      <p:sp>
        <p:nvSpPr>
          <p:cNvPr id="11270" name="Text Box 6"/>
          <p:cNvSpPr txBox="1">
            <a:spLocks noChangeArrowheads="1"/>
          </p:cNvSpPr>
          <p:nvPr/>
        </p:nvSpPr>
        <p:spPr bwMode="auto">
          <a:xfrm>
            <a:off x="6553200" y="2514600"/>
            <a:ext cx="2057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1800">
                <a:solidFill>
                  <a:srgbClr val="000000"/>
                </a:solidFill>
                <a:latin typeface="SassoonPrimaryType" pitchFamily="2" charset="0"/>
                <a:cs typeface="Arial" pitchFamily="34" charset="0"/>
              </a:rPr>
              <a:t>Morning exercises before school starts</a:t>
            </a:r>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2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8" name="Group 8"/>
          <p:cNvGrpSpPr>
            <a:grpSpLocks/>
          </p:cNvGrpSpPr>
          <p:nvPr/>
        </p:nvGrpSpPr>
        <p:grpSpPr bwMode="auto">
          <a:xfrm>
            <a:off x="3886200" y="228600"/>
            <a:ext cx="4876800" cy="6477000"/>
            <a:chOff x="3552" y="1488"/>
            <a:chExt cx="1920" cy="2736"/>
          </a:xfrm>
        </p:grpSpPr>
        <p:pic>
          <p:nvPicPr>
            <p:cNvPr id="5129"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0" y="1536"/>
              <a:ext cx="1853" cy="26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30" name="Rectangle 10"/>
            <p:cNvSpPr>
              <a:spLocks noChangeArrowheads="1"/>
            </p:cNvSpPr>
            <p:nvPr/>
          </p:nvSpPr>
          <p:spPr bwMode="auto">
            <a:xfrm>
              <a:off x="3552" y="1488"/>
              <a:ext cx="1920" cy="2736"/>
            </a:xfrm>
            <a:prstGeom prst="rect">
              <a:avLst/>
            </a:prstGeom>
            <a:noFill/>
            <a:ln w="57150">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5132" name="Text Box 12"/>
          <p:cNvSpPr txBox="1">
            <a:spLocks noChangeArrowheads="1"/>
          </p:cNvSpPr>
          <p:nvPr/>
        </p:nvSpPr>
        <p:spPr bwMode="auto">
          <a:xfrm>
            <a:off x="304800" y="304800"/>
            <a:ext cx="80772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SUCCESSES and </a:t>
            </a:r>
            <a:br>
              <a:rPr lang="en-GB">
                <a:solidFill>
                  <a:srgbClr val="FF0000"/>
                </a:solidFill>
                <a:latin typeface="Arial" pitchFamily="34" charset="0"/>
              </a:rPr>
            </a:br>
            <a:r>
              <a:rPr lang="en-GB">
                <a:solidFill>
                  <a:srgbClr val="FF0000"/>
                </a:solidFill>
                <a:latin typeface="Arial" pitchFamily="34" charset="0"/>
              </a:rPr>
              <a:t>FAILURES</a:t>
            </a:r>
          </a:p>
        </p:txBody>
      </p:sp>
      <p:sp>
        <p:nvSpPr>
          <p:cNvPr id="5133" name="Text Box 13"/>
          <p:cNvSpPr txBox="1">
            <a:spLocks noChangeArrowheads="1"/>
          </p:cNvSpPr>
          <p:nvPr/>
        </p:nvSpPr>
        <p:spPr bwMode="auto">
          <a:xfrm>
            <a:off x="152400" y="1371600"/>
            <a:ext cx="3733800" cy="5386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atin typeface="Arial" pitchFamily="34" charset="0"/>
                <a:cs typeface="Arial" pitchFamily="34" charset="0"/>
              </a:rPr>
              <a:t>In 1997, the World Health Organisation  issued a report claiming that "more than 50 million women were estimated to be 'missing' in China because of the institutionalised killing and neglect of girls due to Beijing's population control programme that limits parents to one child." </a:t>
            </a:r>
            <a:endParaRPr lang="en-GB"/>
          </a:p>
          <a:p>
            <a:pPr>
              <a:spcBef>
                <a:spcPct val="50000"/>
              </a:spcBef>
            </a:pPr>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1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3" grpId="0"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8" name="Picture 6" descr="C:\2006 files\Development\china\China's missing girls_files\24-05-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228600"/>
            <a:ext cx="4000500" cy="26749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8199" name="Group 7"/>
          <p:cNvGrpSpPr>
            <a:grpSpLocks/>
          </p:cNvGrpSpPr>
          <p:nvPr/>
        </p:nvGrpSpPr>
        <p:grpSpPr bwMode="auto">
          <a:xfrm>
            <a:off x="381000" y="1371600"/>
            <a:ext cx="3962400" cy="4495800"/>
            <a:chOff x="384" y="144"/>
            <a:chExt cx="2496" cy="2832"/>
          </a:xfrm>
        </p:grpSpPr>
        <p:grpSp>
          <p:nvGrpSpPr>
            <p:cNvPr id="8200" name="Group 8"/>
            <p:cNvGrpSpPr>
              <a:grpSpLocks/>
            </p:cNvGrpSpPr>
            <p:nvPr/>
          </p:nvGrpSpPr>
          <p:grpSpPr bwMode="auto">
            <a:xfrm>
              <a:off x="480" y="1440"/>
              <a:ext cx="576" cy="528"/>
              <a:chOff x="1344" y="1824"/>
              <a:chExt cx="576" cy="528"/>
            </a:xfrm>
          </p:grpSpPr>
          <p:grpSp>
            <p:nvGrpSpPr>
              <p:cNvPr id="8201" name="Group 9"/>
              <p:cNvGrpSpPr>
                <a:grpSpLocks/>
              </p:cNvGrpSpPr>
              <p:nvPr/>
            </p:nvGrpSpPr>
            <p:grpSpPr bwMode="auto">
              <a:xfrm>
                <a:off x="1392" y="1824"/>
                <a:ext cx="528" cy="528"/>
                <a:chOff x="816" y="1920"/>
                <a:chExt cx="528" cy="528"/>
              </a:xfrm>
            </p:grpSpPr>
            <p:sp>
              <p:nvSpPr>
                <p:cNvPr id="8202" name="Oval 10"/>
                <p:cNvSpPr>
                  <a:spLocks noChangeArrowheads="1"/>
                </p:cNvSpPr>
                <p:nvPr/>
              </p:nvSpPr>
              <p:spPr bwMode="auto">
                <a:xfrm>
                  <a:off x="816" y="2064"/>
                  <a:ext cx="384" cy="384"/>
                </a:xfrm>
                <a:prstGeom prst="ellipse">
                  <a:avLst/>
                </a:prstGeom>
                <a:noFill/>
                <a:ln w="3810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a:p>
              </p:txBody>
            </p:sp>
            <p:sp>
              <p:nvSpPr>
                <p:cNvPr id="8203" name="Line 11"/>
                <p:cNvSpPr>
                  <a:spLocks noChangeShapeType="1"/>
                </p:cNvSpPr>
                <p:nvPr/>
              </p:nvSpPr>
              <p:spPr bwMode="auto">
                <a:xfrm flipV="1">
                  <a:off x="1152" y="1920"/>
                  <a:ext cx="192" cy="192"/>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
            <p:nvSpPr>
              <p:cNvPr id="8204" name="Text Box 12"/>
              <p:cNvSpPr txBox="1">
                <a:spLocks noChangeArrowheads="1"/>
              </p:cNvSpPr>
              <p:nvPr/>
            </p:nvSpPr>
            <p:spPr bwMode="auto">
              <a:xfrm>
                <a:off x="1344" y="2016"/>
                <a:ext cx="5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atin typeface="Arial" pitchFamily="34" charset="0"/>
                  </a:rPr>
                  <a:t>118</a:t>
                </a:r>
              </a:p>
            </p:txBody>
          </p:sp>
        </p:grpSp>
        <p:grpSp>
          <p:nvGrpSpPr>
            <p:cNvPr id="8205" name="Group 13"/>
            <p:cNvGrpSpPr>
              <a:grpSpLocks/>
            </p:cNvGrpSpPr>
            <p:nvPr/>
          </p:nvGrpSpPr>
          <p:grpSpPr bwMode="auto">
            <a:xfrm>
              <a:off x="1392" y="1536"/>
              <a:ext cx="576" cy="624"/>
              <a:chOff x="1392" y="1536"/>
              <a:chExt cx="576" cy="624"/>
            </a:xfrm>
          </p:grpSpPr>
          <p:grpSp>
            <p:nvGrpSpPr>
              <p:cNvPr id="8206" name="Group 14"/>
              <p:cNvGrpSpPr>
                <a:grpSpLocks/>
              </p:cNvGrpSpPr>
              <p:nvPr/>
            </p:nvGrpSpPr>
            <p:grpSpPr bwMode="auto">
              <a:xfrm>
                <a:off x="1440" y="1536"/>
                <a:ext cx="384" cy="624"/>
                <a:chOff x="1584" y="2064"/>
                <a:chExt cx="384" cy="624"/>
              </a:xfrm>
            </p:grpSpPr>
            <p:sp>
              <p:nvSpPr>
                <p:cNvPr id="8207" name="Oval 15"/>
                <p:cNvSpPr>
                  <a:spLocks noChangeArrowheads="1"/>
                </p:cNvSpPr>
                <p:nvPr/>
              </p:nvSpPr>
              <p:spPr bwMode="auto">
                <a:xfrm>
                  <a:off x="1584" y="2064"/>
                  <a:ext cx="384" cy="384"/>
                </a:xfrm>
                <a:prstGeom prst="ellipse">
                  <a:avLst/>
                </a:prstGeom>
                <a:noFill/>
                <a:ln w="38100">
                  <a:solidFill>
                    <a:srgbClr val="FF7C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208" name="Line 16"/>
                <p:cNvSpPr>
                  <a:spLocks noChangeShapeType="1"/>
                </p:cNvSpPr>
                <p:nvPr/>
              </p:nvSpPr>
              <p:spPr bwMode="auto">
                <a:xfrm>
                  <a:off x="1776" y="2448"/>
                  <a:ext cx="0" cy="240"/>
                </a:xfrm>
                <a:prstGeom prst="line">
                  <a:avLst/>
                </a:prstGeom>
                <a:noFill/>
                <a:ln w="38100">
                  <a:solidFill>
                    <a:srgbClr val="FF7C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209" name="Line 17"/>
                <p:cNvSpPr>
                  <a:spLocks noChangeShapeType="1"/>
                </p:cNvSpPr>
                <p:nvPr/>
              </p:nvSpPr>
              <p:spPr bwMode="auto">
                <a:xfrm>
                  <a:off x="1680" y="2592"/>
                  <a:ext cx="192" cy="0"/>
                </a:xfrm>
                <a:prstGeom prst="line">
                  <a:avLst/>
                </a:prstGeom>
                <a:noFill/>
                <a:ln w="38100">
                  <a:solidFill>
                    <a:srgbClr val="FF7C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
            <p:nvSpPr>
              <p:cNvPr id="8210" name="Text Box 18"/>
              <p:cNvSpPr txBox="1">
                <a:spLocks noChangeArrowheads="1"/>
              </p:cNvSpPr>
              <p:nvPr/>
            </p:nvSpPr>
            <p:spPr bwMode="auto">
              <a:xfrm>
                <a:off x="1392" y="1584"/>
                <a:ext cx="5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atin typeface="Arial" pitchFamily="34" charset="0"/>
                  </a:rPr>
                  <a:t>100</a:t>
                </a:r>
              </a:p>
            </p:txBody>
          </p:sp>
        </p:grpSp>
        <p:grpSp>
          <p:nvGrpSpPr>
            <p:cNvPr id="8211" name="Group 19"/>
            <p:cNvGrpSpPr>
              <a:grpSpLocks/>
            </p:cNvGrpSpPr>
            <p:nvPr/>
          </p:nvGrpSpPr>
          <p:grpSpPr bwMode="auto">
            <a:xfrm>
              <a:off x="576" y="432"/>
              <a:ext cx="576" cy="528"/>
              <a:chOff x="1728" y="2544"/>
              <a:chExt cx="576" cy="528"/>
            </a:xfrm>
          </p:grpSpPr>
          <p:grpSp>
            <p:nvGrpSpPr>
              <p:cNvPr id="8212" name="Group 20"/>
              <p:cNvGrpSpPr>
                <a:grpSpLocks/>
              </p:cNvGrpSpPr>
              <p:nvPr/>
            </p:nvGrpSpPr>
            <p:grpSpPr bwMode="auto">
              <a:xfrm>
                <a:off x="1776" y="2544"/>
                <a:ext cx="528" cy="528"/>
                <a:chOff x="816" y="1920"/>
                <a:chExt cx="528" cy="528"/>
              </a:xfrm>
            </p:grpSpPr>
            <p:sp>
              <p:nvSpPr>
                <p:cNvPr id="8213" name="Oval 21"/>
                <p:cNvSpPr>
                  <a:spLocks noChangeArrowheads="1"/>
                </p:cNvSpPr>
                <p:nvPr/>
              </p:nvSpPr>
              <p:spPr bwMode="auto">
                <a:xfrm>
                  <a:off x="816" y="2064"/>
                  <a:ext cx="384" cy="384"/>
                </a:xfrm>
                <a:prstGeom prst="ellipse">
                  <a:avLst/>
                </a:prstGeom>
                <a:noFill/>
                <a:ln w="3810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a:p>
              </p:txBody>
            </p:sp>
            <p:sp>
              <p:nvSpPr>
                <p:cNvPr id="8214" name="Line 22"/>
                <p:cNvSpPr>
                  <a:spLocks noChangeShapeType="1"/>
                </p:cNvSpPr>
                <p:nvPr/>
              </p:nvSpPr>
              <p:spPr bwMode="auto">
                <a:xfrm flipV="1">
                  <a:off x="1152" y="1920"/>
                  <a:ext cx="192" cy="192"/>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
            <p:nvSpPr>
              <p:cNvPr id="8215" name="Text Box 23"/>
              <p:cNvSpPr txBox="1">
                <a:spLocks noChangeArrowheads="1"/>
              </p:cNvSpPr>
              <p:nvPr/>
            </p:nvSpPr>
            <p:spPr bwMode="auto">
              <a:xfrm>
                <a:off x="1728" y="2736"/>
                <a:ext cx="5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atin typeface="Arial" pitchFamily="34" charset="0"/>
                  </a:rPr>
                  <a:t>105</a:t>
                </a:r>
              </a:p>
            </p:txBody>
          </p:sp>
        </p:grpSp>
        <p:grpSp>
          <p:nvGrpSpPr>
            <p:cNvPr id="8216" name="Group 24"/>
            <p:cNvGrpSpPr>
              <a:grpSpLocks/>
            </p:cNvGrpSpPr>
            <p:nvPr/>
          </p:nvGrpSpPr>
          <p:grpSpPr bwMode="auto">
            <a:xfrm>
              <a:off x="1392" y="2352"/>
              <a:ext cx="576" cy="624"/>
              <a:chOff x="4080" y="2448"/>
              <a:chExt cx="576" cy="624"/>
            </a:xfrm>
          </p:grpSpPr>
          <p:grpSp>
            <p:nvGrpSpPr>
              <p:cNvPr id="8217" name="Group 25"/>
              <p:cNvGrpSpPr>
                <a:grpSpLocks/>
              </p:cNvGrpSpPr>
              <p:nvPr/>
            </p:nvGrpSpPr>
            <p:grpSpPr bwMode="auto">
              <a:xfrm>
                <a:off x="4128" y="2448"/>
                <a:ext cx="384" cy="624"/>
                <a:chOff x="1584" y="2064"/>
                <a:chExt cx="384" cy="624"/>
              </a:xfrm>
            </p:grpSpPr>
            <p:sp>
              <p:nvSpPr>
                <p:cNvPr id="8218" name="Oval 26"/>
                <p:cNvSpPr>
                  <a:spLocks noChangeArrowheads="1"/>
                </p:cNvSpPr>
                <p:nvPr/>
              </p:nvSpPr>
              <p:spPr bwMode="auto">
                <a:xfrm>
                  <a:off x="1584" y="2064"/>
                  <a:ext cx="384" cy="384"/>
                </a:xfrm>
                <a:prstGeom prst="ellipse">
                  <a:avLst/>
                </a:prstGeom>
                <a:noFill/>
                <a:ln w="38100">
                  <a:solidFill>
                    <a:srgbClr val="FF7C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219" name="Line 27"/>
                <p:cNvSpPr>
                  <a:spLocks noChangeShapeType="1"/>
                </p:cNvSpPr>
                <p:nvPr/>
              </p:nvSpPr>
              <p:spPr bwMode="auto">
                <a:xfrm>
                  <a:off x="1776" y="2448"/>
                  <a:ext cx="0" cy="240"/>
                </a:xfrm>
                <a:prstGeom prst="line">
                  <a:avLst/>
                </a:prstGeom>
                <a:noFill/>
                <a:ln w="38100">
                  <a:solidFill>
                    <a:srgbClr val="FF7C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220" name="Line 28"/>
                <p:cNvSpPr>
                  <a:spLocks noChangeShapeType="1"/>
                </p:cNvSpPr>
                <p:nvPr/>
              </p:nvSpPr>
              <p:spPr bwMode="auto">
                <a:xfrm>
                  <a:off x="1680" y="2592"/>
                  <a:ext cx="192" cy="0"/>
                </a:xfrm>
                <a:prstGeom prst="line">
                  <a:avLst/>
                </a:prstGeom>
                <a:noFill/>
                <a:ln w="38100">
                  <a:solidFill>
                    <a:srgbClr val="FF7C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
            <p:nvSpPr>
              <p:cNvPr id="8221" name="Text Box 29"/>
              <p:cNvSpPr txBox="1">
                <a:spLocks noChangeArrowheads="1"/>
              </p:cNvSpPr>
              <p:nvPr/>
            </p:nvSpPr>
            <p:spPr bwMode="auto">
              <a:xfrm>
                <a:off x="4080" y="2496"/>
                <a:ext cx="5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atin typeface="Arial" pitchFamily="34" charset="0"/>
                  </a:rPr>
                  <a:t>100</a:t>
                </a:r>
              </a:p>
            </p:txBody>
          </p:sp>
        </p:grpSp>
        <p:grpSp>
          <p:nvGrpSpPr>
            <p:cNvPr id="8222" name="Group 30"/>
            <p:cNvGrpSpPr>
              <a:grpSpLocks/>
            </p:cNvGrpSpPr>
            <p:nvPr/>
          </p:nvGrpSpPr>
          <p:grpSpPr bwMode="auto">
            <a:xfrm>
              <a:off x="1344" y="576"/>
              <a:ext cx="576" cy="624"/>
              <a:chOff x="4320" y="3120"/>
              <a:chExt cx="576" cy="624"/>
            </a:xfrm>
          </p:grpSpPr>
          <p:grpSp>
            <p:nvGrpSpPr>
              <p:cNvPr id="8223" name="Group 31"/>
              <p:cNvGrpSpPr>
                <a:grpSpLocks/>
              </p:cNvGrpSpPr>
              <p:nvPr/>
            </p:nvGrpSpPr>
            <p:grpSpPr bwMode="auto">
              <a:xfrm>
                <a:off x="4368" y="3120"/>
                <a:ext cx="384" cy="624"/>
                <a:chOff x="1584" y="2064"/>
                <a:chExt cx="384" cy="624"/>
              </a:xfrm>
            </p:grpSpPr>
            <p:sp>
              <p:nvSpPr>
                <p:cNvPr id="8224" name="Oval 32"/>
                <p:cNvSpPr>
                  <a:spLocks noChangeArrowheads="1"/>
                </p:cNvSpPr>
                <p:nvPr/>
              </p:nvSpPr>
              <p:spPr bwMode="auto">
                <a:xfrm>
                  <a:off x="1584" y="2064"/>
                  <a:ext cx="384" cy="384"/>
                </a:xfrm>
                <a:prstGeom prst="ellipse">
                  <a:avLst/>
                </a:prstGeom>
                <a:noFill/>
                <a:ln w="38100">
                  <a:solidFill>
                    <a:srgbClr val="FF7C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225" name="Line 33"/>
                <p:cNvSpPr>
                  <a:spLocks noChangeShapeType="1"/>
                </p:cNvSpPr>
                <p:nvPr/>
              </p:nvSpPr>
              <p:spPr bwMode="auto">
                <a:xfrm>
                  <a:off x="1776" y="2448"/>
                  <a:ext cx="0" cy="240"/>
                </a:xfrm>
                <a:prstGeom prst="line">
                  <a:avLst/>
                </a:prstGeom>
                <a:noFill/>
                <a:ln w="38100">
                  <a:solidFill>
                    <a:srgbClr val="FF7C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226" name="Line 34"/>
                <p:cNvSpPr>
                  <a:spLocks noChangeShapeType="1"/>
                </p:cNvSpPr>
                <p:nvPr/>
              </p:nvSpPr>
              <p:spPr bwMode="auto">
                <a:xfrm>
                  <a:off x="1680" y="2592"/>
                  <a:ext cx="192" cy="0"/>
                </a:xfrm>
                <a:prstGeom prst="line">
                  <a:avLst/>
                </a:prstGeom>
                <a:noFill/>
                <a:ln w="38100">
                  <a:solidFill>
                    <a:srgbClr val="FF7C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
            <p:nvSpPr>
              <p:cNvPr id="8227" name="Text Box 35"/>
              <p:cNvSpPr txBox="1">
                <a:spLocks noChangeArrowheads="1"/>
              </p:cNvSpPr>
              <p:nvPr/>
            </p:nvSpPr>
            <p:spPr bwMode="auto">
              <a:xfrm>
                <a:off x="4320" y="3168"/>
                <a:ext cx="5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atin typeface="Arial" pitchFamily="34" charset="0"/>
                  </a:rPr>
                  <a:t>100</a:t>
                </a:r>
              </a:p>
            </p:txBody>
          </p:sp>
        </p:grpSp>
        <p:grpSp>
          <p:nvGrpSpPr>
            <p:cNvPr id="8228" name="Group 36"/>
            <p:cNvGrpSpPr>
              <a:grpSpLocks/>
            </p:cNvGrpSpPr>
            <p:nvPr/>
          </p:nvGrpSpPr>
          <p:grpSpPr bwMode="auto">
            <a:xfrm>
              <a:off x="480" y="2304"/>
              <a:ext cx="576" cy="528"/>
              <a:chOff x="480" y="2208"/>
              <a:chExt cx="576" cy="528"/>
            </a:xfrm>
          </p:grpSpPr>
          <p:grpSp>
            <p:nvGrpSpPr>
              <p:cNvPr id="8229" name="Group 37"/>
              <p:cNvGrpSpPr>
                <a:grpSpLocks/>
              </p:cNvGrpSpPr>
              <p:nvPr/>
            </p:nvGrpSpPr>
            <p:grpSpPr bwMode="auto">
              <a:xfrm>
                <a:off x="528" y="2208"/>
                <a:ext cx="528" cy="528"/>
                <a:chOff x="816" y="1920"/>
                <a:chExt cx="528" cy="528"/>
              </a:xfrm>
            </p:grpSpPr>
            <p:sp>
              <p:nvSpPr>
                <p:cNvPr id="8230" name="Oval 38"/>
                <p:cNvSpPr>
                  <a:spLocks noChangeArrowheads="1"/>
                </p:cNvSpPr>
                <p:nvPr/>
              </p:nvSpPr>
              <p:spPr bwMode="auto">
                <a:xfrm>
                  <a:off x="816" y="2064"/>
                  <a:ext cx="384" cy="384"/>
                </a:xfrm>
                <a:prstGeom prst="ellipse">
                  <a:avLst/>
                </a:prstGeom>
                <a:noFill/>
                <a:ln w="3810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a:p>
              </p:txBody>
            </p:sp>
            <p:sp>
              <p:nvSpPr>
                <p:cNvPr id="8231" name="Line 39"/>
                <p:cNvSpPr>
                  <a:spLocks noChangeShapeType="1"/>
                </p:cNvSpPr>
                <p:nvPr/>
              </p:nvSpPr>
              <p:spPr bwMode="auto">
                <a:xfrm flipV="1">
                  <a:off x="1152" y="1920"/>
                  <a:ext cx="192" cy="192"/>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
            <p:nvSpPr>
              <p:cNvPr id="8232" name="Text Box 40"/>
              <p:cNvSpPr txBox="1">
                <a:spLocks noChangeArrowheads="1"/>
              </p:cNvSpPr>
              <p:nvPr/>
            </p:nvSpPr>
            <p:spPr bwMode="auto">
              <a:xfrm>
                <a:off x="480" y="2400"/>
                <a:ext cx="5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atin typeface="Arial" pitchFamily="34" charset="0"/>
                  </a:rPr>
                  <a:t>136</a:t>
                </a:r>
              </a:p>
            </p:txBody>
          </p:sp>
        </p:grpSp>
        <p:sp>
          <p:nvSpPr>
            <p:cNvPr id="8233" name="Text Box 41"/>
            <p:cNvSpPr txBox="1">
              <a:spLocks noChangeArrowheads="1"/>
            </p:cNvSpPr>
            <p:nvPr/>
          </p:nvSpPr>
          <p:spPr bwMode="auto">
            <a:xfrm>
              <a:off x="1968" y="624"/>
              <a:ext cx="91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atin typeface="Tahoma" pitchFamily="34" charset="0"/>
                </a:rPr>
                <a:t>World</a:t>
              </a:r>
            </a:p>
          </p:txBody>
        </p:sp>
        <p:sp>
          <p:nvSpPr>
            <p:cNvPr id="8234" name="Text Box 42"/>
            <p:cNvSpPr txBox="1">
              <a:spLocks noChangeArrowheads="1"/>
            </p:cNvSpPr>
            <p:nvPr/>
          </p:nvSpPr>
          <p:spPr bwMode="auto">
            <a:xfrm>
              <a:off x="1968" y="1584"/>
              <a:ext cx="91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atin typeface="Tahoma" pitchFamily="34" charset="0"/>
                </a:rPr>
                <a:t>China</a:t>
              </a:r>
            </a:p>
          </p:txBody>
        </p:sp>
        <p:sp>
          <p:nvSpPr>
            <p:cNvPr id="8235" name="Text Box 43"/>
            <p:cNvSpPr txBox="1">
              <a:spLocks noChangeArrowheads="1"/>
            </p:cNvSpPr>
            <p:nvPr/>
          </p:nvSpPr>
          <p:spPr bwMode="auto">
            <a:xfrm>
              <a:off x="1968" y="2400"/>
              <a:ext cx="91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atin typeface="Tahoma" pitchFamily="34" charset="0"/>
                </a:rPr>
                <a:t>Hainan province</a:t>
              </a:r>
            </a:p>
          </p:txBody>
        </p:sp>
        <p:sp>
          <p:nvSpPr>
            <p:cNvPr id="8236" name="Text Box 44"/>
            <p:cNvSpPr txBox="1">
              <a:spLocks noChangeArrowheads="1"/>
            </p:cNvSpPr>
            <p:nvPr/>
          </p:nvSpPr>
          <p:spPr bwMode="auto">
            <a:xfrm>
              <a:off x="384" y="144"/>
              <a:ext cx="196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1600">
                  <a:latin typeface="Tahoma" pitchFamily="34" charset="0"/>
                </a:rPr>
                <a:t>male births       female births</a:t>
              </a:r>
            </a:p>
          </p:txBody>
        </p:sp>
      </p:grpSp>
      <p:sp>
        <p:nvSpPr>
          <p:cNvPr id="8237" name="Text Box 45"/>
          <p:cNvSpPr txBox="1">
            <a:spLocks noChangeArrowheads="1"/>
          </p:cNvSpPr>
          <p:nvPr/>
        </p:nvSpPr>
        <p:spPr bwMode="auto">
          <a:xfrm>
            <a:off x="4648200" y="3200400"/>
            <a:ext cx="4267200" cy="344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2000">
                <a:latin typeface="Arial" pitchFamily="34" charset="0"/>
                <a:cs typeface="Arial" pitchFamily="34" charset="0"/>
              </a:rPr>
              <a:t>China’s sex ratio at birth of 118 male infants for every 100 female infants is likely to be due to 3 factors;</a:t>
            </a:r>
          </a:p>
          <a:p>
            <a:pPr eaLnBrk="0" hangingPunct="0">
              <a:spcBef>
                <a:spcPct val="50000"/>
              </a:spcBef>
              <a:buFont typeface="Wingdings" pitchFamily="2" charset="2"/>
              <a:buChar char="Ø"/>
            </a:pPr>
            <a:r>
              <a:rPr lang="en-US" sz="2000">
                <a:latin typeface="Arial" pitchFamily="34" charset="0"/>
                <a:cs typeface="Arial" pitchFamily="34" charset="0"/>
              </a:rPr>
              <a:t> underreporting of female births</a:t>
            </a:r>
          </a:p>
          <a:p>
            <a:pPr eaLnBrk="0" hangingPunct="0">
              <a:spcBef>
                <a:spcPct val="50000"/>
              </a:spcBef>
              <a:buFont typeface="Wingdings" pitchFamily="2" charset="2"/>
              <a:buChar char="Ø"/>
            </a:pPr>
            <a:r>
              <a:rPr lang="en-US" sz="2000">
                <a:latin typeface="Arial" pitchFamily="34" charset="0"/>
                <a:cs typeface="Arial" pitchFamily="34" charset="0"/>
              </a:rPr>
              <a:t> excessive female infant mortality</a:t>
            </a:r>
          </a:p>
          <a:p>
            <a:pPr eaLnBrk="0" hangingPunct="0">
              <a:spcBef>
                <a:spcPct val="50000"/>
              </a:spcBef>
              <a:buFont typeface="Wingdings" pitchFamily="2" charset="2"/>
              <a:buChar char="Ø"/>
            </a:pPr>
            <a:r>
              <a:rPr lang="en-US" sz="2000">
                <a:latin typeface="Arial" pitchFamily="34" charset="0"/>
                <a:cs typeface="Arial" pitchFamily="34" charset="0"/>
              </a:rPr>
              <a:t> and prenatal sex determination and sex-selective abortion</a:t>
            </a:r>
          </a:p>
          <a:p>
            <a:pPr eaLnBrk="0" hangingPunct="0">
              <a:spcBef>
                <a:spcPct val="50000"/>
              </a:spcBef>
            </a:pPr>
            <a:endParaRPr lang="en-US" sz="2000"/>
          </a:p>
        </p:txBody>
      </p:sp>
      <p:sp>
        <p:nvSpPr>
          <p:cNvPr id="8238" name="Text Box 46"/>
          <p:cNvSpPr txBox="1">
            <a:spLocks noChangeArrowheads="1"/>
          </p:cNvSpPr>
          <p:nvPr/>
        </p:nvSpPr>
        <p:spPr bwMode="auto">
          <a:xfrm>
            <a:off x="304800" y="3048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SUCCESSES and FAILURES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819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2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37" grpId="0"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9" name="Picture 5" descr="p_19e_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836613"/>
            <a:ext cx="4465638" cy="5761037"/>
          </a:xfrm>
          <a:prstGeom prst="rect">
            <a:avLst/>
          </a:prstGeom>
          <a:noFill/>
          <a:extLst>
            <a:ext uri="{909E8E84-426E-40DD-AFC4-6F175D3DCCD1}">
              <a14:hiddenFill xmlns:a14="http://schemas.microsoft.com/office/drawing/2010/main">
                <a:solidFill>
                  <a:srgbClr val="FFFFFF"/>
                </a:solidFill>
              </a14:hiddenFill>
            </a:ext>
          </a:extLst>
        </p:spPr>
      </p:pic>
      <p:sp>
        <p:nvSpPr>
          <p:cNvPr id="98310" name="Text Box 6"/>
          <p:cNvSpPr txBox="1">
            <a:spLocks noChangeArrowheads="1"/>
          </p:cNvSpPr>
          <p:nvPr/>
        </p:nvSpPr>
        <p:spPr bwMode="auto">
          <a:xfrm>
            <a:off x="4859338" y="333375"/>
            <a:ext cx="4033837" cy="588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000">
                <a:latin typeface="Arial" pitchFamily="34" charset="0"/>
                <a:cs typeface="Arial" pitchFamily="34" charset="0"/>
              </a:rPr>
              <a:t>This population pyramid presents the female minus the male population by age. In most age groups China has a larger male than female population - according to these raw census data. Particularly, in young age groups the "surplus" in male population is substantial. This well-known phenomenon of "missing girls" is due to the strong preference for male births in the Chinese and most other Asian societies. It is believed that only boys can later keep up the family tradition. Especially the farmers want to have at least one male child for taking over the family farm.</a:t>
            </a:r>
          </a:p>
        </p:txBody>
      </p:sp>
      <p:sp>
        <p:nvSpPr>
          <p:cNvPr id="98311" name="Text Box 7"/>
          <p:cNvSpPr txBox="1">
            <a:spLocks noChangeArrowheads="1"/>
          </p:cNvSpPr>
          <p:nvPr/>
        </p:nvSpPr>
        <p:spPr bwMode="auto">
          <a:xfrm>
            <a:off x="304800" y="3048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SUCCESSES and FAILURES</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2"/>
          <p:cNvSpPr txBox="1">
            <a:spLocks noChangeArrowheads="1"/>
          </p:cNvSpPr>
          <p:nvPr/>
        </p:nvSpPr>
        <p:spPr bwMode="auto">
          <a:xfrm>
            <a:off x="381000" y="990600"/>
            <a:ext cx="7010400" cy="556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atin typeface="Arial Unicode MS" pitchFamily="34" charset="-128"/>
                <a:ea typeface="Arial Unicode MS" pitchFamily="34" charset="-128"/>
                <a:cs typeface="Arial Unicode MS" pitchFamily="34" charset="-128"/>
              </a:rPr>
              <a:t>The traditional attitude to girls is best described in the ancient "Book of Songs" (1000-700 B.C.):</a:t>
            </a:r>
          </a:p>
          <a:p>
            <a:pPr>
              <a:spcBef>
                <a:spcPct val="50000"/>
              </a:spcBef>
            </a:pPr>
            <a:endParaRPr lang="en-GB" i="1">
              <a:solidFill>
                <a:schemeClr val="accent2"/>
              </a:solidFill>
              <a:latin typeface="Arial Unicode MS" pitchFamily="34" charset="-128"/>
              <a:ea typeface="Arial Unicode MS" pitchFamily="34" charset="-128"/>
              <a:cs typeface="Arial Unicode MS" pitchFamily="34" charset="-128"/>
            </a:endParaRPr>
          </a:p>
          <a:p>
            <a:pPr>
              <a:spcBef>
                <a:spcPct val="50000"/>
              </a:spcBef>
            </a:pPr>
            <a:r>
              <a:rPr lang="en-GB" i="1">
                <a:solidFill>
                  <a:schemeClr val="accent2"/>
                </a:solidFill>
                <a:latin typeface="Arial Unicode MS" pitchFamily="34" charset="-128"/>
                <a:ea typeface="Arial Unicode MS" pitchFamily="34" charset="-128"/>
                <a:cs typeface="Arial Unicode MS" pitchFamily="34" charset="-128"/>
              </a:rPr>
              <a:t>"When a son is born, </a:t>
            </a:r>
            <a:br>
              <a:rPr lang="en-GB" i="1">
                <a:solidFill>
                  <a:schemeClr val="accent2"/>
                </a:solidFill>
                <a:latin typeface="Arial Unicode MS" pitchFamily="34" charset="-128"/>
                <a:ea typeface="Arial Unicode MS" pitchFamily="34" charset="-128"/>
                <a:cs typeface="Arial Unicode MS" pitchFamily="34" charset="-128"/>
              </a:rPr>
            </a:br>
            <a:r>
              <a:rPr lang="en-GB" i="1">
                <a:solidFill>
                  <a:schemeClr val="accent2"/>
                </a:solidFill>
                <a:latin typeface="Arial Unicode MS" pitchFamily="34" charset="-128"/>
                <a:ea typeface="Arial Unicode MS" pitchFamily="34" charset="-128"/>
                <a:cs typeface="Arial Unicode MS" pitchFamily="34" charset="-128"/>
              </a:rPr>
              <a:t>Let him sleep on the bed, </a:t>
            </a:r>
            <a:br>
              <a:rPr lang="en-GB" i="1">
                <a:solidFill>
                  <a:schemeClr val="accent2"/>
                </a:solidFill>
                <a:latin typeface="Arial Unicode MS" pitchFamily="34" charset="-128"/>
                <a:ea typeface="Arial Unicode MS" pitchFamily="34" charset="-128"/>
                <a:cs typeface="Arial Unicode MS" pitchFamily="34" charset="-128"/>
              </a:rPr>
            </a:br>
            <a:r>
              <a:rPr lang="en-GB" i="1">
                <a:solidFill>
                  <a:schemeClr val="accent2"/>
                </a:solidFill>
                <a:latin typeface="Arial Unicode MS" pitchFamily="34" charset="-128"/>
                <a:ea typeface="Arial Unicode MS" pitchFamily="34" charset="-128"/>
                <a:cs typeface="Arial Unicode MS" pitchFamily="34" charset="-128"/>
              </a:rPr>
              <a:t>Clothe him with fine clothes, </a:t>
            </a:r>
            <a:br>
              <a:rPr lang="en-GB" i="1">
                <a:solidFill>
                  <a:schemeClr val="accent2"/>
                </a:solidFill>
                <a:latin typeface="Arial Unicode MS" pitchFamily="34" charset="-128"/>
                <a:ea typeface="Arial Unicode MS" pitchFamily="34" charset="-128"/>
                <a:cs typeface="Arial Unicode MS" pitchFamily="34" charset="-128"/>
              </a:rPr>
            </a:br>
            <a:r>
              <a:rPr lang="en-GB" i="1">
                <a:solidFill>
                  <a:schemeClr val="accent2"/>
                </a:solidFill>
                <a:latin typeface="Arial Unicode MS" pitchFamily="34" charset="-128"/>
                <a:ea typeface="Arial Unicode MS" pitchFamily="34" charset="-128"/>
                <a:cs typeface="Arial Unicode MS" pitchFamily="34" charset="-128"/>
              </a:rPr>
              <a:t>And give him jade to play...</a:t>
            </a:r>
            <a:br>
              <a:rPr lang="en-GB" i="1">
                <a:solidFill>
                  <a:schemeClr val="accent2"/>
                </a:solidFill>
                <a:latin typeface="Arial Unicode MS" pitchFamily="34" charset="-128"/>
                <a:ea typeface="Arial Unicode MS" pitchFamily="34" charset="-128"/>
                <a:cs typeface="Arial Unicode MS" pitchFamily="34" charset="-128"/>
              </a:rPr>
            </a:br>
            <a:endParaRPr lang="en-GB" i="1">
              <a:solidFill>
                <a:schemeClr val="accent2"/>
              </a:solidFill>
              <a:latin typeface="Arial Unicode MS" pitchFamily="34" charset="-128"/>
              <a:ea typeface="Arial Unicode MS" pitchFamily="34" charset="-128"/>
              <a:cs typeface="Arial Unicode MS" pitchFamily="34" charset="-128"/>
            </a:endParaRPr>
          </a:p>
          <a:p>
            <a:pPr>
              <a:spcBef>
                <a:spcPct val="50000"/>
              </a:spcBef>
            </a:pPr>
            <a:r>
              <a:rPr lang="en-GB" i="1">
                <a:solidFill>
                  <a:schemeClr val="accent2"/>
                </a:solidFill>
                <a:latin typeface="Arial Unicode MS" pitchFamily="34" charset="-128"/>
                <a:ea typeface="Arial Unicode MS" pitchFamily="34" charset="-128"/>
                <a:cs typeface="Arial Unicode MS" pitchFamily="34" charset="-128"/>
              </a:rPr>
              <a:t>When a daughter is born, </a:t>
            </a:r>
            <a:br>
              <a:rPr lang="en-GB" i="1">
                <a:solidFill>
                  <a:schemeClr val="accent2"/>
                </a:solidFill>
                <a:latin typeface="Arial Unicode MS" pitchFamily="34" charset="-128"/>
                <a:ea typeface="Arial Unicode MS" pitchFamily="34" charset="-128"/>
                <a:cs typeface="Arial Unicode MS" pitchFamily="34" charset="-128"/>
              </a:rPr>
            </a:br>
            <a:r>
              <a:rPr lang="en-GB" i="1">
                <a:solidFill>
                  <a:schemeClr val="accent2"/>
                </a:solidFill>
                <a:latin typeface="Arial Unicode MS" pitchFamily="34" charset="-128"/>
                <a:ea typeface="Arial Unicode MS" pitchFamily="34" charset="-128"/>
                <a:cs typeface="Arial Unicode MS" pitchFamily="34" charset="-128"/>
              </a:rPr>
              <a:t>Let her sleep on the ground, </a:t>
            </a:r>
            <a:br>
              <a:rPr lang="en-GB" i="1">
                <a:solidFill>
                  <a:schemeClr val="accent2"/>
                </a:solidFill>
                <a:latin typeface="Arial Unicode MS" pitchFamily="34" charset="-128"/>
                <a:ea typeface="Arial Unicode MS" pitchFamily="34" charset="-128"/>
                <a:cs typeface="Arial Unicode MS" pitchFamily="34" charset="-128"/>
              </a:rPr>
            </a:br>
            <a:r>
              <a:rPr lang="en-GB" i="1">
                <a:solidFill>
                  <a:schemeClr val="accent2"/>
                </a:solidFill>
                <a:latin typeface="Arial Unicode MS" pitchFamily="34" charset="-128"/>
                <a:ea typeface="Arial Unicode MS" pitchFamily="34" charset="-128"/>
                <a:cs typeface="Arial Unicode MS" pitchFamily="34" charset="-128"/>
              </a:rPr>
              <a:t>Wrap her in common wrappings, </a:t>
            </a:r>
            <a:br>
              <a:rPr lang="en-GB" i="1">
                <a:solidFill>
                  <a:schemeClr val="accent2"/>
                </a:solidFill>
                <a:latin typeface="Arial Unicode MS" pitchFamily="34" charset="-128"/>
                <a:ea typeface="Arial Unicode MS" pitchFamily="34" charset="-128"/>
                <a:cs typeface="Arial Unicode MS" pitchFamily="34" charset="-128"/>
              </a:rPr>
            </a:br>
            <a:r>
              <a:rPr lang="en-GB" i="1">
                <a:solidFill>
                  <a:schemeClr val="accent2"/>
                </a:solidFill>
                <a:latin typeface="Arial Unicode MS" pitchFamily="34" charset="-128"/>
                <a:ea typeface="Arial Unicode MS" pitchFamily="34" charset="-128"/>
                <a:cs typeface="Arial Unicode MS" pitchFamily="34" charset="-128"/>
              </a:rPr>
              <a:t>And give broken tiles to play..."</a:t>
            </a:r>
            <a:endParaRPr lang="en-GB">
              <a:solidFill>
                <a:schemeClr val="accent2"/>
              </a:solidFill>
              <a:latin typeface="Arial Unicode MS" pitchFamily="34" charset="-128"/>
              <a:ea typeface="Arial Unicode MS" pitchFamily="34" charset="-128"/>
              <a:cs typeface="Arial Unicode MS" pitchFamily="34" charset="-128"/>
            </a:endParaRPr>
          </a:p>
          <a:p>
            <a:pPr>
              <a:spcBef>
                <a:spcPct val="50000"/>
              </a:spcBef>
            </a:pPr>
            <a:endParaRPr lang="en-GB">
              <a:solidFill>
                <a:schemeClr val="accent2"/>
              </a:solidFill>
            </a:endParaRPr>
          </a:p>
        </p:txBody>
      </p:sp>
      <p:sp>
        <p:nvSpPr>
          <p:cNvPr id="77827" name="Text Box 3"/>
          <p:cNvSpPr txBox="1">
            <a:spLocks noChangeArrowheads="1"/>
          </p:cNvSpPr>
          <p:nvPr/>
        </p:nvSpPr>
        <p:spPr bwMode="auto">
          <a:xfrm>
            <a:off x="304800" y="3048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SUCCESSES and FAILURES</a:t>
            </a:r>
          </a:p>
        </p:txBody>
      </p:sp>
      <p:grpSp>
        <p:nvGrpSpPr>
          <p:cNvPr id="77830" name="Group 6"/>
          <p:cNvGrpSpPr>
            <a:grpSpLocks/>
          </p:cNvGrpSpPr>
          <p:nvPr/>
        </p:nvGrpSpPr>
        <p:grpSpPr bwMode="auto">
          <a:xfrm>
            <a:off x="5486400" y="2438400"/>
            <a:ext cx="3403600" cy="2774950"/>
            <a:chOff x="3456" y="1536"/>
            <a:chExt cx="2144" cy="1748"/>
          </a:xfrm>
        </p:grpSpPr>
        <p:pic>
          <p:nvPicPr>
            <p:cNvPr id="77828" name="Picture 4" descr="C:\2 2006 files\china\Chinese schoolboys, Gulangyu on Flickr - Photo Sharing!_files\5125194_afb2eef13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6" y="1536"/>
              <a:ext cx="2144" cy="142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7829" name="Text Box 5"/>
            <p:cNvSpPr txBox="1">
              <a:spLocks noChangeArrowheads="1"/>
            </p:cNvSpPr>
            <p:nvPr/>
          </p:nvSpPr>
          <p:spPr bwMode="auto">
            <a:xfrm>
              <a:off x="3456" y="3072"/>
              <a:ext cx="2064"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1600">
                  <a:latin typeface="SassoonPrimaryType" pitchFamily="2" charset="0"/>
                </a:rPr>
                <a:t>“Little Emperors” </a:t>
              </a:r>
              <a:endParaRPr lang="en-GB"/>
            </a:p>
          </p:txBody>
        </p:sp>
      </p:grpSp>
      <p:pic>
        <p:nvPicPr>
          <p:cNvPr id="77831" name="Picture 7" descr="A:\baby.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18363" y="4495800"/>
            <a:ext cx="1612900" cy="2133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78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6" grpId="0"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6" name="Picture 4" descr="cartoon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260350"/>
            <a:ext cx="6480175" cy="5105400"/>
          </a:xfrm>
          <a:prstGeom prst="rect">
            <a:avLst/>
          </a:prstGeom>
          <a:noFill/>
          <a:extLst>
            <a:ext uri="{909E8E84-426E-40DD-AFC4-6F175D3DCCD1}">
              <a14:hiddenFill xmlns:a14="http://schemas.microsoft.com/office/drawing/2010/main">
                <a:solidFill>
                  <a:srgbClr val="FFFFFF"/>
                </a:solidFill>
              </a14:hiddenFill>
            </a:ext>
          </a:extLst>
        </p:spPr>
      </p:pic>
      <p:sp>
        <p:nvSpPr>
          <p:cNvPr id="125957" name="Text Box 5"/>
          <p:cNvSpPr txBox="1">
            <a:spLocks noChangeArrowheads="1"/>
          </p:cNvSpPr>
          <p:nvPr/>
        </p:nvSpPr>
        <p:spPr bwMode="auto">
          <a:xfrm>
            <a:off x="250825" y="5516563"/>
            <a:ext cx="82804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1800">
                <a:latin typeface="Arial" pitchFamily="34" charset="0"/>
              </a:rPr>
              <a:t>Despite the not-yet wealthy family economy, the only child tends to have almost whatever he wants and whatever the parents can get.  The spoiled child thus acquires the nickname "little emperor.“ In later life there is often a lack of reality and responsibility because the child has been used to taking things for granted!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59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7"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9" name="Picture 5" descr="cartoon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613" y="188913"/>
            <a:ext cx="5059362" cy="5113337"/>
          </a:xfrm>
          <a:prstGeom prst="rect">
            <a:avLst/>
          </a:prstGeom>
          <a:noFill/>
          <a:extLst>
            <a:ext uri="{909E8E84-426E-40DD-AFC4-6F175D3DCCD1}">
              <a14:hiddenFill xmlns:a14="http://schemas.microsoft.com/office/drawing/2010/main">
                <a:solidFill>
                  <a:srgbClr val="FFFFFF"/>
                </a:solidFill>
              </a14:hiddenFill>
            </a:ext>
          </a:extLst>
        </p:spPr>
      </p:pic>
      <p:sp>
        <p:nvSpPr>
          <p:cNvPr id="123910" name="Text Box 6"/>
          <p:cNvSpPr txBox="1">
            <a:spLocks noChangeArrowheads="1"/>
          </p:cNvSpPr>
          <p:nvPr/>
        </p:nvSpPr>
        <p:spPr bwMode="auto">
          <a:xfrm>
            <a:off x="684213" y="5516563"/>
            <a:ext cx="7705725"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1800">
                <a:latin typeface="Arial" pitchFamily="34" charset="0"/>
              </a:rPr>
              <a:t>Now that most families have only one child, all the hopes for the future of are placed on his or her shoulders.  The parents' expectations of the child tend to be very high, and often unrealistic!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39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2"/>
          <p:cNvSpPr txBox="1">
            <a:spLocks noChangeArrowheads="1"/>
          </p:cNvSpPr>
          <p:nvPr/>
        </p:nvSpPr>
        <p:spPr bwMode="auto">
          <a:xfrm>
            <a:off x="228600" y="193675"/>
            <a:ext cx="8736013" cy="649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sz="2000">
                <a:latin typeface="Tempus Sans ITC" pitchFamily="82" charset="0"/>
              </a:rPr>
              <a:t>Most Chinese accept the state’s role in population control, but</a:t>
            </a:r>
          </a:p>
          <a:p>
            <a:r>
              <a:rPr lang="en-GB" sz="2000">
                <a:latin typeface="Tempus Sans ITC" pitchFamily="82" charset="0"/>
              </a:rPr>
              <a:t>many disagree with the severe restrictions on the number of</a:t>
            </a:r>
          </a:p>
          <a:p>
            <a:r>
              <a:rPr lang="en-GB" sz="2000">
                <a:latin typeface="Tempus Sans ITC" pitchFamily="82" charset="0"/>
              </a:rPr>
              <a:t>children they are allowed to have. The strong desire for sons is</a:t>
            </a:r>
          </a:p>
          <a:p>
            <a:r>
              <a:rPr lang="en-GB" sz="2000">
                <a:latin typeface="Tempus Sans ITC" pitchFamily="82" charset="0"/>
              </a:rPr>
              <a:t>central to this resistance: Families who have had a daughter</a:t>
            </a:r>
          </a:p>
          <a:p>
            <a:r>
              <a:rPr lang="en-GB" sz="2000">
                <a:latin typeface="Tempus Sans ITC" pitchFamily="82" charset="0"/>
              </a:rPr>
              <a:t>often want to try again for a son.</a:t>
            </a:r>
          </a:p>
          <a:p>
            <a:r>
              <a:rPr lang="en-GB" sz="2000">
                <a:latin typeface="Tempus Sans ITC" pitchFamily="82" charset="0"/>
              </a:rPr>
              <a:t/>
            </a:r>
            <a:br>
              <a:rPr lang="en-GB" sz="2000">
                <a:latin typeface="Tempus Sans ITC" pitchFamily="82" charset="0"/>
              </a:rPr>
            </a:br>
            <a:r>
              <a:rPr lang="en-GB" sz="2000">
                <a:latin typeface="Tempus Sans ITC" pitchFamily="82" charset="0"/>
              </a:rPr>
              <a:t>Son preference has a long history in China and is tied to</a:t>
            </a:r>
          </a:p>
          <a:p>
            <a:r>
              <a:rPr lang="en-GB" sz="2000">
                <a:latin typeface="Tempus Sans ITC" pitchFamily="82" charset="0"/>
              </a:rPr>
              <a:t>the social and economic roles of males in Chinese families.</a:t>
            </a:r>
          </a:p>
          <a:p>
            <a:r>
              <a:rPr lang="en-GB" sz="2000">
                <a:latin typeface="Tempus Sans ITC" pitchFamily="82" charset="0"/>
              </a:rPr>
              <a:t>Family lineage is traced through males, and sons are responsible</a:t>
            </a:r>
          </a:p>
          <a:p>
            <a:r>
              <a:rPr lang="en-GB" sz="2000">
                <a:latin typeface="Tempus Sans ITC" pitchFamily="82" charset="0"/>
              </a:rPr>
              <a:t>for caring for their parents in their old age. Marriage practices</a:t>
            </a:r>
          </a:p>
          <a:p>
            <a:r>
              <a:rPr lang="en-GB" sz="2000">
                <a:latin typeface="Tempus Sans ITC" pitchFamily="82" charset="0"/>
              </a:rPr>
              <a:t>reflect these traditions. When daughters marry, they leave</a:t>
            </a:r>
          </a:p>
          <a:p>
            <a:r>
              <a:rPr lang="en-GB" sz="2000">
                <a:latin typeface="Tempus Sans ITC" pitchFamily="82" charset="0"/>
              </a:rPr>
              <a:t>their birth families to join their husbands’ families. </a:t>
            </a:r>
            <a:br>
              <a:rPr lang="en-GB" sz="2000">
                <a:latin typeface="Tempus Sans ITC" pitchFamily="82" charset="0"/>
              </a:rPr>
            </a:br>
            <a:r>
              <a:rPr lang="en-GB" sz="2000">
                <a:latin typeface="Tempus Sans ITC" pitchFamily="82" charset="0"/>
              </a:rPr>
              <a:t>In rural areas, few peasants have retirement </a:t>
            </a:r>
            <a:br>
              <a:rPr lang="en-GB" sz="2000">
                <a:latin typeface="Tempus Sans ITC" pitchFamily="82" charset="0"/>
              </a:rPr>
            </a:br>
            <a:r>
              <a:rPr lang="en-GB" sz="2000">
                <a:latin typeface="Tempus Sans ITC" pitchFamily="82" charset="0"/>
              </a:rPr>
              <a:t>pensions, so aging parents depend on their </a:t>
            </a:r>
            <a:br>
              <a:rPr lang="en-GB" sz="2000">
                <a:latin typeface="Tempus Sans ITC" pitchFamily="82" charset="0"/>
              </a:rPr>
            </a:br>
            <a:r>
              <a:rPr lang="en-GB" sz="2000">
                <a:latin typeface="Tempus Sans ITC" pitchFamily="82" charset="0"/>
              </a:rPr>
              <a:t>children for support. Because daughters have</a:t>
            </a:r>
          </a:p>
          <a:p>
            <a:r>
              <a:rPr lang="en-GB" sz="2000">
                <a:latin typeface="Tempus Sans ITC" pitchFamily="82" charset="0"/>
              </a:rPr>
              <a:t>traditionally married out of the family, a couple </a:t>
            </a:r>
            <a:br>
              <a:rPr lang="en-GB" sz="2000">
                <a:latin typeface="Tempus Sans ITC" pitchFamily="82" charset="0"/>
              </a:rPr>
            </a:br>
            <a:r>
              <a:rPr lang="en-GB" sz="2000">
                <a:latin typeface="Tempus Sans ITC" pitchFamily="82" charset="0"/>
              </a:rPr>
              <a:t>with no son may end up without financial and </a:t>
            </a:r>
            <a:br>
              <a:rPr lang="en-GB" sz="2000">
                <a:latin typeface="Tempus Sans ITC" pitchFamily="82" charset="0"/>
              </a:rPr>
            </a:br>
            <a:r>
              <a:rPr lang="en-GB" sz="2000">
                <a:latin typeface="Tempus Sans ITC" pitchFamily="82" charset="0"/>
              </a:rPr>
              <a:t>personal support. Thus, regardless of their </a:t>
            </a:r>
            <a:br>
              <a:rPr lang="en-GB" sz="2000">
                <a:latin typeface="Tempus Sans ITC" pitchFamily="82" charset="0"/>
              </a:rPr>
            </a:br>
            <a:r>
              <a:rPr lang="en-GB" sz="2000">
                <a:latin typeface="Tempus Sans ITC" pitchFamily="82" charset="0"/>
              </a:rPr>
              <a:t>acceptance of the state’s control of population</a:t>
            </a:r>
          </a:p>
          <a:p>
            <a:r>
              <a:rPr lang="en-GB" sz="2000">
                <a:latin typeface="Tempus Sans ITC" pitchFamily="82" charset="0"/>
              </a:rPr>
              <a:t>growth, most Chinese citizens want at least one </a:t>
            </a:r>
            <a:br>
              <a:rPr lang="en-GB" sz="2000">
                <a:latin typeface="Tempus Sans ITC" pitchFamily="82" charset="0"/>
              </a:rPr>
            </a:br>
            <a:r>
              <a:rPr lang="en-GB" sz="2000">
                <a:latin typeface="Tempus Sans ITC" pitchFamily="82" charset="0"/>
              </a:rPr>
              <a:t>son. Many couples would like a daughter as well.</a:t>
            </a:r>
          </a:p>
        </p:txBody>
      </p:sp>
      <p:pic>
        <p:nvPicPr>
          <p:cNvPr id="104450" name="Picture 2" descr="MCj0430043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84888" y="3933825"/>
            <a:ext cx="2493962" cy="24542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Text Box 1027"/>
          <p:cNvSpPr txBox="1">
            <a:spLocks noChangeArrowheads="1"/>
          </p:cNvSpPr>
          <p:nvPr/>
        </p:nvSpPr>
        <p:spPr bwMode="auto">
          <a:xfrm>
            <a:off x="228600" y="1066800"/>
            <a:ext cx="5181600" cy="447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atin typeface="Arial" pitchFamily="34" charset="0"/>
              </a:rPr>
              <a:t>During Mao Zedong's rule the population policy of China was “the more people, the stronger we are”, leading to overpopulation and a series of famines.</a:t>
            </a:r>
          </a:p>
          <a:p>
            <a:pPr>
              <a:spcBef>
                <a:spcPct val="50000"/>
              </a:spcBef>
            </a:pPr>
            <a:endParaRPr lang="en-GB">
              <a:latin typeface="Arial" pitchFamily="34" charset="0"/>
            </a:endParaRPr>
          </a:p>
          <a:p>
            <a:pPr>
              <a:spcBef>
                <a:spcPct val="50000"/>
              </a:spcBef>
            </a:pPr>
            <a:r>
              <a:rPr lang="en-GB">
                <a:latin typeface="Arial" pitchFamily="34" charset="0"/>
              </a:rPr>
              <a:t>When Deng Xiaoping took power in 1978, his new policies focused on strengthening China's economy, and he saw overpopulation as a block to economic development. </a:t>
            </a:r>
          </a:p>
        </p:txBody>
      </p:sp>
      <p:sp>
        <p:nvSpPr>
          <p:cNvPr id="64517" name="Text Box 1029"/>
          <p:cNvSpPr txBox="1">
            <a:spLocks noChangeArrowheads="1"/>
          </p:cNvSpPr>
          <p:nvPr/>
        </p:nvSpPr>
        <p:spPr bwMode="auto">
          <a:xfrm>
            <a:off x="4343400" y="2514600"/>
            <a:ext cx="4038600" cy="399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lvl="4" algn="ctr">
              <a:spcBef>
                <a:spcPct val="20000"/>
              </a:spcBef>
              <a:buClr>
                <a:schemeClr val="accent1"/>
              </a:buClr>
              <a:buSzPct val="80000"/>
              <a:buFont typeface="Wingdings" pitchFamily="2" charset="2"/>
              <a:buNone/>
            </a:pPr>
            <a:r>
              <a:rPr lang="en-GB" sz="3200">
                <a:solidFill>
                  <a:srgbClr val="FF0000"/>
                </a:solidFill>
                <a:effectLst>
                  <a:outerShdw blurRad="38100" dist="38100" dir="2700000" algn="tl">
                    <a:srgbClr val="C0C0C0"/>
                  </a:outerShdw>
                </a:effectLst>
                <a:latin typeface="Tahoma" pitchFamily="34" charset="0"/>
              </a:rPr>
              <a:t>During the 1960s the population growth rate averaged 2.4% per year</a:t>
            </a:r>
            <a:endParaRPr lang="en-GB">
              <a:solidFill>
                <a:srgbClr val="FF0000"/>
              </a:solidFill>
            </a:endParaRPr>
          </a:p>
        </p:txBody>
      </p:sp>
      <p:sp>
        <p:nvSpPr>
          <p:cNvPr id="64519" name="Text Box 1031"/>
          <p:cNvSpPr txBox="1">
            <a:spLocks noChangeArrowheads="1"/>
          </p:cNvSpPr>
          <p:nvPr/>
        </p:nvSpPr>
        <p:spPr bwMode="auto">
          <a:xfrm>
            <a:off x="457200" y="228600"/>
            <a:ext cx="640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POPULATION POLICIES</a:t>
            </a:r>
          </a:p>
        </p:txBody>
      </p:sp>
      <p:pic>
        <p:nvPicPr>
          <p:cNvPr id="64521" name="Picture 1033" descr="D:\NEW\Cultrev.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195263"/>
            <a:ext cx="3276600" cy="23002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451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451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45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build="p" autoUpdateAnimBg="0"/>
      <p:bldP spid="64517"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3" name="Picture 3" descr="C:\2 2006 files\china\Telegraph  News  Scandal of the £300 Chinese girl slaves_files\branding400.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066800"/>
            <a:ext cx="4572000" cy="936625"/>
          </a:xfrm>
          <a:prstGeom prst="rect">
            <a:avLst/>
          </a:prstGeom>
          <a:noFill/>
          <a:extLst>
            <a:ext uri="{909E8E84-426E-40DD-AFC4-6F175D3DCCD1}">
              <a14:hiddenFill xmlns:a14="http://schemas.microsoft.com/office/drawing/2010/main">
                <a:solidFill>
                  <a:srgbClr val="FFFFFF"/>
                </a:solidFill>
              </a14:hiddenFill>
            </a:ext>
          </a:extLst>
        </p:spPr>
      </p:pic>
      <p:sp>
        <p:nvSpPr>
          <p:cNvPr id="76804" name="Text Box 4"/>
          <p:cNvSpPr txBox="1">
            <a:spLocks noChangeArrowheads="1"/>
          </p:cNvSpPr>
          <p:nvPr/>
        </p:nvSpPr>
        <p:spPr bwMode="auto">
          <a:xfrm>
            <a:off x="304800" y="3048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SUCCESSES and FAILURES</a:t>
            </a:r>
          </a:p>
        </p:txBody>
      </p:sp>
      <p:sp>
        <p:nvSpPr>
          <p:cNvPr id="76805" name="Text Box 5"/>
          <p:cNvSpPr txBox="1">
            <a:spLocks noChangeArrowheads="1"/>
          </p:cNvSpPr>
          <p:nvPr/>
        </p:nvSpPr>
        <p:spPr bwMode="auto">
          <a:xfrm>
            <a:off x="457200" y="2667000"/>
            <a:ext cx="7239000" cy="3560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000000"/>
                </a:solidFill>
                <a:latin typeface="Verdana" pitchFamily="34" charset="0"/>
              </a:rPr>
              <a:t>An investigation by The Telegraph has revealed that an estimated 50,000 girls and young women, some as young as eight, have been sold or abducted into human slavery in China. The trade is largely the result of the nation's "one child policy", which has led to a shortage of young women and millions of unmarried men.</a:t>
            </a:r>
          </a:p>
          <a:p>
            <a:pPr>
              <a:spcBef>
                <a:spcPct val="50000"/>
              </a:spcBef>
            </a:pPr>
            <a:endParaRPr lang="en-GB"/>
          </a:p>
        </p:txBody>
      </p:sp>
      <p:sp>
        <p:nvSpPr>
          <p:cNvPr id="76806" name="Text Box 6"/>
          <p:cNvSpPr txBox="1">
            <a:spLocks noChangeArrowheads="1"/>
          </p:cNvSpPr>
          <p:nvPr/>
        </p:nvSpPr>
        <p:spPr bwMode="auto">
          <a:xfrm>
            <a:off x="5410200" y="1371600"/>
            <a:ext cx="3124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atin typeface="Arial" pitchFamily="34" charset="0"/>
              </a:rPr>
              <a:t>September 2002</a:t>
            </a:r>
          </a:p>
        </p:txBody>
      </p:sp>
      <p:sp>
        <p:nvSpPr>
          <p:cNvPr id="76807" name="Rectangle 7"/>
          <p:cNvSpPr>
            <a:spLocks noChangeArrowheads="1"/>
          </p:cNvSpPr>
          <p:nvPr/>
        </p:nvSpPr>
        <p:spPr bwMode="auto">
          <a:xfrm>
            <a:off x="381000" y="2590800"/>
            <a:ext cx="7620000" cy="3276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3" name="Text Box 3"/>
          <p:cNvSpPr txBox="1">
            <a:spLocks noChangeArrowheads="1"/>
          </p:cNvSpPr>
          <p:nvPr/>
        </p:nvSpPr>
        <p:spPr bwMode="auto">
          <a:xfrm>
            <a:off x="304800" y="3048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SUCCESSES and FAILURES</a:t>
            </a:r>
          </a:p>
        </p:txBody>
      </p:sp>
      <p:pic>
        <p:nvPicPr>
          <p:cNvPr id="112648" name="Picture 8" descr="109031169_b3c4a9f0c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1196975"/>
            <a:ext cx="6264275" cy="4699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2649" name="Text Box 9"/>
          <p:cNvSpPr txBox="1">
            <a:spLocks noChangeArrowheads="1"/>
          </p:cNvSpPr>
          <p:nvPr/>
        </p:nvSpPr>
        <p:spPr bwMode="auto">
          <a:xfrm>
            <a:off x="1187450" y="6237288"/>
            <a:ext cx="53292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atin typeface="Arial" pitchFamily="34" charset="0"/>
              </a:rPr>
              <a:t>Missing children!</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 Box 2"/>
          <p:cNvSpPr txBox="1">
            <a:spLocks noChangeArrowheads="1"/>
          </p:cNvSpPr>
          <p:nvPr/>
        </p:nvSpPr>
        <p:spPr bwMode="auto">
          <a:xfrm>
            <a:off x="304800" y="3048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SUCCESSES and FAILURES</a:t>
            </a:r>
          </a:p>
        </p:txBody>
      </p:sp>
      <p:sp>
        <p:nvSpPr>
          <p:cNvPr id="83971" name="WordArt 3"/>
          <p:cNvSpPr>
            <a:spLocks noChangeArrowheads="1" noChangeShapeType="1" noTextEdit="1"/>
          </p:cNvSpPr>
          <p:nvPr/>
        </p:nvSpPr>
        <p:spPr bwMode="auto">
          <a:xfrm>
            <a:off x="1219200" y="1295400"/>
            <a:ext cx="4819650" cy="638175"/>
          </a:xfrm>
          <a:prstGeom prst="rect">
            <a:avLst/>
          </a:prstGeom>
        </p:spPr>
        <p:txBody>
          <a:bodyPr wrap="none" fromWordArt="1">
            <a:prstTxWarp prst="textPlain">
              <a:avLst>
                <a:gd name="adj" fmla="val 50000"/>
              </a:avLst>
            </a:prstTxWarp>
          </a:bodyPr>
          <a:lstStyle/>
          <a:p>
            <a:pPr algn="ctr"/>
            <a:r>
              <a:rPr lang="en-GB" sz="3600" i="1" kern="10">
                <a:ln w="9525">
                  <a:solidFill>
                    <a:srgbClr val="000000"/>
                  </a:solidFill>
                  <a:round/>
                  <a:headEnd/>
                  <a:tailEnd/>
                </a:ln>
                <a:solidFill>
                  <a:srgbClr val="FFFFFF"/>
                </a:solidFill>
                <a:effectLst>
                  <a:outerShdw dist="35921" dir="2700000" algn="ctr" rotWithShape="0">
                    <a:srgbClr val="808080"/>
                  </a:outerShdw>
                </a:effectLst>
                <a:latin typeface="Arial Black"/>
              </a:rPr>
              <a:t>the 1  2  4  problem</a:t>
            </a:r>
          </a:p>
        </p:txBody>
      </p:sp>
      <p:sp>
        <p:nvSpPr>
          <p:cNvPr id="83972" name="Text Box 4"/>
          <p:cNvSpPr txBox="1">
            <a:spLocks noChangeArrowheads="1"/>
          </p:cNvSpPr>
          <p:nvPr/>
        </p:nvSpPr>
        <p:spPr bwMode="auto">
          <a:xfrm>
            <a:off x="381000" y="2209800"/>
            <a:ext cx="8534400"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atin typeface="Arial" pitchFamily="34" charset="0"/>
              </a:rPr>
              <a:t>As the one-child policy approaches the third generation, one adult child supports two parents and four grandparents. </a:t>
            </a:r>
            <a:br>
              <a:rPr lang="en-GB">
                <a:latin typeface="Arial" pitchFamily="34" charset="0"/>
              </a:rPr>
            </a:br>
            <a:r>
              <a:rPr lang="en-GB">
                <a:latin typeface="Arial" pitchFamily="34" charset="0"/>
              </a:rPr>
              <a:t>This leaves the oldest and most vulnerable </a:t>
            </a:r>
            <a:br>
              <a:rPr lang="en-GB">
                <a:latin typeface="Arial" pitchFamily="34" charset="0"/>
              </a:rPr>
            </a:br>
            <a:r>
              <a:rPr lang="en-GB">
                <a:latin typeface="Arial" pitchFamily="34" charset="0"/>
              </a:rPr>
              <a:t>generation with increased dependency </a:t>
            </a:r>
            <a:br>
              <a:rPr lang="en-GB">
                <a:latin typeface="Arial" pitchFamily="34" charset="0"/>
              </a:rPr>
            </a:br>
            <a:r>
              <a:rPr lang="en-GB">
                <a:latin typeface="Arial" pitchFamily="34" charset="0"/>
              </a:rPr>
              <a:t>on retirement funds, </a:t>
            </a:r>
            <a:br>
              <a:rPr lang="en-GB">
                <a:latin typeface="Arial" pitchFamily="34" charset="0"/>
              </a:rPr>
            </a:br>
            <a:r>
              <a:rPr lang="en-GB">
                <a:latin typeface="Arial" pitchFamily="34" charset="0"/>
              </a:rPr>
              <a:t>the state, or charity </a:t>
            </a:r>
            <a:br>
              <a:rPr lang="en-GB">
                <a:latin typeface="Arial" pitchFamily="34" charset="0"/>
              </a:rPr>
            </a:br>
            <a:r>
              <a:rPr lang="en-GB">
                <a:latin typeface="Arial" pitchFamily="34" charset="0"/>
              </a:rPr>
              <a:t>for support. </a:t>
            </a:r>
          </a:p>
        </p:txBody>
      </p:sp>
      <p:pic>
        <p:nvPicPr>
          <p:cNvPr id="83973" name="Picture 5" descr="C:\Program Files\Microsoft Office\Clipart\standard\stddir4\TR00505_.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05600" y="457200"/>
            <a:ext cx="1506538" cy="1682750"/>
          </a:xfrm>
          <a:prstGeom prst="rect">
            <a:avLst/>
          </a:prstGeom>
          <a:noFill/>
          <a:extLst>
            <a:ext uri="{909E8E84-426E-40DD-AFC4-6F175D3DCCD1}">
              <a14:hiddenFill xmlns:a14="http://schemas.microsoft.com/office/drawing/2010/main">
                <a:solidFill>
                  <a:srgbClr val="FFFFFF"/>
                </a:solidFill>
              </a14:hiddenFill>
            </a:ext>
          </a:extLst>
        </p:spPr>
      </p:pic>
      <p:grpSp>
        <p:nvGrpSpPr>
          <p:cNvPr id="83979" name="Group 11"/>
          <p:cNvGrpSpPr>
            <a:grpSpLocks/>
          </p:cNvGrpSpPr>
          <p:nvPr/>
        </p:nvGrpSpPr>
        <p:grpSpPr bwMode="auto">
          <a:xfrm>
            <a:off x="3505200" y="2895600"/>
            <a:ext cx="5400675" cy="3733800"/>
            <a:chOff x="2208" y="1824"/>
            <a:chExt cx="3402" cy="2352"/>
          </a:xfrm>
        </p:grpSpPr>
        <p:pic>
          <p:nvPicPr>
            <p:cNvPr id="83974" name="Picture 6" descr="C:\Program Files\Microsoft Office\Clipart\corpbas\BD05865_.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8" y="2784"/>
              <a:ext cx="816" cy="1109"/>
            </a:xfrm>
            <a:prstGeom prst="rect">
              <a:avLst/>
            </a:prstGeom>
            <a:noFill/>
            <a:extLst>
              <a:ext uri="{909E8E84-426E-40DD-AFC4-6F175D3DCCD1}">
                <a14:hiddenFill xmlns:a14="http://schemas.microsoft.com/office/drawing/2010/main">
                  <a:solidFill>
                    <a:srgbClr val="FFFFFF"/>
                  </a:solidFill>
                </a14:hiddenFill>
              </a:ext>
            </a:extLst>
          </p:spPr>
        </p:pic>
        <p:sp>
          <p:nvSpPr>
            <p:cNvPr id="83975" name="AutoShape 7"/>
            <p:cNvSpPr>
              <a:spLocks noChangeArrowheads="1"/>
            </p:cNvSpPr>
            <p:nvPr/>
          </p:nvSpPr>
          <p:spPr bwMode="auto">
            <a:xfrm>
              <a:off x="3216" y="2880"/>
              <a:ext cx="576" cy="48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3976" name="AutoShape 8"/>
            <p:cNvSpPr>
              <a:spLocks noChangeArrowheads="1"/>
            </p:cNvSpPr>
            <p:nvPr/>
          </p:nvSpPr>
          <p:spPr bwMode="auto">
            <a:xfrm>
              <a:off x="4560" y="2832"/>
              <a:ext cx="576" cy="48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3977" name="WordArt 9"/>
            <p:cNvSpPr>
              <a:spLocks noChangeArrowheads="1" noChangeShapeType="1" noTextEdit="1"/>
            </p:cNvSpPr>
            <p:nvPr/>
          </p:nvSpPr>
          <p:spPr bwMode="auto">
            <a:xfrm rot="5400000">
              <a:off x="4269" y="2835"/>
              <a:ext cx="2352" cy="330"/>
            </a:xfrm>
            <a:prstGeom prst="rect">
              <a:avLst/>
            </a:prstGeom>
          </p:spPr>
          <p:txBody>
            <a:bodyPr vert="wordArtVert" wrap="none" fromWordArt="1">
              <a:prstTxWarp prst="textPlain">
                <a:avLst>
                  <a:gd name="adj" fmla="val 50000"/>
                </a:avLst>
              </a:prstTxWarp>
            </a:bodyPr>
            <a:lstStyle/>
            <a:p>
              <a:pPr algn="ctr" fontAlgn="auto"/>
              <a:r>
                <a:rPr lang="en-GB" sz="3600" kern="10">
                  <a:ln w="12700">
                    <a:solidFill>
                      <a:srgbClr val="C4B596"/>
                    </a:solidFill>
                    <a:round/>
                    <a:headEnd/>
                    <a:tailEnd/>
                  </a:ln>
                  <a:solidFill>
                    <a:schemeClr val="folHlink"/>
                  </a:solidFill>
                  <a:effectLst>
                    <a:outerShdw dist="53882" dir="2700000" algn="ctr" rotWithShape="0">
                      <a:srgbClr val="CBCBCB"/>
                    </a:outerShdw>
                  </a:effectLst>
                  <a:latin typeface="Arial"/>
                  <a:cs typeface="Arial"/>
                </a:rPr>
                <a:t>4 grandparents</a:t>
              </a:r>
            </a:p>
          </p:txBody>
        </p:sp>
        <p:sp>
          <p:nvSpPr>
            <p:cNvPr id="83978" name="WordArt 10"/>
            <p:cNvSpPr>
              <a:spLocks noChangeArrowheads="1" noChangeShapeType="1" noTextEdit="1"/>
            </p:cNvSpPr>
            <p:nvPr/>
          </p:nvSpPr>
          <p:spPr bwMode="auto">
            <a:xfrm rot="5400000">
              <a:off x="3309" y="3027"/>
              <a:ext cx="1872" cy="330"/>
            </a:xfrm>
            <a:prstGeom prst="rect">
              <a:avLst/>
            </a:prstGeom>
          </p:spPr>
          <p:txBody>
            <a:bodyPr vert="wordArtVert" wrap="none" fromWordArt="1">
              <a:prstTxWarp prst="textPlain">
                <a:avLst>
                  <a:gd name="adj" fmla="val 50000"/>
                </a:avLst>
              </a:prstTxWarp>
            </a:bodyPr>
            <a:lstStyle/>
            <a:p>
              <a:pPr algn="ctr" fontAlgn="auto"/>
              <a:r>
                <a:rPr lang="en-GB" sz="3600" kern="10">
                  <a:ln w="12700">
                    <a:solidFill>
                      <a:srgbClr val="C4B596"/>
                    </a:solidFill>
                    <a:round/>
                    <a:headEnd/>
                    <a:tailEnd/>
                  </a:ln>
                  <a:solidFill>
                    <a:schemeClr val="folHlink"/>
                  </a:solidFill>
                  <a:effectLst>
                    <a:outerShdw dist="53882" dir="2700000" algn="ctr" rotWithShape="0">
                      <a:srgbClr val="CBCBCB"/>
                    </a:outerShdw>
                  </a:effectLst>
                  <a:latin typeface="Arial"/>
                  <a:cs typeface="Arial"/>
                </a:rPr>
                <a:t>2 parents</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8397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39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2" grpId="0"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C:\Program Files\Microsoft Office\Clipart\WebArt\bd10904_.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81200"/>
            <a:ext cx="2147888" cy="4572000"/>
          </a:xfrm>
          <a:prstGeom prst="rect">
            <a:avLst/>
          </a:prstGeom>
          <a:noFill/>
          <a:extLst>
            <a:ext uri="{909E8E84-426E-40DD-AFC4-6F175D3DCCD1}">
              <a14:hiddenFill xmlns:a14="http://schemas.microsoft.com/office/drawing/2010/main">
                <a:solidFill>
                  <a:srgbClr val="FFFFFF"/>
                </a:solidFill>
              </a14:hiddenFill>
            </a:ext>
          </a:extLst>
        </p:spPr>
      </p:pic>
      <p:sp>
        <p:nvSpPr>
          <p:cNvPr id="84995" name="Text Box 3"/>
          <p:cNvSpPr txBox="1">
            <a:spLocks noChangeArrowheads="1"/>
          </p:cNvSpPr>
          <p:nvPr/>
        </p:nvSpPr>
        <p:spPr bwMode="auto">
          <a:xfrm>
            <a:off x="304800" y="3048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SUCCESSES and FAILURES</a:t>
            </a:r>
          </a:p>
        </p:txBody>
      </p:sp>
      <p:sp>
        <p:nvSpPr>
          <p:cNvPr id="84996" name="Text Box 4"/>
          <p:cNvSpPr txBox="1">
            <a:spLocks noChangeArrowheads="1"/>
          </p:cNvSpPr>
          <p:nvPr/>
        </p:nvSpPr>
        <p:spPr bwMode="auto">
          <a:xfrm>
            <a:off x="2971800" y="1524000"/>
            <a:ext cx="48768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atin typeface="Arial" pitchFamily="34" charset="0"/>
              </a:rPr>
              <a:t>China has an ageing population and will have an increasing dependency ratio in the future.</a:t>
            </a:r>
          </a:p>
        </p:txBody>
      </p:sp>
      <p:pic>
        <p:nvPicPr>
          <p:cNvPr id="8499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895600"/>
            <a:ext cx="6553200" cy="750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5004" name="Text Box 12"/>
          <p:cNvSpPr txBox="1">
            <a:spLocks noChangeArrowheads="1"/>
          </p:cNvSpPr>
          <p:nvPr/>
        </p:nvSpPr>
        <p:spPr bwMode="auto">
          <a:xfrm>
            <a:off x="2971800" y="4267200"/>
            <a:ext cx="48768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atin typeface="Arial" pitchFamily="34" charset="0"/>
              </a:rPr>
              <a:t>As a result of almost 30 years of the one child policy there is a lower ‘active population’, making it more difficult to support the ‘dependent population’.</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95234" name="Text Box 2"/>
          <p:cNvSpPr txBox="1">
            <a:spLocks noChangeArrowheads="1"/>
          </p:cNvSpPr>
          <p:nvPr/>
        </p:nvSpPr>
        <p:spPr bwMode="auto">
          <a:xfrm>
            <a:off x="228600" y="228600"/>
            <a:ext cx="8763000" cy="631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b="1">
                <a:solidFill>
                  <a:srgbClr val="FFFF00"/>
                </a:solidFill>
                <a:effectLst>
                  <a:outerShdw blurRad="38100" dist="38100" dir="2700000" algn="tl">
                    <a:srgbClr val="000000"/>
                  </a:outerShdw>
                </a:effectLst>
                <a:latin typeface="Tempus Sans ITC" pitchFamily="82" charset="0"/>
              </a:rPr>
              <a:t>China’s Population: New Trends and Challenges         </a:t>
            </a:r>
          </a:p>
          <a:p>
            <a:endParaRPr lang="en-GB" b="1">
              <a:solidFill>
                <a:srgbClr val="FFFF00"/>
              </a:solidFill>
              <a:effectLst>
                <a:outerShdw blurRad="38100" dist="38100" dir="2700000" algn="tl">
                  <a:srgbClr val="000000"/>
                </a:outerShdw>
              </a:effectLst>
              <a:latin typeface="Tempus Sans ITC" pitchFamily="82" charset="0"/>
            </a:endParaRPr>
          </a:p>
          <a:p>
            <a:r>
              <a:rPr lang="en-GB" sz="1800" b="1">
                <a:solidFill>
                  <a:srgbClr val="FFFF00"/>
                </a:solidFill>
                <a:latin typeface="Tempus Sans ITC" pitchFamily="82" charset="0"/>
              </a:rPr>
              <a:t>China experienced dramatic declines in birth and death rates                                        over the past 50 years as the government implemented </a:t>
            </a:r>
            <a:br>
              <a:rPr lang="en-GB" sz="1800" b="1">
                <a:solidFill>
                  <a:srgbClr val="FFFF00"/>
                </a:solidFill>
                <a:latin typeface="Tempus Sans ITC" pitchFamily="82" charset="0"/>
              </a:rPr>
            </a:br>
            <a:r>
              <a:rPr lang="en-GB" sz="1800" b="1">
                <a:solidFill>
                  <a:srgbClr val="FFFF00"/>
                </a:solidFill>
                <a:latin typeface="Tempus Sans ITC" pitchFamily="82" charset="0"/>
              </a:rPr>
              <a:t>revolutionary and controversial policies to improve health </a:t>
            </a:r>
            <a:br>
              <a:rPr lang="en-GB" sz="1800" b="1">
                <a:solidFill>
                  <a:srgbClr val="FFFF00"/>
                </a:solidFill>
                <a:latin typeface="Tempus Sans ITC" pitchFamily="82" charset="0"/>
              </a:rPr>
            </a:br>
            <a:r>
              <a:rPr lang="en-GB" sz="1800" b="1">
                <a:solidFill>
                  <a:srgbClr val="FFFF00"/>
                </a:solidFill>
                <a:latin typeface="Tempus Sans ITC" pitchFamily="82" charset="0"/>
              </a:rPr>
              <a:t>and slow population growth. With 1.3 billion people, China </a:t>
            </a:r>
            <a:br>
              <a:rPr lang="en-GB" sz="1800" b="1">
                <a:solidFill>
                  <a:srgbClr val="FFFF00"/>
                </a:solidFill>
                <a:latin typeface="Tempus Sans ITC" pitchFamily="82" charset="0"/>
              </a:rPr>
            </a:br>
            <a:r>
              <a:rPr lang="en-GB" sz="1800" b="1">
                <a:solidFill>
                  <a:srgbClr val="FFFF00"/>
                </a:solidFill>
                <a:latin typeface="Tempus Sans ITC" pitchFamily="82" charset="0"/>
              </a:rPr>
              <a:t>remains the world’s most populous country, but it has lower </a:t>
            </a:r>
            <a:br>
              <a:rPr lang="en-GB" sz="1800" b="1">
                <a:solidFill>
                  <a:srgbClr val="FFFF00"/>
                </a:solidFill>
                <a:latin typeface="Tempus Sans ITC" pitchFamily="82" charset="0"/>
              </a:rPr>
            </a:br>
            <a:r>
              <a:rPr lang="en-GB" sz="1800" b="1">
                <a:solidFill>
                  <a:srgbClr val="FFFF00"/>
                </a:solidFill>
                <a:latin typeface="Tempus Sans ITC" pitchFamily="82" charset="0"/>
              </a:rPr>
              <a:t>fertility than the USA and many European countries. Fewer children, later marriage, and longer life expectancy have affected family structures and created new challenges.</a:t>
            </a:r>
          </a:p>
          <a:p>
            <a:r>
              <a:rPr lang="en-GB" sz="1800" b="1">
                <a:solidFill>
                  <a:srgbClr val="FFFF00"/>
                </a:solidFill>
                <a:latin typeface="Tempus Sans ITC" pitchFamily="82" charset="0"/>
              </a:rPr>
              <a:t>The growing proportion of elderly in China is beginning to strain both national and family resources. Lower fertility means that fewer children—and sometimes only one child—will be available to care for elderly family members.</a:t>
            </a:r>
          </a:p>
          <a:p>
            <a:endParaRPr lang="en-GB" sz="1800" b="1">
              <a:solidFill>
                <a:srgbClr val="FFFF00"/>
              </a:solidFill>
              <a:latin typeface="Tempus Sans ITC" pitchFamily="82" charset="0"/>
            </a:endParaRPr>
          </a:p>
          <a:p>
            <a:r>
              <a:rPr lang="en-GB" sz="1800" b="1">
                <a:solidFill>
                  <a:srgbClr val="FFFF00"/>
                </a:solidFill>
                <a:latin typeface="Tempus Sans ITC" pitchFamily="82" charset="0"/>
              </a:rPr>
              <a:t>Movement toward a market economy and opening to international trade in the 1990s brought enormous economic growth, but also increased income and health inequalities, encouraged mass labour migration, and exacerbated environmental damage. The effects of these dramatic changes on China’s fertility, health, economy, and government in the 20th century will ripple through the society for the foreseeable future, and will be felt around the world.</a:t>
            </a:r>
          </a:p>
        </p:txBody>
      </p:sp>
      <p:pic>
        <p:nvPicPr>
          <p:cNvPr id="95235" name="Picture 3" descr="China, coat of arms - Vector clipart (vector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304800"/>
            <a:ext cx="1804988" cy="20034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upload.wikimedia.org/wikipedia/en/thumb/e/ec/LocationPRChina.png/800px-LocationPRChina.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852613"/>
            <a:ext cx="3733800" cy="1643062"/>
          </a:xfrm>
          <a:prstGeom prst="rect">
            <a:avLst/>
          </a:prstGeom>
          <a:noFill/>
          <a:extLst>
            <a:ext uri="{909E8E84-426E-40DD-AFC4-6F175D3DCCD1}">
              <a14:hiddenFill xmlns:a14="http://schemas.microsoft.com/office/drawing/2010/main">
                <a:solidFill>
                  <a:srgbClr val="FFFFFF"/>
                </a:solidFill>
              </a14:hiddenFill>
            </a:ext>
          </a:extLst>
        </p:spPr>
      </p:pic>
      <p:sp>
        <p:nvSpPr>
          <p:cNvPr id="54275" name="Text Box 3"/>
          <p:cNvSpPr txBox="1">
            <a:spLocks noChangeArrowheads="1"/>
          </p:cNvSpPr>
          <p:nvPr/>
        </p:nvSpPr>
        <p:spPr bwMode="auto">
          <a:xfrm>
            <a:off x="152400" y="1981200"/>
            <a:ext cx="5257800" cy="405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sz="2000" b="1">
                <a:latin typeface="Arial" pitchFamily="34" charset="0"/>
              </a:rPr>
              <a:t>1 Late marriage </a:t>
            </a:r>
            <a:r>
              <a:rPr lang="en-GB" sz="2000">
                <a:latin typeface="Arial" pitchFamily="34" charset="0"/>
              </a:rPr>
              <a:t>– men were encouraged to marry no earlier than 28 years old (25 in rural areas) and women no earlier than 25 years old (23 in rural areas).</a:t>
            </a:r>
          </a:p>
          <a:p>
            <a:endParaRPr lang="en-GB" sz="2000" b="1">
              <a:latin typeface="Arial" pitchFamily="34" charset="0"/>
            </a:endParaRPr>
          </a:p>
          <a:p>
            <a:r>
              <a:rPr lang="en-GB" sz="2000" b="1">
                <a:latin typeface="Arial" pitchFamily="34" charset="0"/>
              </a:rPr>
              <a:t>2 Longer spacing between births </a:t>
            </a:r>
            <a:r>
              <a:rPr lang="en-GB" sz="2000">
                <a:latin typeface="Arial" pitchFamily="34" charset="0"/>
              </a:rPr>
              <a:t>– couples were encouraged to allow at least a four-year gap after the first child before having another baby.</a:t>
            </a:r>
          </a:p>
          <a:p>
            <a:endParaRPr lang="en-GB" sz="2000" b="1">
              <a:latin typeface="Arial" pitchFamily="34" charset="0"/>
            </a:endParaRPr>
          </a:p>
          <a:p>
            <a:r>
              <a:rPr lang="en-GB" sz="2000" b="1">
                <a:latin typeface="Arial" pitchFamily="34" charset="0"/>
              </a:rPr>
              <a:t>3 Fewer children </a:t>
            </a:r>
            <a:r>
              <a:rPr lang="en-GB" sz="2000">
                <a:latin typeface="Arial" pitchFamily="34" charset="0"/>
              </a:rPr>
              <a:t>– it was suggested that urban families should be limited to two children, and rural families to three children.</a:t>
            </a:r>
          </a:p>
        </p:txBody>
      </p:sp>
      <p:pic>
        <p:nvPicPr>
          <p:cNvPr id="54276" name="Picture 4" descr="http://upload.wikimedia.org/wikipedia/commons/thumb/f/fa/Flag_of_the_People%27s_Republic_of_China.svg/800px-Flag_of_the_People%27s_Republic_of_China.svg.p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91200" y="3962400"/>
            <a:ext cx="2819400" cy="18780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4277" name="Text Box 5"/>
          <p:cNvSpPr txBox="1">
            <a:spLocks noChangeArrowheads="1"/>
          </p:cNvSpPr>
          <p:nvPr/>
        </p:nvSpPr>
        <p:spPr bwMode="auto">
          <a:xfrm>
            <a:off x="228600" y="838200"/>
            <a:ext cx="86106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atin typeface="Arial" pitchFamily="34" charset="0"/>
              </a:rPr>
              <a:t>In the 1970s the Chinese government had issued three policies to reduce the birth rate:</a:t>
            </a:r>
          </a:p>
        </p:txBody>
      </p:sp>
      <p:sp>
        <p:nvSpPr>
          <p:cNvPr id="54278" name="Text Box 6"/>
          <p:cNvSpPr txBox="1">
            <a:spLocks noChangeArrowheads="1"/>
          </p:cNvSpPr>
          <p:nvPr/>
        </p:nvSpPr>
        <p:spPr bwMode="auto">
          <a:xfrm>
            <a:off x="457200" y="228600"/>
            <a:ext cx="5029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1970 POPULATION POLICY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427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427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427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427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build="p" autoUpdateAnimBg="0"/>
      <p:bldP spid="54277"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6323" name="Object 3"/>
          <p:cNvGraphicFramePr>
            <a:graphicFrameLocks noChangeAspect="1"/>
          </p:cNvGraphicFramePr>
          <p:nvPr/>
        </p:nvGraphicFramePr>
        <p:xfrm>
          <a:off x="3352800" y="1447800"/>
          <a:ext cx="5505450" cy="4441825"/>
        </p:xfrm>
        <a:graphic>
          <a:graphicData uri="http://schemas.openxmlformats.org/presentationml/2006/ole">
            <mc:AlternateContent xmlns:mc="http://schemas.openxmlformats.org/markup-compatibility/2006">
              <mc:Choice xmlns:v="urn:schemas-microsoft-com:vml" Requires="v">
                <p:oleObj spid="_x0000_s56330" name="Bitmap Image" r:id="rId3" imgW="4285714" imgH="3457143" progId="Paint.Picture">
                  <p:embed/>
                </p:oleObj>
              </mc:Choice>
              <mc:Fallback>
                <p:oleObj name="Bitmap Image" r:id="rId3" imgW="4285714" imgH="3457143" progId="Paint.Picture">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1447800"/>
                        <a:ext cx="5505450" cy="444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6324" name="Text Box 4"/>
          <p:cNvSpPr txBox="1">
            <a:spLocks noChangeArrowheads="1"/>
          </p:cNvSpPr>
          <p:nvPr/>
        </p:nvSpPr>
        <p:spPr bwMode="auto">
          <a:xfrm>
            <a:off x="228600" y="1676400"/>
            <a:ext cx="2971800" cy="410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atin typeface="Arial" pitchFamily="34" charset="0"/>
              </a:rPr>
              <a:t>In 1979 the authorities tightened their control and limited households to only one child. </a:t>
            </a:r>
          </a:p>
          <a:p>
            <a:endParaRPr lang="en-GB">
              <a:latin typeface="Arial" pitchFamily="34" charset="0"/>
            </a:endParaRPr>
          </a:p>
          <a:p>
            <a:r>
              <a:rPr lang="en-GB">
                <a:latin typeface="Arial" pitchFamily="34" charset="0"/>
              </a:rPr>
              <a:t>The goal of this policy was to limit China’s population to 1.2 billion by the year 2000.</a:t>
            </a:r>
          </a:p>
        </p:txBody>
      </p:sp>
      <p:sp>
        <p:nvSpPr>
          <p:cNvPr id="56325" name="Text Box 5"/>
          <p:cNvSpPr txBox="1">
            <a:spLocks noChangeArrowheads="1"/>
          </p:cNvSpPr>
          <p:nvPr/>
        </p:nvSpPr>
        <p:spPr bwMode="auto">
          <a:xfrm>
            <a:off x="457200" y="228600"/>
            <a:ext cx="50292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0000"/>
                </a:solidFill>
                <a:latin typeface="Arial" pitchFamily="34" charset="0"/>
              </a:rPr>
              <a:t>1979 POPULATION POLICY – THE ONE CHILD POLICY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632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6324">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563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4" grpId="0" build="p" autoUpdateAnimBg="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erspective">
  <a:themeElements>
    <a:clrScheme name="Perspective">
      <a:dk1>
        <a:sysClr val="windowText" lastClr="000000"/>
      </a:dk1>
      <a:lt1>
        <a:sysClr val="window" lastClr="FFFFFF"/>
      </a:lt1>
      <a:dk2>
        <a:srgbClr val="283138"/>
      </a:dk2>
      <a:lt2>
        <a:srgbClr val="FF8600"/>
      </a:lt2>
      <a:accent1>
        <a:srgbClr val="838D9B"/>
      </a:accent1>
      <a:accent2>
        <a:srgbClr val="D2610C"/>
      </a:accent2>
      <a:accent3>
        <a:srgbClr val="80716A"/>
      </a:accent3>
      <a:accent4>
        <a:srgbClr val="94147C"/>
      </a:accent4>
      <a:accent5>
        <a:srgbClr val="5D5AD2"/>
      </a:accent5>
      <a:accent6>
        <a:srgbClr val="6F6C7D"/>
      </a:accent6>
      <a:hlink>
        <a:srgbClr val="6187E3"/>
      </a:hlink>
      <a:folHlink>
        <a:srgbClr val="7B8EB8"/>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erspective">
      <a:fillStyleLst>
        <a:solidFill>
          <a:schemeClr val="phClr"/>
        </a:solidFill>
        <a:gradFill rotWithShape="1">
          <a:gsLst>
            <a:gs pos="0">
              <a:schemeClr val="phClr">
                <a:tint val="50000"/>
                <a:alpha val="100000"/>
                <a:satMod val="160000"/>
                <a:lumMod val="105000"/>
              </a:schemeClr>
            </a:gs>
            <a:gs pos="41000">
              <a:schemeClr val="phClr">
                <a:tint val="57000"/>
                <a:satMod val="180000"/>
                <a:lumMod val="99000"/>
              </a:schemeClr>
            </a:gs>
            <a:gs pos="100000">
              <a:schemeClr val="phClr">
                <a:tint val="80000"/>
                <a:satMod val="200000"/>
                <a:lumMod val="104000"/>
              </a:schemeClr>
            </a:gs>
          </a:gsLst>
          <a:lin ang="5400000" scaled="1"/>
        </a:gradFill>
        <a:gradFill rotWithShape="1">
          <a:gsLst>
            <a:gs pos="0">
              <a:schemeClr val="phClr">
                <a:tint val="96000"/>
                <a:satMod val="130000"/>
                <a:lumMod val="114000"/>
              </a:schemeClr>
            </a:gs>
            <a:gs pos="60000">
              <a:schemeClr val="phClr">
                <a:tint val="100000"/>
                <a:satMod val="106000"/>
                <a:lumMod val="110000"/>
              </a:schemeClr>
            </a:gs>
            <a:gs pos="100000">
              <a:schemeClr val="ph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50800" dist="38100" dir="5400000" rotWithShape="0">
              <a:srgbClr val="000000">
                <a:alpha val="28000"/>
              </a:srgbClr>
            </a:outerShdw>
          </a:effectLst>
        </a:effectStyle>
        <a:effectStyle>
          <a:effectLst>
            <a:outerShdw blurRad="47625" dist="38100" dir="5400000" sy="98000" rotWithShape="0">
              <a:srgbClr val="000000">
                <a:alpha val="48000"/>
              </a:srgbClr>
            </a:outerShdw>
          </a:effectLst>
          <a:scene3d>
            <a:camera prst="orthographicFront">
              <a:rot lat="0" lon="0" rev="0"/>
            </a:camera>
            <a:lightRig rig="twoPt" dir="br">
              <a:rot lat="0" lon="0" rev="8700000"/>
            </a:lightRig>
          </a:scene3d>
          <a:sp3d prstMaterial="matte">
            <a:bevelT w="25400" h="53975"/>
          </a:sp3d>
        </a:effectStyle>
        <a:effectStyle>
          <a:effectLst>
            <a:reflection blurRad="12700" stA="24000" endPos="28000" dist="50800" dir="5400000" sy="-100000" rotWithShape="0"/>
          </a:effectLst>
          <a:scene3d>
            <a:camera prst="orthographicFront">
              <a:rot lat="0" lon="0" rev="0"/>
            </a:camera>
            <a:lightRig rig="threePt" dir="t">
              <a:rot lat="0" lon="0" rev="4800000"/>
            </a:lightRig>
          </a:scene3d>
          <a:sp3d>
            <a:bevelT w="69850" h="31750"/>
          </a:sp3d>
        </a:effectStyle>
      </a:effectStyleLst>
      <a:bgFillStyleLst>
        <a:solidFill>
          <a:schemeClr val="phClr"/>
        </a:solidFill>
        <a:gradFill rotWithShape="1">
          <a:gsLst>
            <a:gs pos="0">
              <a:schemeClr val="phClr">
                <a:tint val="100000"/>
                <a:shade val="80000"/>
                <a:satMod val="100000"/>
                <a:lumMod val="100000"/>
              </a:schemeClr>
            </a:gs>
            <a:gs pos="65000">
              <a:schemeClr val="phClr">
                <a:tint val="100000"/>
                <a:shade val="95000"/>
                <a:satMod val="100000"/>
                <a:lumMod val="100000"/>
              </a:schemeClr>
            </a:gs>
            <a:gs pos="100000">
              <a:schemeClr val="phClr">
                <a:tint val="88000"/>
                <a:shade val="100000"/>
                <a:satMod val="400000"/>
                <a:lumMod val="100000"/>
              </a:schemeClr>
            </a:gs>
          </a:gsLst>
          <a:lin ang="5400000" scaled="0"/>
        </a:gradFill>
        <a:blipFill rotWithShape="1">
          <a:blip xmlns:r="http://schemas.openxmlformats.org/officeDocument/2006/relationships" r:embed="rId1">
            <a:duotone>
              <a:schemeClr val="phClr">
                <a:tint val="95000"/>
                <a:satMod val="90000"/>
              </a:schemeClr>
              <a:schemeClr val="phClr">
                <a:shade val="92000"/>
              </a:schemeClr>
            </a:duotone>
          </a:blip>
          <a:tile tx="0" ty="0" sx="100000" sy="100000" flip="none" algn="tl"/>
        </a:blip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00D702CE195D548A2391B20AB2C96AD" ma:contentTypeVersion="" ma:contentTypeDescription="Create a new document." ma:contentTypeScope="" ma:versionID="7112621e95c90f810a4775444dd7973b">
  <xsd:schema xmlns:xsd="http://www.w3.org/2001/XMLSchema" xmlns:xs="http://www.w3.org/2001/XMLSchema" xmlns:p="http://schemas.microsoft.com/office/2006/metadata/properties" targetNamespace="http://schemas.microsoft.com/office/2006/metadata/properties" ma:root="true" ma:fieldsID="f3e687d5f98ee29b9cfcc2ff24550dc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47FB760-FE6C-432F-9FD6-438B47421B2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D6C8041B-0C1E-4F73-B4A9-3ED45CC02C78}">
  <ds:schemaRefs>
    <ds:schemaRef ds:uri="http://purl.org/dc/elements/1.1/"/>
    <ds:schemaRef ds:uri="http://purl.org/dc/dcmitype/"/>
    <ds:schemaRef ds:uri="http://schemas.openxmlformats.org/package/2006/metadata/core-properties"/>
    <ds:schemaRef ds:uri="http://purl.org/dc/terms/"/>
    <ds:schemaRef ds:uri="http://www.w3.org/XML/1998/namespace"/>
    <ds:schemaRef ds:uri="http://schemas.microsoft.com/office/2006/documentManagement/types"/>
    <ds:schemaRef ds:uri="http://schemas.microsoft.com/office/infopath/2007/PartnerControls"/>
    <ds:schemaRef ds:uri="http://schemas.microsoft.com/office/2006/metadata/properties"/>
  </ds:schemaRefs>
</ds:datastoreItem>
</file>

<file path=customXml/itemProps3.xml><?xml version="1.0" encoding="utf-8"?>
<ds:datastoreItem xmlns:ds="http://schemas.openxmlformats.org/officeDocument/2006/customXml" ds:itemID="{25C7F95C-5168-47B2-95C8-E9A38ABED1C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Perspective</Template>
  <TotalTime>997</TotalTime>
  <Words>2027</Words>
  <Application>Microsoft Office PowerPoint</Application>
  <PresentationFormat>On-screen Show (4:3)</PresentationFormat>
  <Paragraphs>222</Paragraphs>
  <Slides>74</Slides>
  <Notes>0</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74</vt:i4>
      </vt:variant>
    </vt:vector>
  </HeadingPairs>
  <TitlesOfParts>
    <vt:vector size="77" baseType="lpstr">
      <vt:lpstr>Perspective</vt:lpstr>
      <vt:lpstr>Bitmap Image</vt:lpstr>
      <vt:lpstr>Photo Editor Photo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South Ayrshire Council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IainCalder</dc:creator>
  <cp:lastModifiedBy>David</cp:lastModifiedBy>
  <cp:revision>42</cp:revision>
  <dcterms:created xsi:type="dcterms:W3CDTF">2007-01-04T13:44:06Z</dcterms:created>
  <dcterms:modified xsi:type="dcterms:W3CDTF">2014-11-26T21:00:10Z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0x010100200D702CE195D548A2391B20AB2C96AD</vt:lpwstr>
  </property>
</Properties>
</file>