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6" r:id="rId3"/>
    <p:sldId id="287" r:id="rId4"/>
    <p:sldId id="288" r:id="rId5"/>
    <p:sldId id="289" r:id="rId6"/>
    <p:sldId id="258" r:id="rId7"/>
    <p:sldId id="259" r:id="rId8"/>
    <p:sldId id="263" r:id="rId9"/>
    <p:sldId id="260" r:id="rId10"/>
    <p:sldId id="261" r:id="rId11"/>
    <p:sldId id="262" r:id="rId12"/>
    <p:sldId id="264" r:id="rId13"/>
    <p:sldId id="265" r:id="rId14"/>
    <p:sldId id="284" r:id="rId15"/>
    <p:sldId id="266" r:id="rId16"/>
    <p:sldId id="267" r:id="rId17"/>
    <p:sldId id="268" r:id="rId18"/>
    <p:sldId id="269" r:id="rId19"/>
    <p:sldId id="270" r:id="rId20"/>
    <p:sldId id="271" r:id="rId21"/>
    <p:sldId id="272" r:id="rId22"/>
    <p:sldId id="290" r:id="rId23"/>
    <p:sldId id="273" r:id="rId24"/>
    <p:sldId id="274" r:id="rId25"/>
    <p:sldId id="276" r:id="rId26"/>
    <p:sldId id="277" r:id="rId27"/>
    <p:sldId id="278" r:id="rId28"/>
    <p:sldId id="281" r:id="rId29"/>
    <p:sldId id="285" r:id="rId30"/>
    <p:sldId id="293" r:id="rId31"/>
    <p:sldId id="275" r:id="rId32"/>
    <p:sldId id="282" r:id="rId33"/>
    <p:sldId id="291" r:id="rId34"/>
    <p:sldId id="29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6F9F8BD-5D27-4820-A90F-05CDBED15A40}" type="datetimeFigureOut">
              <a:rPr lang="en-GB" smtClean="0"/>
              <a:t>17/03/2017</a:t>
            </a:fld>
            <a:endParaRPr lang="en-GB"/>
          </a:p>
        </p:txBody>
      </p:sp>
      <p:sp>
        <p:nvSpPr>
          <p:cNvPr id="16" name="Slide Number Placeholder 15"/>
          <p:cNvSpPr>
            <a:spLocks noGrp="1"/>
          </p:cNvSpPr>
          <p:nvPr>
            <p:ph type="sldNum" sz="quarter" idx="11"/>
          </p:nvPr>
        </p:nvSpPr>
        <p:spPr/>
        <p:txBody>
          <a:bodyPr/>
          <a:lstStyle/>
          <a:p>
            <a:fld id="{C6A4869A-DEC7-48C6-B3BA-7B9710FA9CBA}"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F9F8BD-5D27-4820-A90F-05CDBED15A40}" type="datetimeFigureOut">
              <a:rPr lang="en-GB" smtClean="0"/>
              <a:t>17/03/2017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A4869A-DEC7-48C6-B3BA-7B9710FA9CB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F9F8BD-5D27-4820-A90F-05CDBED15A40}" type="datetimeFigureOut">
              <a:rPr lang="en-GB" smtClean="0"/>
              <a:t>17/03/2017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A4869A-DEC7-48C6-B3BA-7B9710FA9CB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D6F9F8BD-5D27-4820-A90F-05CDBED15A40}" type="datetimeFigureOut">
              <a:rPr lang="en-GB" smtClean="0"/>
              <a:t>17/03/2017</a:t>
            </a:fld>
            <a:endParaRPr lang="en-GB"/>
          </a:p>
        </p:txBody>
      </p:sp>
      <p:sp>
        <p:nvSpPr>
          <p:cNvPr id="15" name="Slide Number Placeholder 14"/>
          <p:cNvSpPr>
            <a:spLocks noGrp="1"/>
          </p:cNvSpPr>
          <p:nvPr>
            <p:ph type="sldNum" sz="quarter" idx="15"/>
          </p:nvPr>
        </p:nvSpPr>
        <p:spPr/>
        <p:txBody>
          <a:bodyPr/>
          <a:lstStyle>
            <a:lvl1pPr algn="ctr">
              <a:defRPr/>
            </a:lvl1pPr>
          </a:lstStyle>
          <a:p>
            <a:fld id="{C6A4869A-DEC7-48C6-B3BA-7B9710FA9CBA}" type="slidenum">
              <a:rPr lang="en-GB" smtClean="0"/>
              <a:t>‹#›</a:t>
            </a:fld>
            <a:endParaRPr lang="en-GB"/>
          </a:p>
        </p:txBody>
      </p:sp>
      <p:sp>
        <p:nvSpPr>
          <p:cNvPr id="16" name="Footer Placeholder 15"/>
          <p:cNvSpPr>
            <a:spLocks noGrp="1"/>
          </p:cNvSpPr>
          <p:nvPr>
            <p:ph type="ftr" sz="quarter" idx="16"/>
          </p:nvPr>
        </p:nvSpPr>
        <p:spPr/>
        <p:txBody>
          <a:bodyPr/>
          <a:lstStyle/>
          <a:p>
            <a:endParaRPr lang="en-GB"/>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F9F8BD-5D27-4820-A90F-05CDBED15A40}" type="datetimeFigureOut">
              <a:rPr lang="en-GB" smtClean="0"/>
              <a:t>17/03/2017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A4869A-DEC7-48C6-B3BA-7B9710FA9CBA}" type="slidenum">
              <a:rPr lang="en-GB" smtClean="0"/>
              <a:t>‹#›</a:t>
            </a:fld>
            <a:endParaRPr lang="en-GB"/>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6F9F8BD-5D27-4820-A90F-05CDBED15A40}" type="datetimeFigureOut">
              <a:rPr lang="en-GB" smtClean="0"/>
              <a:t>17/03/2017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A4869A-DEC7-48C6-B3BA-7B9710FA9CBA}" type="slidenum">
              <a:rPr lang="en-GB" smtClean="0"/>
              <a:t>‹#›</a:t>
            </a:fld>
            <a:endParaRPr lang="en-GB"/>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6A4869A-DEC7-48C6-B3BA-7B9710FA9CBA}" type="slidenum">
              <a:rPr lang="en-GB" smtClean="0"/>
              <a:t>‹#›</a:t>
            </a:fld>
            <a:endParaRPr lang="en-GB"/>
          </a:p>
        </p:txBody>
      </p:sp>
      <p:sp>
        <p:nvSpPr>
          <p:cNvPr id="8" name="Footer Placeholder 7"/>
          <p:cNvSpPr>
            <a:spLocks noGrp="1"/>
          </p:cNvSpPr>
          <p:nvPr>
            <p:ph type="ftr" sz="quarter" idx="11"/>
          </p:nvPr>
        </p:nvSpPr>
        <p:spPr/>
        <p:txBody>
          <a:bodyPr/>
          <a:lstStyle/>
          <a:p>
            <a:endParaRPr lang="en-GB"/>
          </a:p>
        </p:txBody>
      </p:sp>
      <p:sp>
        <p:nvSpPr>
          <p:cNvPr id="7" name="Date Placeholder 6"/>
          <p:cNvSpPr>
            <a:spLocks noGrp="1"/>
          </p:cNvSpPr>
          <p:nvPr>
            <p:ph type="dt" sz="half" idx="10"/>
          </p:nvPr>
        </p:nvSpPr>
        <p:spPr/>
        <p:txBody>
          <a:bodyPr/>
          <a:lstStyle/>
          <a:p>
            <a:fld id="{D6F9F8BD-5D27-4820-A90F-05CDBED15A40}" type="datetimeFigureOut">
              <a:rPr lang="en-GB" smtClean="0"/>
              <a:t>17/03/2017</a:t>
            </a:fld>
            <a:endParaRPr lang="en-GB"/>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F9F8BD-5D27-4820-A90F-05CDBED15A40}" type="datetimeFigureOut">
              <a:rPr lang="en-GB" smtClean="0"/>
              <a:t>17/03/2017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A4869A-DEC7-48C6-B3BA-7B9710FA9CBA}" type="slidenum">
              <a:rPr lang="en-GB" smtClean="0"/>
              <a:t>‹#›</a:t>
            </a:fld>
            <a:endParaRPr lang="en-GB"/>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9F8BD-5D27-4820-A90F-05CDBED15A40}" type="datetimeFigureOut">
              <a:rPr lang="en-GB" smtClean="0"/>
              <a:t>17/03/2017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A4869A-DEC7-48C6-B3BA-7B9710FA9CB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D6F9F8BD-5D27-4820-A90F-05CDBED15A40}" type="datetimeFigureOut">
              <a:rPr lang="en-GB" smtClean="0"/>
              <a:t>17/03/2017</a:t>
            </a:fld>
            <a:endParaRPr lang="en-GB"/>
          </a:p>
        </p:txBody>
      </p:sp>
      <p:sp>
        <p:nvSpPr>
          <p:cNvPr id="9" name="Slide Number Placeholder 8"/>
          <p:cNvSpPr>
            <a:spLocks noGrp="1"/>
          </p:cNvSpPr>
          <p:nvPr>
            <p:ph type="sldNum" sz="quarter" idx="15"/>
          </p:nvPr>
        </p:nvSpPr>
        <p:spPr/>
        <p:txBody>
          <a:bodyPr/>
          <a:lstStyle/>
          <a:p>
            <a:fld id="{C6A4869A-DEC7-48C6-B3BA-7B9710FA9CBA}" type="slidenum">
              <a:rPr lang="en-GB" smtClean="0"/>
              <a:t>‹#›</a:t>
            </a:fld>
            <a:endParaRPr lang="en-GB"/>
          </a:p>
        </p:txBody>
      </p:sp>
      <p:sp>
        <p:nvSpPr>
          <p:cNvPr id="10" name="Footer Placeholder 9"/>
          <p:cNvSpPr>
            <a:spLocks noGrp="1"/>
          </p:cNvSpPr>
          <p:nvPr>
            <p:ph type="ftr" sz="quarter" idx="16"/>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D6F9F8BD-5D27-4820-A90F-05CDBED15A40}" type="datetimeFigureOut">
              <a:rPr lang="en-GB" smtClean="0"/>
              <a:t>17/03/2017</a:t>
            </a:fld>
            <a:endParaRPr lang="en-GB"/>
          </a:p>
        </p:txBody>
      </p:sp>
      <p:sp>
        <p:nvSpPr>
          <p:cNvPr id="9" name="Slide Number Placeholder 8"/>
          <p:cNvSpPr>
            <a:spLocks noGrp="1"/>
          </p:cNvSpPr>
          <p:nvPr>
            <p:ph type="sldNum" sz="quarter" idx="11"/>
          </p:nvPr>
        </p:nvSpPr>
        <p:spPr/>
        <p:txBody>
          <a:bodyPr/>
          <a:lstStyle/>
          <a:p>
            <a:fld id="{C6A4869A-DEC7-48C6-B3BA-7B9710FA9CBA}"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6F9F8BD-5D27-4820-A90F-05CDBED15A40}" type="datetimeFigureOut">
              <a:rPr lang="en-GB" smtClean="0"/>
              <a:t>17/03/2017</a:t>
            </a:fld>
            <a:endParaRPr lang="en-GB"/>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6A4869A-DEC7-48C6-B3BA-7B9710FA9CBA}" type="slidenum">
              <a:rPr lang="en-GB" smtClean="0"/>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hlbB3cmgPm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nPuvFXv8Go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3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7544" y="3960313"/>
            <a:ext cx="8305800" cy="2421015"/>
          </a:xfrm>
        </p:spPr>
        <p:txBody>
          <a:bodyPr/>
          <a:lstStyle/>
          <a:p>
            <a:r>
              <a:rPr lang="en-GB" dirty="0"/>
              <a:t>Mao posters:</a:t>
            </a:r>
            <a:br>
              <a:rPr lang="en-GB" dirty="0"/>
            </a:br>
            <a:r>
              <a:rPr lang="en-GB" dirty="0"/>
              <a:t>truth v propaganda in the revolutionary cause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16632"/>
            <a:ext cx="7812360" cy="38436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eat_Leap_forward_poster_m.jpg"/>
          <p:cNvPicPr>
            <a:picLocks noGrp="1" noChangeAspect="1"/>
          </p:cNvPicPr>
          <p:nvPr>
            <p:ph idx="1"/>
          </p:nvPr>
        </p:nvPicPr>
        <p:blipFill>
          <a:blip r:embed="rId2" cstate="print"/>
          <a:stretch>
            <a:fillRect/>
          </a:stretch>
        </p:blipFill>
        <p:spPr>
          <a:xfrm>
            <a:off x="683568" y="1484784"/>
            <a:ext cx="3172968" cy="4572000"/>
          </a:xfrm>
        </p:spPr>
      </p:pic>
      <p:sp>
        <p:nvSpPr>
          <p:cNvPr id="3" name="Title 2"/>
          <p:cNvSpPr>
            <a:spLocks noGrp="1"/>
          </p:cNvSpPr>
          <p:nvPr>
            <p:ph type="title"/>
          </p:nvPr>
        </p:nvSpPr>
        <p:spPr/>
        <p:txBody>
          <a:bodyPr/>
          <a:lstStyle/>
          <a:p>
            <a:r>
              <a:rPr lang="en-GB" dirty="0"/>
              <a:t>Plenty </a:t>
            </a:r>
            <a:r>
              <a:rPr lang="en-GB" sz="3600" dirty="0"/>
              <a:t>for</a:t>
            </a:r>
            <a:r>
              <a:rPr lang="en-GB" dirty="0"/>
              <a:t> all</a:t>
            </a:r>
          </a:p>
        </p:txBody>
      </p:sp>
      <p:pic>
        <p:nvPicPr>
          <p:cNvPr id="5" name="Picture 4" descr="Great-Chinese-Famine.jpg"/>
          <p:cNvPicPr>
            <a:picLocks noChangeAspect="1"/>
          </p:cNvPicPr>
          <p:nvPr/>
        </p:nvPicPr>
        <p:blipFill>
          <a:blip r:embed="rId3" cstate="print"/>
          <a:stretch>
            <a:fillRect/>
          </a:stretch>
        </p:blipFill>
        <p:spPr>
          <a:xfrm>
            <a:off x="5436096" y="1484784"/>
            <a:ext cx="2960593" cy="45091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13-593.jpg"/>
          <p:cNvPicPr>
            <a:picLocks noGrp="1" noChangeAspect="1"/>
          </p:cNvPicPr>
          <p:nvPr>
            <p:ph idx="1"/>
          </p:nvPr>
        </p:nvPicPr>
        <p:blipFill>
          <a:blip r:embed="rId2" cstate="print"/>
          <a:stretch>
            <a:fillRect/>
          </a:stretch>
        </p:blipFill>
        <p:spPr>
          <a:xfrm>
            <a:off x="971600" y="980728"/>
            <a:ext cx="7229789" cy="4948666"/>
          </a:xfrm>
        </p:spPr>
      </p:pic>
      <p:sp>
        <p:nvSpPr>
          <p:cNvPr id="3" name="Title 2"/>
          <p:cNvSpPr>
            <a:spLocks noGrp="1"/>
          </p:cNvSpPr>
          <p:nvPr>
            <p:ph type="title"/>
          </p:nvPr>
        </p:nvSpPr>
        <p:spPr>
          <a:xfrm>
            <a:off x="539552" y="404664"/>
            <a:ext cx="8229600" cy="534888"/>
          </a:xfrm>
        </p:spPr>
        <p:txBody>
          <a:bodyPr>
            <a:noAutofit/>
          </a:bodyPr>
          <a:lstStyle/>
          <a:p>
            <a:r>
              <a:rPr lang="en-GB" sz="3200" dirty="0"/>
              <a:t>A Chinese Utopia</a:t>
            </a:r>
          </a:p>
        </p:txBody>
      </p:sp>
      <p:sp>
        <p:nvSpPr>
          <p:cNvPr id="5" name="Rectangle 4"/>
          <p:cNvSpPr/>
          <p:nvPr/>
        </p:nvSpPr>
        <p:spPr>
          <a:xfrm>
            <a:off x="2123728" y="6021288"/>
            <a:ext cx="5472608" cy="276999"/>
          </a:xfrm>
          <a:prstGeom prst="rect">
            <a:avLst/>
          </a:prstGeom>
        </p:spPr>
        <p:txBody>
          <a:bodyPr wrap="square">
            <a:spAutoFit/>
          </a:bodyPr>
          <a:lstStyle/>
          <a:p>
            <a:r>
              <a:rPr lang="en-GB" sz="1200" i="1" dirty="0"/>
              <a:t>The commune is like a gigantic dragon, production is noticeably awe-inspiring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…..and it began with </a:t>
            </a:r>
          </a:p>
        </p:txBody>
      </p:sp>
      <p:sp>
        <p:nvSpPr>
          <p:cNvPr id="3" name="Title 2"/>
          <p:cNvSpPr>
            <a:spLocks noGrp="1"/>
          </p:cNvSpPr>
          <p:nvPr>
            <p:ph type="title"/>
          </p:nvPr>
        </p:nvSpPr>
        <p:spPr/>
        <p:txBody>
          <a:bodyPr/>
          <a:lstStyle/>
          <a:p>
            <a:r>
              <a:rPr lang="en-GB" dirty="0"/>
              <a:t>The reality was different……</a:t>
            </a:r>
          </a:p>
        </p:txBody>
      </p:sp>
      <p:pic>
        <p:nvPicPr>
          <p:cNvPr id="4" name="Picture 3" descr="locust.jpg"/>
          <p:cNvPicPr>
            <a:picLocks noChangeAspect="1"/>
          </p:cNvPicPr>
          <p:nvPr/>
        </p:nvPicPr>
        <p:blipFill>
          <a:blip r:embed="rId2" cstate="print"/>
          <a:stretch>
            <a:fillRect/>
          </a:stretch>
        </p:blipFill>
        <p:spPr>
          <a:xfrm>
            <a:off x="611560" y="2492897"/>
            <a:ext cx="4236013" cy="2448272"/>
          </a:xfrm>
          <a:prstGeom prst="rect">
            <a:avLst/>
          </a:prstGeom>
        </p:spPr>
      </p:pic>
      <p:pic>
        <p:nvPicPr>
          <p:cNvPr id="5" name="Picture 4" descr="Lysenko_in_field_with_wheat.jpg"/>
          <p:cNvPicPr>
            <a:picLocks noChangeAspect="1"/>
          </p:cNvPicPr>
          <p:nvPr/>
        </p:nvPicPr>
        <p:blipFill>
          <a:blip r:embed="rId3" cstate="print"/>
          <a:stretch>
            <a:fillRect/>
          </a:stretch>
        </p:blipFill>
        <p:spPr>
          <a:xfrm>
            <a:off x="5652120" y="1844824"/>
            <a:ext cx="2749296" cy="3547872"/>
          </a:xfrm>
          <a:prstGeom prst="rect">
            <a:avLst/>
          </a:prstGeom>
        </p:spPr>
      </p:pic>
      <p:sp>
        <p:nvSpPr>
          <p:cNvPr id="6" name="TextBox 5"/>
          <p:cNvSpPr txBox="1"/>
          <p:nvPr/>
        </p:nvSpPr>
        <p:spPr>
          <a:xfrm>
            <a:off x="1115616" y="5373216"/>
            <a:ext cx="2952328" cy="461665"/>
          </a:xfrm>
          <a:prstGeom prst="rect">
            <a:avLst/>
          </a:prstGeom>
          <a:noFill/>
        </p:spPr>
        <p:txBody>
          <a:bodyPr wrap="square" rtlCol="0">
            <a:spAutoFit/>
          </a:bodyPr>
          <a:lstStyle/>
          <a:p>
            <a:r>
              <a:rPr lang="en-GB" sz="2400" dirty="0"/>
              <a:t>locusts</a:t>
            </a:r>
          </a:p>
        </p:txBody>
      </p:sp>
      <p:sp>
        <p:nvSpPr>
          <p:cNvPr id="7" name="TextBox 6"/>
          <p:cNvSpPr txBox="1"/>
          <p:nvPr/>
        </p:nvSpPr>
        <p:spPr>
          <a:xfrm>
            <a:off x="5724128" y="5661248"/>
            <a:ext cx="2736304" cy="461665"/>
          </a:xfrm>
          <a:prstGeom prst="rect">
            <a:avLst/>
          </a:prstGeom>
          <a:noFill/>
        </p:spPr>
        <p:txBody>
          <a:bodyPr wrap="square" rtlCol="0">
            <a:spAutoFit/>
          </a:bodyPr>
          <a:lstStyle/>
          <a:p>
            <a:r>
              <a:rPr lang="en-GB" sz="2400" dirty="0"/>
              <a:t>….and Lysenko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1-Eliminating-the-last-sparrow..jpeg"/>
          <p:cNvPicPr>
            <a:picLocks noGrp="1" noChangeAspect="1"/>
          </p:cNvPicPr>
          <p:nvPr>
            <p:ph idx="1"/>
          </p:nvPr>
        </p:nvPicPr>
        <p:blipFill>
          <a:blip r:embed="rId2" cstate="print"/>
          <a:stretch>
            <a:fillRect/>
          </a:stretch>
        </p:blipFill>
        <p:spPr>
          <a:xfrm>
            <a:off x="5076056" y="1268760"/>
            <a:ext cx="3176752" cy="4572000"/>
          </a:xfrm>
        </p:spPr>
      </p:pic>
      <p:pic>
        <p:nvPicPr>
          <p:cNvPr id="5" name="Picture 4" descr="1582-001M.jpeg"/>
          <p:cNvPicPr>
            <a:picLocks noChangeAspect="1"/>
          </p:cNvPicPr>
          <p:nvPr/>
        </p:nvPicPr>
        <p:blipFill>
          <a:blip r:embed="rId3" cstate="print"/>
          <a:stretch>
            <a:fillRect/>
          </a:stretch>
        </p:blipFill>
        <p:spPr>
          <a:xfrm>
            <a:off x="827584" y="2132856"/>
            <a:ext cx="3893599" cy="2652514"/>
          </a:xfrm>
          <a:prstGeom prst="rect">
            <a:avLst/>
          </a:prstGeom>
        </p:spPr>
      </p:pic>
      <p:sp>
        <p:nvSpPr>
          <p:cNvPr id="6" name="TextBox 5"/>
          <p:cNvSpPr txBox="1"/>
          <p:nvPr/>
        </p:nvSpPr>
        <p:spPr>
          <a:xfrm>
            <a:off x="611560" y="692696"/>
            <a:ext cx="3960440" cy="523220"/>
          </a:xfrm>
          <a:prstGeom prst="rect">
            <a:avLst/>
          </a:prstGeom>
          <a:noFill/>
        </p:spPr>
        <p:txBody>
          <a:bodyPr wrap="square" rtlCol="0">
            <a:spAutoFit/>
          </a:bodyPr>
          <a:lstStyle/>
          <a:p>
            <a:r>
              <a:rPr lang="en-GB" sz="2800" dirty="0"/>
              <a:t>The 4 Pests Campaign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g_mao_stahl_g.jpg"/>
          <p:cNvPicPr>
            <a:picLocks noGrp="1" noChangeAspect="1"/>
          </p:cNvPicPr>
          <p:nvPr>
            <p:ph idx="1"/>
          </p:nvPr>
        </p:nvPicPr>
        <p:blipFill>
          <a:blip r:embed="rId2" cstate="print"/>
          <a:stretch>
            <a:fillRect/>
          </a:stretch>
        </p:blipFill>
        <p:spPr>
          <a:xfrm>
            <a:off x="899592" y="1196752"/>
            <a:ext cx="7128792" cy="5116889"/>
          </a:xfrm>
        </p:spPr>
      </p:pic>
      <p:sp>
        <p:nvSpPr>
          <p:cNvPr id="3" name="Title 2"/>
          <p:cNvSpPr>
            <a:spLocks noGrp="1"/>
          </p:cNvSpPr>
          <p:nvPr>
            <p:ph type="title"/>
          </p:nvPr>
        </p:nvSpPr>
        <p:spPr>
          <a:xfrm>
            <a:off x="467544" y="404664"/>
            <a:ext cx="8229600" cy="606896"/>
          </a:xfrm>
        </p:spPr>
        <p:txBody>
          <a:bodyPr>
            <a:normAutofit fontScale="90000"/>
          </a:bodyPr>
          <a:lstStyle/>
          <a:p>
            <a:r>
              <a:rPr lang="en-GB" dirty="0"/>
              <a:t>Useless steel and no tools or cooking pots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97523.jpg"/>
          <p:cNvPicPr>
            <a:picLocks noGrp="1" noChangeAspect="1"/>
          </p:cNvPicPr>
          <p:nvPr>
            <p:ph idx="1"/>
          </p:nvPr>
        </p:nvPicPr>
        <p:blipFill>
          <a:blip r:embed="rId2" cstate="print"/>
          <a:stretch>
            <a:fillRect/>
          </a:stretch>
        </p:blipFill>
        <p:spPr>
          <a:xfrm>
            <a:off x="395536" y="1052736"/>
            <a:ext cx="2231136" cy="2788920"/>
          </a:xfrm>
        </p:spPr>
      </p:pic>
      <p:sp>
        <p:nvSpPr>
          <p:cNvPr id="3" name="Title 2"/>
          <p:cNvSpPr>
            <a:spLocks noGrp="1"/>
          </p:cNvSpPr>
          <p:nvPr>
            <p:ph type="title"/>
          </p:nvPr>
        </p:nvSpPr>
        <p:spPr>
          <a:xfrm>
            <a:off x="395536" y="332656"/>
            <a:ext cx="8229600" cy="606896"/>
          </a:xfrm>
        </p:spPr>
        <p:txBody>
          <a:bodyPr>
            <a:normAutofit fontScale="90000"/>
          </a:bodyPr>
          <a:lstStyle/>
          <a:p>
            <a:r>
              <a:rPr lang="en-GB" dirty="0"/>
              <a:t>More than 40 million dead of starvation</a:t>
            </a:r>
          </a:p>
        </p:txBody>
      </p:sp>
      <p:pic>
        <p:nvPicPr>
          <p:cNvPr id="5" name="Picture 4" descr="china-famine-great-leap-forward.jpg"/>
          <p:cNvPicPr>
            <a:picLocks noChangeAspect="1"/>
          </p:cNvPicPr>
          <p:nvPr/>
        </p:nvPicPr>
        <p:blipFill>
          <a:blip r:embed="rId3" cstate="print"/>
          <a:stretch>
            <a:fillRect/>
          </a:stretch>
        </p:blipFill>
        <p:spPr>
          <a:xfrm>
            <a:off x="395536" y="4005064"/>
            <a:ext cx="3049117" cy="2448272"/>
          </a:xfrm>
          <a:prstGeom prst="rect">
            <a:avLst/>
          </a:prstGeom>
        </p:spPr>
      </p:pic>
      <p:pic>
        <p:nvPicPr>
          <p:cNvPr id="6" name="Picture 5" descr="great-leap-forward-woman.jpg"/>
          <p:cNvPicPr>
            <a:picLocks noChangeAspect="1"/>
          </p:cNvPicPr>
          <p:nvPr/>
        </p:nvPicPr>
        <p:blipFill>
          <a:blip r:embed="rId4" cstate="print"/>
          <a:stretch>
            <a:fillRect/>
          </a:stretch>
        </p:blipFill>
        <p:spPr>
          <a:xfrm>
            <a:off x="3419872" y="1124744"/>
            <a:ext cx="2030958" cy="2502140"/>
          </a:xfrm>
          <a:prstGeom prst="rect">
            <a:avLst/>
          </a:prstGeom>
        </p:spPr>
      </p:pic>
      <p:pic>
        <p:nvPicPr>
          <p:cNvPr id="7" name="Picture 6" descr="images.jpg"/>
          <p:cNvPicPr>
            <a:picLocks noChangeAspect="1"/>
          </p:cNvPicPr>
          <p:nvPr/>
        </p:nvPicPr>
        <p:blipFill>
          <a:blip r:embed="rId5" cstate="print"/>
          <a:stretch>
            <a:fillRect/>
          </a:stretch>
        </p:blipFill>
        <p:spPr>
          <a:xfrm>
            <a:off x="5868144" y="1052736"/>
            <a:ext cx="1809750" cy="2524125"/>
          </a:xfrm>
          <a:prstGeom prst="rect">
            <a:avLst/>
          </a:prstGeom>
        </p:spPr>
      </p:pic>
      <p:pic>
        <p:nvPicPr>
          <p:cNvPr id="8" name="Picture 7" descr="iron43.jpg"/>
          <p:cNvPicPr>
            <a:picLocks noChangeAspect="1"/>
          </p:cNvPicPr>
          <p:nvPr/>
        </p:nvPicPr>
        <p:blipFill>
          <a:blip r:embed="rId6" cstate="print"/>
          <a:stretch>
            <a:fillRect/>
          </a:stretch>
        </p:blipFill>
        <p:spPr>
          <a:xfrm>
            <a:off x="4211960" y="3717032"/>
            <a:ext cx="4204847" cy="28803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05056c00001139b605e2c.jpg"/>
          <p:cNvPicPr>
            <a:picLocks noGrp="1" noChangeAspect="1"/>
          </p:cNvPicPr>
          <p:nvPr>
            <p:ph idx="1"/>
          </p:nvPr>
        </p:nvPicPr>
        <p:blipFill>
          <a:blip r:embed="rId2" cstate="print"/>
          <a:stretch>
            <a:fillRect/>
          </a:stretch>
        </p:blipFill>
        <p:spPr>
          <a:xfrm>
            <a:off x="2987824" y="1988840"/>
            <a:ext cx="2857500" cy="3648075"/>
          </a:xfrm>
        </p:spPr>
      </p:pic>
      <p:sp>
        <p:nvSpPr>
          <p:cNvPr id="3" name="Title 2"/>
          <p:cNvSpPr>
            <a:spLocks noGrp="1"/>
          </p:cNvSpPr>
          <p:nvPr>
            <p:ph type="title"/>
          </p:nvPr>
        </p:nvSpPr>
        <p:spPr/>
        <p:txBody>
          <a:bodyPr>
            <a:normAutofit fontScale="90000"/>
          </a:bodyPr>
          <a:lstStyle/>
          <a:p>
            <a:r>
              <a:rPr lang="en-GB" dirty="0"/>
              <a:t>And Mao’s ( temporary)fall from grace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3105835"/>
            <a:ext cx="4572000" cy="369332"/>
          </a:xfrm>
          <a:prstGeom prst="rect">
            <a:avLst/>
          </a:prstGeom>
        </p:spPr>
        <p:txBody>
          <a:bodyPr>
            <a:spAutoFit/>
          </a:bodyPr>
          <a:lstStyle/>
          <a:p>
            <a:r>
              <a:rPr lang="en-GB" u="sng" dirty="0">
                <a:solidFill>
                  <a:srgbClr val="0000FF"/>
                </a:solidFill>
                <a:latin typeface="Calibri"/>
                <a:ea typeface="SimSun"/>
                <a:cs typeface="Times New Roman"/>
                <a:hlinkClick r:id="rId2"/>
              </a:rPr>
              <a:t>The Great Leap Forward and the Great Famine</a:t>
            </a:r>
            <a:r>
              <a:rPr lang="en-GB" dirty="0">
                <a:latin typeface="Calibri"/>
                <a:ea typeface="SimSun"/>
                <a:cs typeface="Times New Roman"/>
              </a:rPr>
              <a:t> </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9712" y="260648"/>
            <a:ext cx="4680520" cy="2062103"/>
          </a:xfrm>
          <a:prstGeom prst="rect">
            <a:avLst/>
          </a:prstGeom>
        </p:spPr>
        <p:txBody>
          <a:bodyPr wrap="square">
            <a:spAutoFit/>
          </a:bodyPr>
          <a:lstStyle/>
          <a:p>
            <a:r>
              <a:rPr lang="zh-CN" altLang="en-US" sz="3200" b="1" dirty="0"/>
              <a:t>无产阶级文化大革命</a:t>
            </a:r>
            <a:endParaRPr lang="en-GB" altLang="zh-CN" sz="3200" b="1" dirty="0"/>
          </a:p>
          <a:p>
            <a:r>
              <a:rPr lang="en-GB" sz="3200" b="1" dirty="0"/>
              <a:t>The Great Proletariat Cultural Revolution</a:t>
            </a:r>
          </a:p>
          <a:p>
            <a:r>
              <a:rPr lang="en-GB" sz="3200" b="1" dirty="0"/>
              <a:t>            1966-1976</a:t>
            </a:r>
            <a:endParaRPr lang="en-GB" sz="3200" dirty="0"/>
          </a:p>
        </p:txBody>
      </p:sp>
      <p:pic>
        <p:nvPicPr>
          <p:cNvPr id="5" name="Picture 4" descr="culturalrevlution.jpg"/>
          <p:cNvPicPr>
            <a:picLocks noChangeAspect="1"/>
          </p:cNvPicPr>
          <p:nvPr/>
        </p:nvPicPr>
        <p:blipFill>
          <a:blip r:embed="rId2" cstate="print"/>
          <a:stretch>
            <a:fillRect/>
          </a:stretch>
        </p:blipFill>
        <p:spPr>
          <a:xfrm>
            <a:off x="2555776" y="2564904"/>
            <a:ext cx="3387439" cy="387819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476672"/>
            <a:ext cx="3600400" cy="584775"/>
          </a:xfrm>
          <a:prstGeom prst="rect">
            <a:avLst/>
          </a:prstGeom>
          <a:noFill/>
        </p:spPr>
        <p:txBody>
          <a:bodyPr wrap="square" rtlCol="0">
            <a:spAutoFit/>
          </a:bodyPr>
          <a:lstStyle/>
          <a:p>
            <a:r>
              <a:rPr lang="en-GB" sz="3200" dirty="0"/>
              <a:t>Enemies within</a:t>
            </a:r>
          </a:p>
        </p:txBody>
      </p:sp>
      <p:pic>
        <p:nvPicPr>
          <p:cNvPr id="5" name="Picture 4" descr="Deng-Xiaoping-9271644-1-402.jpg"/>
          <p:cNvPicPr>
            <a:picLocks noChangeAspect="1"/>
          </p:cNvPicPr>
          <p:nvPr/>
        </p:nvPicPr>
        <p:blipFill>
          <a:blip r:embed="rId2" cstate="print"/>
          <a:stretch>
            <a:fillRect/>
          </a:stretch>
        </p:blipFill>
        <p:spPr>
          <a:xfrm>
            <a:off x="3923928" y="764704"/>
            <a:ext cx="2304256" cy="2304256"/>
          </a:xfrm>
          <a:prstGeom prst="rect">
            <a:avLst/>
          </a:prstGeom>
        </p:spPr>
      </p:pic>
      <p:pic>
        <p:nvPicPr>
          <p:cNvPr id="6" name="Picture 5" descr="Liu_Shaoqi.jpg"/>
          <p:cNvPicPr>
            <a:picLocks noChangeAspect="1"/>
          </p:cNvPicPr>
          <p:nvPr/>
        </p:nvPicPr>
        <p:blipFill>
          <a:blip r:embed="rId3" cstate="print"/>
          <a:stretch>
            <a:fillRect/>
          </a:stretch>
        </p:blipFill>
        <p:spPr>
          <a:xfrm>
            <a:off x="6732240" y="476672"/>
            <a:ext cx="2028825" cy="2857500"/>
          </a:xfrm>
          <a:prstGeom prst="rect">
            <a:avLst/>
          </a:prstGeom>
        </p:spPr>
      </p:pic>
      <p:sp>
        <p:nvSpPr>
          <p:cNvPr id="7" name="TextBox 6"/>
          <p:cNvSpPr txBox="1"/>
          <p:nvPr/>
        </p:nvSpPr>
        <p:spPr>
          <a:xfrm>
            <a:off x="611560" y="3212976"/>
            <a:ext cx="2232248" cy="1569660"/>
          </a:xfrm>
          <a:prstGeom prst="rect">
            <a:avLst/>
          </a:prstGeom>
          <a:noFill/>
        </p:spPr>
        <p:txBody>
          <a:bodyPr wrap="square" rtlCol="0">
            <a:spAutoFit/>
          </a:bodyPr>
          <a:lstStyle/>
          <a:p>
            <a:r>
              <a:rPr lang="en-GB" sz="3200" dirty="0"/>
              <a:t>And their contrasting fates</a:t>
            </a:r>
          </a:p>
        </p:txBody>
      </p:sp>
      <p:pic>
        <p:nvPicPr>
          <p:cNvPr id="8" name="Picture 7" descr="deng time mag.jpg"/>
          <p:cNvPicPr>
            <a:picLocks noChangeAspect="1"/>
          </p:cNvPicPr>
          <p:nvPr/>
        </p:nvPicPr>
        <p:blipFill>
          <a:blip r:embed="rId4" cstate="print"/>
          <a:stretch>
            <a:fillRect/>
          </a:stretch>
        </p:blipFill>
        <p:spPr>
          <a:xfrm>
            <a:off x="3995936" y="4077072"/>
            <a:ext cx="1752600" cy="2295525"/>
          </a:xfrm>
          <a:prstGeom prst="rect">
            <a:avLst/>
          </a:prstGeom>
        </p:spPr>
      </p:pic>
      <p:pic>
        <p:nvPicPr>
          <p:cNvPr id="9" name="Picture 8" descr="113674629-liu-shaoqi.jpg"/>
          <p:cNvPicPr>
            <a:picLocks noChangeAspect="1"/>
          </p:cNvPicPr>
          <p:nvPr/>
        </p:nvPicPr>
        <p:blipFill>
          <a:blip r:embed="rId5" cstate="print"/>
          <a:stretch>
            <a:fillRect/>
          </a:stretch>
        </p:blipFill>
        <p:spPr>
          <a:xfrm>
            <a:off x="6156176" y="4509120"/>
            <a:ext cx="2739906" cy="1813818"/>
          </a:xfrm>
          <a:prstGeom prst="rect">
            <a:avLst/>
          </a:prstGeom>
        </p:spPr>
      </p:pic>
      <p:sp>
        <p:nvSpPr>
          <p:cNvPr id="10" name="TextBox 9"/>
          <p:cNvSpPr txBox="1"/>
          <p:nvPr/>
        </p:nvSpPr>
        <p:spPr>
          <a:xfrm>
            <a:off x="4355976" y="3284984"/>
            <a:ext cx="1584176" cy="646331"/>
          </a:xfrm>
          <a:prstGeom prst="rect">
            <a:avLst/>
          </a:prstGeom>
          <a:noFill/>
        </p:spPr>
        <p:txBody>
          <a:bodyPr wrap="square" rtlCol="0">
            <a:spAutoFit/>
          </a:bodyPr>
          <a:lstStyle/>
          <a:p>
            <a:r>
              <a:rPr lang="en-GB" dirty="0"/>
              <a:t>Deng Xiaoping</a:t>
            </a:r>
          </a:p>
        </p:txBody>
      </p:sp>
      <p:sp>
        <p:nvSpPr>
          <p:cNvPr id="11" name="TextBox 10"/>
          <p:cNvSpPr txBox="1"/>
          <p:nvPr/>
        </p:nvSpPr>
        <p:spPr>
          <a:xfrm>
            <a:off x="7020272" y="3645024"/>
            <a:ext cx="1728192" cy="369332"/>
          </a:xfrm>
          <a:prstGeom prst="rect">
            <a:avLst/>
          </a:prstGeom>
          <a:noFill/>
        </p:spPr>
        <p:txBody>
          <a:bodyPr wrap="square" rtlCol="0">
            <a:spAutoFit/>
          </a:bodyPr>
          <a:lstStyle/>
          <a:p>
            <a:r>
              <a:rPr lang="en-GB" dirty="0"/>
              <a:t>Liu </a:t>
            </a:r>
            <a:r>
              <a:rPr lang="en-GB" dirty="0" err="1"/>
              <a:t>Shaoqi</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9267" y="1340768"/>
            <a:ext cx="6105465" cy="4572000"/>
          </a:xfrm>
        </p:spPr>
      </p:pic>
      <p:sp>
        <p:nvSpPr>
          <p:cNvPr id="3" name="Title 2"/>
          <p:cNvSpPr>
            <a:spLocks noGrp="1"/>
          </p:cNvSpPr>
          <p:nvPr>
            <p:ph type="title"/>
          </p:nvPr>
        </p:nvSpPr>
        <p:spPr>
          <a:xfrm>
            <a:off x="457200" y="332656"/>
            <a:ext cx="8229600" cy="606896"/>
          </a:xfrm>
        </p:spPr>
        <p:txBody>
          <a:bodyPr>
            <a:normAutofit fontScale="90000"/>
          </a:bodyPr>
          <a:lstStyle/>
          <a:p>
            <a:r>
              <a:rPr lang="en-GB" dirty="0"/>
              <a:t>The most famous portrait in the world?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980728"/>
            <a:ext cx="3657256" cy="5517232"/>
          </a:xfrm>
          <a:prstGeom prst="rect">
            <a:avLst/>
          </a:prstGeom>
        </p:spPr>
      </p:pic>
    </p:spTree>
    <p:extLst>
      <p:ext uri="{BB962C8B-B14F-4D97-AF65-F5344CB8AC3E}">
        <p14:creationId xmlns:p14="http://schemas.microsoft.com/office/powerpoint/2010/main" val="186319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o_0.jpg"/>
          <p:cNvPicPr>
            <a:picLocks noGrp="1" noChangeAspect="1"/>
          </p:cNvPicPr>
          <p:nvPr>
            <p:ph idx="1"/>
          </p:nvPr>
        </p:nvPicPr>
        <p:blipFill>
          <a:blip r:embed="rId2" cstate="print"/>
          <a:stretch>
            <a:fillRect/>
          </a:stretch>
        </p:blipFill>
        <p:spPr>
          <a:xfrm>
            <a:off x="539552" y="1844824"/>
            <a:ext cx="4032448" cy="3038999"/>
          </a:xfrm>
        </p:spPr>
      </p:pic>
      <p:sp>
        <p:nvSpPr>
          <p:cNvPr id="3" name="Title 2"/>
          <p:cNvSpPr>
            <a:spLocks noGrp="1"/>
          </p:cNvSpPr>
          <p:nvPr>
            <p:ph type="title"/>
          </p:nvPr>
        </p:nvSpPr>
        <p:spPr>
          <a:xfrm>
            <a:off x="251520" y="260648"/>
            <a:ext cx="7992888" cy="678904"/>
          </a:xfrm>
        </p:spPr>
        <p:txBody>
          <a:bodyPr>
            <a:normAutofit fontScale="90000"/>
          </a:bodyPr>
          <a:lstStyle/>
          <a:p>
            <a:r>
              <a:rPr lang="en-GB" dirty="0"/>
              <a:t>Mao’s renaissance: Wuhan, July 1966</a:t>
            </a:r>
          </a:p>
        </p:txBody>
      </p:sp>
      <p:pic>
        <p:nvPicPr>
          <p:cNvPr id="5" name="Picture 4" descr="e15-158.jpg"/>
          <p:cNvPicPr>
            <a:picLocks noChangeAspect="1"/>
          </p:cNvPicPr>
          <p:nvPr/>
        </p:nvPicPr>
        <p:blipFill>
          <a:blip r:embed="rId3" cstate="print"/>
          <a:stretch>
            <a:fillRect/>
          </a:stretch>
        </p:blipFill>
        <p:spPr>
          <a:xfrm>
            <a:off x="4860032" y="2060848"/>
            <a:ext cx="3974447" cy="27478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332656"/>
            <a:ext cx="4258816" cy="1219200"/>
          </a:xfrm>
        </p:spPr>
        <p:txBody>
          <a:bodyPr>
            <a:normAutofit fontScale="90000"/>
          </a:bodyPr>
          <a:lstStyle/>
          <a:p>
            <a:r>
              <a:rPr lang="en-GB" dirty="0"/>
              <a:t>Mao on the attack,</a:t>
            </a:r>
            <a:br>
              <a:rPr lang="en-GB" dirty="0"/>
            </a:br>
            <a:r>
              <a:rPr lang="en-GB" dirty="0"/>
              <a:t>Beijing 1966</a:t>
            </a:r>
          </a:p>
        </p:txBody>
      </p:sp>
      <p:pic>
        <p:nvPicPr>
          <p:cNvPr id="4" name="Content Placeholder 3" descr="Bombard the HQ.jpg"/>
          <p:cNvPicPr>
            <a:picLocks noGrp="1" noChangeAspect="1"/>
          </p:cNvPicPr>
          <p:nvPr>
            <p:ph idx="1"/>
          </p:nvPr>
        </p:nvPicPr>
        <p:blipFill>
          <a:blip r:embed="rId2" cstate="print"/>
          <a:stretch>
            <a:fillRect/>
          </a:stretch>
        </p:blipFill>
        <p:spPr>
          <a:xfrm>
            <a:off x="611560" y="2060848"/>
            <a:ext cx="3810000" cy="2571750"/>
          </a:xfrm>
          <a:prstGeom prst="rect">
            <a:avLst/>
          </a:prstGeom>
        </p:spPr>
      </p:pic>
      <p:sp>
        <p:nvSpPr>
          <p:cNvPr id="5" name="Rectangle 4"/>
          <p:cNvSpPr/>
          <p:nvPr/>
        </p:nvSpPr>
        <p:spPr>
          <a:xfrm>
            <a:off x="611560" y="5013176"/>
            <a:ext cx="4572000" cy="646331"/>
          </a:xfrm>
          <a:prstGeom prst="rect">
            <a:avLst/>
          </a:prstGeom>
        </p:spPr>
        <p:txBody>
          <a:bodyPr>
            <a:spAutoFit/>
          </a:bodyPr>
          <a:lstStyle/>
          <a:p>
            <a:r>
              <a:rPr lang="en-GB" dirty="0"/>
              <a:t>Bombard the Headquarters – my first big character poster – Mao Zedong     1966</a:t>
            </a:r>
          </a:p>
        </p:txBody>
      </p:sp>
      <p:sp>
        <p:nvSpPr>
          <p:cNvPr id="6" name="Rectangle 5"/>
          <p:cNvSpPr/>
          <p:nvPr/>
        </p:nvSpPr>
        <p:spPr>
          <a:xfrm>
            <a:off x="5076056" y="188640"/>
            <a:ext cx="3312368" cy="6555641"/>
          </a:xfrm>
          <a:prstGeom prst="rect">
            <a:avLst/>
          </a:prstGeom>
        </p:spPr>
        <p:txBody>
          <a:bodyPr wrap="square">
            <a:spAutoFit/>
          </a:bodyPr>
          <a:lstStyle/>
          <a:p>
            <a:r>
              <a:rPr lang="en-GB" sz="1400" dirty="0"/>
              <a:t>Text of Mao's big character poster directed against Liu </a:t>
            </a:r>
            <a:r>
              <a:rPr lang="en-GB" sz="1400" dirty="0" err="1"/>
              <a:t>Shaoqi</a:t>
            </a:r>
            <a:r>
              <a:rPr lang="en-GB" sz="1400" dirty="0"/>
              <a:t> and Deng Xiaoping  at the start of the Cultural Revolution:            </a:t>
            </a:r>
            <a:r>
              <a:rPr lang="en-GB" sz="1400" i="1" dirty="0"/>
              <a:t>“China's first Marxist-Leninist big-character poster and Commentator's article on it in People's Daily are indeed superbly written! Comrades, please read them again. But in the last fifty days or so some leading comrades from the central down to the local levels have acted in a diametrically opposite way. Adopting the reactionary stand of the bourgeoisie, they have enforced a bourgeois dictatorship and struck down the surging movement of the great cultural revolution of the proletariat. They have stood facts on their head and juggled black and white, encircled and suppressed revolutionaries, stifled opinions differing from their own, imposed a white terror, and felt very pleased with themselves. They have puffed up the arrogance of the bourgeoisie and deflated the morale of the proletariat. How poisonous! Viewed in connection with the Right deviation in 1962 and the wrong tendency of 1964 which was 'Left' in form but Right in essence, shouldn't this make one wide awake?”</a:t>
            </a:r>
            <a:endParaRPr lang="en-GB"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116632"/>
            <a:ext cx="8229600" cy="678904"/>
          </a:xfrm>
        </p:spPr>
        <p:txBody>
          <a:bodyPr>
            <a:normAutofit fontScale="90000"/>
          </a:bodyPr>
          <a:lstStyle/>
          <a:p>
            <a:r>
              <a:rPr lang="en-GB" dirty="0"/>
              <a:t>Big Character Posters and catchy lyrics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060848"/>
            <a:ext cx="3721567" cy="3096344"/>
          </a:xfrm>
          <a:prstGeom prst="rect">
            <a:avLst/>
          </a:prstGeom>
        </p:spPr>
      </p:pic>
      <p:sp>
        <p:nvSpPr>
          <p:cNvPr id="5" name="TextBox 4"/>
          <p:cNvSpPr txBox="1"/>
          <p:nvPr/>
        </p:nvSpPr>
        <p:spPr>
          <a:xfrm>
            <a:off x="5076056" y="828977"/>
            <a:ext cx="3240360" cy="6001643"/>
          </a:xfrm>
          <a:prstGeom prst="rect">
            <a:avLst/>
          </a:prstGeom>
          <a:noFill/>
        </p:spPr>
        <p:txBody>
          <a:bodyPr wrap="square" rtlCol="0">
            <a:spAutoFit/>
          </a:bodyPr>
          <a:lstStyle/>
          <a:p>
            <a:r>
              <a:rPr lang="en-US" sz="1200" dirty="0"/>
              <a:t>The Great Proletarian Cultural Revolution is indeed good, </a:t>
            </a:r>
            <a:br>
              <a:rPr lang="en-US" sz="1200" dirty="0"/>
            </a:br>
            <a:r>
              <a:rPr lang="en-US" sz="1200" dirty="0"/>
              <a:t>Oh, indeed good, indeed good and indeed, indeed good!</a:t>
            </a:r>
            <a:br>
              <a:rPr lang="en-US" sz="1200" dirty="0"/>
            </a:br>
            <a:r>
              <a:rPr lang="en-US" sz="1200" dirty="0"/>
              <a:t>Marxism-Leninism is popularized,</a:t>
            </a:r>
            <a:br>
              <a:rPr lang="en-US" sz="1200" dirty="0"/>
            </a:br>
            <a:r>
              <a:rPr lang="en-US" sz="1200" dirty="0"/>
              <a:t>Red flags flutter in the realm of social ideology. </a:t>
            </a:r>
            <a:br>
              <a:rPr lang="en-US" sz="1200" dirty="0"/>
            </a:br>
            <a:r>
              <a:rPr lang="en-US" sz="1200" dirty="0"/>
              <a:t>Revolutionary big-character posters are like fires spreading all over,</a:t>
            </a:r>
            <a:br>
              <a:rPr lang="en-US" sz="1200" dirty="0"/>
            </a:br>
            <a:r>
              <a:rPr lang="en-US" sz="1200" dirty="0"/>
              <a:t>And our triumphant songs rise up to the clouds.</a:t>
            </a:r>
            <a:br>
              <a:rPr lang="en-US" sz="1200" dirty="0"/>
            </a:br>
            <a:br>
              <a:rPr lang="en-US" sz="1200" dirty="0"/>
            </a:br>
            <a:r>
              <a:rPr lang="en-US" sz="1200" dirty="0"/>
              <a:t>Ten hundred million people unite in fighting; our red state power stands firm.</a:t>
            </a:r>
            <a:br>
              <a:rPr lang="en-US" sz="1200" dirty="0"/>
            </a:br>
            <a:r>
              <a:rPr lang="en-US" sz="1200" dirty="0"/>
              <a:t>A new generation is growing to maturity,</a:t>
            </a:r>
            <a:br>
              <a:rPr lang="en-US" sz="1200" dirty="0"/>
            </a:br>
            <a:r>
              <a:rPr lang="en-US" sz="1200" dirty="0"/>
              <a:t>Going against the wind and breaking the waves, they are the heroes.</a:t>
            </a:r>
            <a:br>
              <a:rPr lang="en-US" sz="1200" dirty="0"/>
            </a:br>
            <a:r>
              <a:rPr lang="en-US" sz="1200" dirty="0"/>
              <a:t>The industries learn from Daqing,</a:t>
            </a:r>
            <a:br>
              <a:rPr lang="en-US" sz="1200" dirty="0"/>
            </a:br>
            <a:r>
              <a:rPr lang="en-US" sz="1200" dirty="0"/>
              <a:t>And the agricultural sector learns from </a:t>
            </a:r>
            <a:r>
              <a:rPr lang="en-US" sz="1200" dirty="0" err="1"/>
              <a:t>Dazhai</a:t>
            </a:r>
            <a:r>
              <a:rPr lang="en-US" sz="1200" dirty="0"/>
              <a:t>.</a:t>
            </a:r>
            <a:br>
              <a:rPr lang="en-US" sz="1200" dirty="0"/>
            </a:br>
            <a:r>
              <a:rPr lang="en-US" sz="1200" dirty="0"/>
              <a:t>News of victory is reported all around the country.</a:t>
            </a:r>
            <a:br>
              <a:rPr lang="en-US" sz="1200" dirty="0"/>
            </a:br>
            <a:r>
              <a:rPr lang="en-US" sz="1200" dirty="0"/>
              <a:t>Seven hundred million people follow Chairman Mao,</a:t>
            </a:r>
            <a:br>
              <a:rPr lang="en-US" sz="1200" dirty="0"/>
            </a:br>
            <a:r>
              <a:rPr lang="en-US" sz="1200" dirty="0"/>
              <a:t>To continue revolution and walk forward. </a:t>
            </a:r>
            <a:br>
              <a:rPr lang="en-US" sz="1200" dirty="0"/>
            </a:br>
            <a:br>
              <a:rPr lang="en-US" sz="1200" dirty="0"/>
            </a:br>
            <a:r>
              <a:rPr lang="en-US" sz="1200" dirty="0"/>
              <a:t>The Cultural Revolution is good! </a:t>
            </a:r>
            <a:br>
              <a:rPr lang="en-US" sz="1200" dirty="0"/>
            </a:br>
            <a:r>
              <a:rPr lang="en-US" sz="1200" dirty="0"/>
              <a:t>The Cultural Revolution is good!</a:t>
            </a:r>
            <a:br>
              <a:rPr lang="en-US" sz="1200" dirty="0"/>
            </a:br>
            <a:r>
              <a:rPr lang="en-US" sz="1200" dirty="0"/>
              <a:t>The Proletarian Cultural Revolution is indeed good,</a:t>
            </a:r>
            <a:br>
              <a:rPr lang="en-US" sz="1200" dirty="0"/>
            </a:br>
            <a:r>
              <a:rPr lang="en-US" sz="1200" dirty="0"/>
              <a:t>Oh, indeed good, indeed good and indeed, indeed good!</a:t>
            </a:r>
            <a:endParaRPr lang="en-GB" sz="1200" dirty="0"/>
          </a:p>
        </p:txBody>
      </p:sp>
    </p:spTree>
    <p:extLst>
      <p:ext uri="{BB962C8B-B14F-4D97-AF65-F5344CB8AC3E}">
        <p14:creationId xmlns:p14="http://schemas.microsoft.com/office/powerpoint/2010/main" val="1864273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4664"/>
            <a:ext cx="3106688" cy="966936"/>
          </a:xfrm>
        </p:spPr>
        <p:txBody>
          <a:bodyPr/>
          <a:lstStyle/>
          <a:p>
            <a:r>
              <a:rPr lang="en-GB" dirty="0"/>
              <a:t>The 4 Olds</a:t>
            </a:r>
          </a:p>
        </p:txBody>
      </p:sp>
      <p:pic>
        <p:nvPicPr>
          <p:cNvPr id="5" name="Picture 4" descr="200px-Destroy_the_old_world_Cultural_Revolution_poster.png"/>
          <p:cNvPicPr>
            <a:picLocks noChangeAspect="1"/>
          </p:cNvPicPr>
          <p:nvPr/>
        </p:nvPicPr>
        <p:blipFill>
          <a:blip r:embed="rId2" cstate="print"/>
          <a:stretch>
            <a:fillRect/>
          </a:stretch>
        </p:blipFill>
        <p:spPr>
          <a:xfrm>
            <a:off x="4427984" y="980728"/>
            <a:ext cx="3561123" cy="4896544"/>
          </a:xfrm>
          <a:prstGeom prst="rect">
            <a:avLst/>
          </a:prstGeom>
        </p:spPr>
      </p:pic>
      <p:sp>
        <p:nvSpPr>
          <p:cNvPr id="7" name="Rectangle 6"/>
          <p:cNvSpPr/>
          <p:nvPr/>
        </p:nvSpPr>
        <p:spPr>
          <a:xfrm>
            <a:off x="899592" y="1628800"/>
            <a:ext cx="2448272" cy="3970318"/>
          </a:xfrm>
          <a:prstGeom prst="rect">
            <a:avLst/>
          </a:prstGeom>
        </p:spPr>
        <p:txBody>
          <a:bodyPr wrap="square">
            <a:spAutoFit/>
          </a:bodyPr>
          <a:lstStyle/>
          <a:p>
            <a:r>
              <a:rPr lang="en-GB" sz="3600" dirty="0"/>
              <a:t>Old Customs,</a:t>
            </a:r>
          </a:p>
          <a:p>
            <a:r>
              <a:rPr lang="en-GB" sz="3600" dirty="0"/>
              <a:t>Old Culture, Old Habits, </a:t>
            </a:r>
          </a:p>
          <a:p>
            <a:r>
              <a:rPr lang="en-GB" sz="3600" dirty="0"/>
              <a:t>Old Ideas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0_7875.jpg"/>
          <p:cNvPicPr>
            <a:picLocks noChangeAspect="1"/>
          </p:cNvPicPr>
          <p:nvPr/>
        </p:nvPicPr>
        <p:blipFill>
          <a:blip r:embed="rId2" cstate="print"/>
          <a:stretch>
            <a:fillRect/>
          </a:stretch>
        </p:blipFill>
        <p:spPr>
          <a:xfrm>
            <a:off x="4716016" y="692696"/>
            <a:ext cx="3975906" cy="5301208"/>
          </a:xfrm>
          <a:prstGeom prst="rect">
            <a:avLst/>
          </a:prstGeom>
        </p:spPr>
      </p:pic>
      <p:pic>
        <p:nvPicPr>
          <p:cNvPr id="6" name="Picture 5" descr="6204821227_8039811ae8.jpg"/>
          <p:cNvPicPr>
            <a:picLocks noChangeAspect="1"/>
          </p:cNvPicPr>
          <p:nvPr/>
        </p:nvPicPr>
        <p:blipFill>
          <a:blip r:embed="rId3" cstate="print"/>
          <a:stretch>
            <a:fillRect/>
          </a:stretch>
        </p:blipFill>
        <p:spPr>
          <a:xfrm>
            <a:off x="395536" y="3861048"/>
            <a:ext cx="3362540" cy="2521909"/>
          </a:xfrm>
          <a:prstGeom prst="rect">
            <a:avLst/>
          </a:prstGeom>
        </p:spPr>
      </p:pic>
      <p:pic>
        <p:nvPicPr>
          <p:cNvPr id="8" name="Content Placeholder 7" descr="Li zhensheng.jpg"/>
          <p:cNvPicPr>
            <a:picLocks noGrp="1" noChangeAspect="1"/>
          </p:cNvPicPr>
          <p:nvPr>
            <p:ph idx="1"/>
          </p:nvPr>
        </p:nvPicPr>
        <p:blipFill>
          <a:blip r:embed="rId4" cstate="print"/>
          <a:stretch>
            <a:fillRect/>
          </a:stretch>
        </p:blipFill>
        <p:spPr>
          <a:xfrm>
            <a:off x="539552" y="260648"/>
            <a:ext cx="3181783" cy="313828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66-Chairman-Mao-is-our-Hearts-Red-Sun.jpg"/>
          <p:cNvPicPr>
            <a:picLocks noChangeAspect="1"/>
          </p:cNvPicPr>
          <p:nvPr/>
        </p:nvPicPr>
        <p:blipFill>
          <a:blip r:embed="rId2" cstate="print"/>
          <a:stretch>
            <a:fillRect/>
          </a:stretch>
        </p:blipFill>
        <p:spPr>
          <a:xfrm>
            <a:off x="323528" y="260648"/>
            <a:ext cx="4229869" cy="6127778"/>
          </a:xfrm>
          <a:prstGeom prst="rect">
            <a:avLst/>
          </a:prstGeom>
        </p:spPr>
      </p:pic>
      <p:pic>
        <p:nvPicPr>
          <p:cNvPr id="5" name="Picture 4" descr="little red book.jpg"/>
          <p:cNvPicPr>
            <a:picLocks noChangeAspect="1"/>
          </p:cNvPicPr>
          <p:nvPr/>
        </p:nvPicPr>
        <p:blipFill>
          <a:blip r:embed="rId3" cstate="print"/>
          <a:stretch>
            <a:fillRect/>
          </a:stretch>
        </p:blipFill>
        <p:spPr>
          <a:xfrm>
            <a:off x="4860032" y="404664"/>
            <a:ext cx="3938432" cy="2592288"/>
          </a:xfrm>
          <a:prstGeom prst="rect">
            <a:avLst/>
          </a:prstGeom>
        </p:spPr>
      </p:pic>
      <p:pic>
        <p:nvPicPr>
          <p:cNvPr id="6" name="Picture 5" descr="ipod_shuffle_chinese_cultural_revolution.jpg"/>
          <p:cNvPicPr>
            <a:picLocks noChangeAspect="1"/>
          </p:cNvPicPr>
          <p:nvPr/>
        </p:nvPicPr>
        <p:blipFill>
          <a:blip r:embed="rId4" cstate="print"/>
          <a:stretch>
            <a:fillRect/>
          </a:stretch>
        </p:blipFill>
        <p:spPr>
          <a:xfrm>
            <a:off x="5364088" y="3212976"/>
            <a:ext cx="3168352" cy="316835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d_guards.jpg"/>
          <p:cNvPicPr>
            <a:picLocks noChangeAspect="1"/>
          </p:cNvPicPr>
          <p:nvPr/>
        </p:nvPicPr>
        <p:blipFill>
          <a:blip r:embed="rId2" cstate="print"/>
          <a:stretch>
            <a:fillRect/>
          </a:stretch>
        </p:blipFill>
        <p:spPr>
          <a:xfrm>
            <a:off x="179512" y="260648"/>
            <a:ext cx="3971544" cy="3310128"/>
          </a:xfrm>
          <a:prstGeom prst="rect">
            <a:avLst/>
          </a:prstGeom>
        </p:spPr>
      </p:pic>
      <p:pic>
        <p:nvPicPr>
          <p:cNvPr id="6" name="Picture 5" descr="young pioneers.jpg"/>
          <p:cNvPicPr>
            <a:picLocks noChangeAspect="1"/>
          </p:cNvPicPr>
          <p:nvPr/>
        </p:nvPicPr>
        <p:blipFill>
          <a:blip r:embed="rId3" cstate="print"/>
          <a:stretch>
            <a:fillRect/>
          </a:stretch>
        </p:blipFill>
        <p:spPr>
          <a:xfrm>
            <a:off x="4499992" y="3645024"/>
            <a:ext cx="4443261" cy="2957067"/>
          </a:xfrm>
          <a:prstGeom prst="rect">
            <a:avLst/>
          </a:prstGeom>
        </p:spPr>
      </p:pic>
      <p:sp>
        <p:nvSpPr>
          <p:cNvPr id="7" name="TextBox 6"/>
          <p:cNvSpPr txBox="1"/>
          <p:nvPr/>
        </p:nvSpPr>
        <p:spPr>
          <a:xfrm>
            <a:off x="4499992" y="836712"/>
            <a:ext cx="3888432" cy="1200329"/>
          </a:xfrm>
          <a:prstGeom prst="rect">
            <a:avLst/>
          </a:prstGeom>
          <a:noFill/>
        </p:spPr>
        <p:txBody>
          <a:bodyPr wrap="square" rtlCol="0">
            <a:spAutoFit/>
          </a:bodyPr>
          <a:lstStyle/>
          <a:p>
            <a:r>
              <a:rPr lang="en-GB" dirty="0"/>
              <a:t>Front cover of a 1960s school book; the hand-written popular slogan “study hard and progress every day” is still faintly visible </a:t>
            </a:r>
          </a:p>
        </p:txBody>
      </p:sp>
      <p:sp>
        <p:nvSpPr>
          <p:cNvPr id="8" name="TextBox 7"/>
          <p:cNvSpPr txBox="1"/>
          <p:nvPr/>
        </p:nvSpPr>
        <p:spPr>
          <a:xfrm>
            <a:off x="971600" y="4869160"/>
            <a:ext cx="3096344" cy="1477328"/>
          </a:xfrm>
          <a:prstGeom prst="rect">
            <a:avLst/>
          </a:prstGeom>
          <a:noFill/>
        </p:spPr>
        <p:txBody>
          <a:bodyPr wrap="square" rtlCol="0">
            <a:spAutoFit/>
          </a:bodyPr>
          <a:lstStyle/>
          <a:p>
            <a:r>
              <a:rPr lang="en-GB" dirty="0"/>
              <a:t>Little Red Guards marching on National Day – the Little Red Guards replaced the Young Pioneers during the Cultural Revolution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965-Ruralize-the-intellectuals.jpg"/>
          <p:cNvPicPr>
            <a:picLocks noChangeAspect="1"/>
          </p:cNvPicPr>
          <p:nvPr/>
        </p:nvPicPr>
        <p:blipFill>
          <a:blip r:embed="rId2" cstate="print"/>
          <a:stretch>
            <a:fillRect/>
          </a:stretch>
        </p:blipFill>
        <p:spPr>
          <a:xfrm>
            <a:off x="5652120" y="1268760"/>
            <a:ext cx="2924502" cy="4248472"/>
          </a:xfrm>
          <a:prstGeom prst="rect">
            <a:avLst/>
          </a:prstGeom>
        </p:spPr>
      </p:pic>
      <p:sp>
        <p:nvSpPr>
          <p:cNvPr id="7" name="TextBox 6"/>
          <p:cNvSpPr txBox="1"/>
          <p:nvPr/>
        </p:nvSpPr>
        <p:spPr>
          <a:xfrm>
            <a:off x="539552" y="188640"/>
            <a:ext cx="5472608" cy="1077218"/>
          </a:xfrm>
          <a:prstGeom prst="rect">
            <a:avLst/>
          </a:prstGeom>
          <a:noFill/>
        </p:spPr>
        <p:txBody>
          <a:bodyPr wrap="square" rtlCol="0">
            <a:spAutoFit/>
          </a:bodyPr>
          <a:lstStyle/>
          <a:p>
            <a:r>
              <a:rPr lang="en-GB" sz="3200" dirty="0"/>
              <a:t>Turn the intellectuals into farmers</a:t>
            </a:r>
          </a:p>
        </p:txBody>
      </p:sp>
      <p:pic>
        <p:nvPicPr>
          <p:cNvPr id="8" name="Picture 7" descr="e15-35.jpg"/>
          <p:cNvPicPr>
            <a:picLocks noChangeAspect="1"/>
          </p:cNvPicPr>
          <p:nvPr/>
        </p:nvPicPr>
        <p:blipFill>
          <a:blip r:embed="rId3" cstate="print"/>
          <a:stretch>
            <a:fillRect/>
          </a:stretch>
        </p:blipFill>
        <p:spPr>
          <a:xfrm>
            <a:off x="323528" y="1772816"/>
            <a:ext cx="4905765" cy="342557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nce-cap-cultural-revolution.jpg"/>
          <p:cNvPicPr>
            <a:picLocks noChangeAspect="1"/>
          </p:cNvPicPr>
          <p:nvPr/>
        </p:nvPicPr>
        <p:blipFill>
          <a:blip r:embed="rId2" cstate="print"/>
          <a:stretch>
            <a:fillRect/>
          </a:stretch>
        </p:blipFill>
        <p:spPr>
          <a:xfrm>
            <a:off x="395536" y="404664"/>
            <a:ext cx="2736304" cy="2752721"/>
          </a:xfrm>
          <a:prstGeom prst="rect">
            <a:avLst/>
          </a:prstGeom>
        </p:spPr>
      </p:pic>
      <p:pic>
        <p:nvPicPr>
          <p:cNvPr id="6" name="Picture 5" descr="humiliation.jpg"/>
          <p:cNvPicPr>
            <a:picLocks noChangeAspect="1"/>
          </p:cNvPicPr>
          <p:nvPr/>
        </p:nvPicPr>
        <p:blipFill>
          <a:blip r:embed="rId3" cstate="print"/>
          <a:stretch>
            <a:fillRect/>
          </a:stretch>
        </p:blipFill>
        <p:spPr>
          <a:xfrm>
            <a:off x="6014680" y="332656"/>
            <a:ext cx="2900483" cy="2880320"/>
          </a:xfrm>
          <a:prstGeom prst="rect">
            <a:avLst/>
          </a:prstGeom>
        </p:spPr>
      </p:pic>
      <p:sp>
        <p:nvSpPr>
          <p:cNvPr id="7" name="TextBox 6"/>
          <p:cNvSpPr txBox="1"/>
          <p:nvPr/>
        </p:nvSpPr>
        <p:spPr>
          <a:xfrm>
            <a:off x="3707904" y="908720"/>
            <a:ext cx="1656184" cy="1569660"/>
          </a:xfrm>
          <a:prstGeom prst="rect">
            <a:avLst/>
          </a:prstGeom>
          <a:noFill/>
        </p:spPr>
        <p:txBody>
          <a:bodyPr wrap="square" rtlCol="0">
            <a:spAutoFit/>
          </a:bodyPr>
          <a:lstStyle/>
          <a:p>
            <a:r>
              <a:rPr lang="en-GB" sz="2400" dirty="0"/>
              <a:t>The reality of the Cultural Revolution</a:t>
            </a:r>
          </a:p>
        </p:txBody>
      </p:sp>
      <p:pic>
        <p:nvPicPr>
          <p:cNvPr id="8" name="Picture 7" descr="20120909-lens-lipan-slide-B90B-custom1.jpg"/>
          <p:cNvPicPr>
            <a:picLocks noChangeAspect="1"/>
          </p:cNvPicPr>
          <p:nvPr/>
        </p:nvPicPr>
        <p:blipFill>
          <a:blip r:embed="rId4" cstate="print"/>
          <a:stretch>
            <a:fillRect/>
          </a:stretch>
        </p:blipFill>
        <p:spPr>
          <a:xfrm>
            <a:off x="3419872" y="3140968"/>
            <a:ext cx="2404902" cy="353177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i-zhensheng-12_905.jpg"/>
          <p:cNvPicPr>
            <a:picLocks noGrp="1" noChangeAspect="1"/>
          </p:cNvPicPr>
          <p:nvPr>
            <p:ph idx="1"/>
          </p:nvPr>
        </p:nvPicPr>
        <p:blipFill>
          <a:blip r:embed="rId2" cstate="print"/>
          <a:stretch>
            <a:fillRect/>
          </a:stretch>
        </p:blipFill>
        <p:spPr>
          <a:xfrm>
            <a:off x="3491880" y="1916832"/>
            <a:ext cx="5383776" cy="3600400"/>
          </a:xfrm>
        </p:spPr>
      </p:pic>
      <p:sp>
        <p:nvSpPr>
          <p:cNvPr id="3" name="Title 2"/>
          <p:cNvSpPr>
            <a:spLocks noGrp="1"/>
          </p:cNvSpPr>
          <p:nvPr>
            <p:ph type="title"/>
          </p:nvPr>
        </p:nvSpPr>
        <p:spPr>
          <a:xfrm>
            <a:off x="2771800" y="260648"/>
            <a:ext cx="2890664" cy="606896"/>
          </a:xfrm>
        </p:spPr>
        <p:txBody>
          <a:bodyPr>
            <a:normAutofit fontScale="90000"/>
          </a:bodyPr>
          <a:lstStyle/>
          <a:p>
            <a:r>
              <a:rPr lang="en-GB" sz="3600" dirty="0"/>
              <a:t>The cult of Mao</a:t>
            </a:r>
          </a:p>
        </p:txBody>
      </p:sp>
      <p:pic>
        <p:nvPicPr>
          <p:cNvPr id="7" name="Picture 6" descr="li-zhensheng--2-.jpg"/>
          <p:cNvPicPr>
            <a:picLocks noChangeAspect="1"/>
          </p:cNvPicPr>
          <p:nvPr/>
        </p:nvPicPr>
        <p:blipFill>
          <a:blip r:embed="rId3" cstate="print"/>
          <a:stretch>
            <a:fillRect/>
          </a:stretch>
        </p:blipFill>
        <p:spPr>
          <a:xfrm>
            <a:off x="395536" y="980728"/>
            <a:ext cx="2808312" cy="2808312"/>
          </a:xfrm>
          <a:prstGeom prst="rect">
            <a:avLst/>
          </a:prstGeom>
        </p:spPr>
      </p:pic>
      <p:pic>
        <p:nvPicPr>
          <p:cNvPr id="8" name="Picture 7" descr="li-zhensheng-4.jpg"/>
          <p:cNvPicPr>
            <a:picLocks noChangeAspect="1"/>
          </p:cNvPicPr>
          <p:nvPr/>
        </p:nvPicPr>
        <p:blipFill>
          <a:blip r:embed="rId4" cstate="print"/>
          <a:stretch>
            <a:fillRect/>
          </a:stretch>
        </p:blipFill>
        <p:spPr>
          <a:xfrm>
            <a:off x="395536" y="3861048"/>
            <a:ext cx="2736304" cy="2751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371600"/>
            <a:ext cx="3691323" cy="5121932"/>
          </a:xfrm>
        </p:spPr>
      </p:pic>
      <p:sp>
        <p:nvSpPr>
          <p:cNvPr id="3" name="Title 2"/>
          <p:cNvSpPr>
            <a:spLocks noGrp="1"/>
          </p:cNvSpPr>
          <p:nvPr>
            <p:ph type="title"/>
          </p:nvPr>
        </p:nvSpPr>
        <p:spPr/>
        <p:txBody>
          <a:bodyPr/>
          <a:lstStyle/>
          <a:p>
            <a:r>
              <a:rPr lang="en-GB" dirty="0"/>
              <a:t>The most reproduced portrait ever</a:t>
            </a:r>
          </a:p>
        </p:txBody>
      </p:sp>
      <p:sp>
        <p:nvSpPr>
          <p:cNvPr id="5" name="TextBox 4"/>
          <p:cNvSpPr txBox="1"/>
          <p:nvPr/>
        </p:nvSpPr>
        <p:spPr>
          <a:xfrm>
            <a:off x="5004048" y="1916832"/>
            <a:ext cx="3384376" cy="3108543"/>
          </a:xfrm>
          <a:prstGeom prst="rect">
            <a:avLst/>
          </a:prstGeom>
          <a:noFill/>
        </p:spPr>
        <p:txBody>
          <a:bodyPr wrap="square" rtlCol="0">
            <a:spAutoFit/>
          </a:bodyPr>
          <a:lstStyle/>
          <a:p>
            <a:r>
              <a:rPr lang="en-GB" sz="2800" dirty="0"/>
              <a:t>An estimated </a:t>
            </a:r>
            <a:r>
              <a:rPr lang="en-GB" sz="2800" b="1" dirty="0"/>
              <a:t>900 million</a:t>
            </a:r>
            <a:r>
              <a:rPr lang="en-GB" sz="2800" dirty="0"/>
              <a:t> posters were printed of this portrait of Mao setting out on his revolutionary road  at the age of 28</a:t>
            </a:r>
          </a:p>
        </p:txBody>
      </p:sp>
    </p:spTree>
    <p:extLst>
      <p:ext uri="{BB962C8B-B14F-4D97-AF65-F5344CB8AC3E}">
        <p14:creationId xmlns:p14="http://schemas.microsoft.com/office/powerpoint/2010/main" val="1444474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7824" y="2924944"/>
            <a:ext cx="2736304"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sng" strike="noStrike" kern="0" cap="none" spc="0" normalizeH="0" baseline="0" noProof="0" dirty="0">
                <a:ln>
                  <a:noFill/>
                </a:ln>
                <a:solidFill>
                  <a:sysClr val="windowText" lastClr="000000"/>
                </a:solidFill>
                <a:effectLst/>
                <a:uLnTx/>
                <a:uFillTx/>
                <a:hlinkClick r:id="rId2"/>
              </a:rPr>
              <a:t>The Cultural Revolution</a:t>
            </a:r>
            <a:r>
              <a:rPr kumimoji="0" lang="en-GB" sz="1800" b="0" i="0" u="none" strike="noStrike" kern="0" cap="none" spc="0" normalizeH="0" baseline="0" noProof="0" dirty="0">
                <a:ln>
                  <a:noFill/>
                </a:ln>
                <a:solidFill>
                  <a:sysClr val="windowText" lastClr="000000"/>
                </a:solidFill>
                <a:effectLst/>
                <a:uLnTx/>
                <a:uFillTx/>
              </a:rPr>
              <a:t> </a:t>
            </a:r>
          </a:p>
        </p:txBody>
      </p:sp>
    </p:spTree>
    <p:extLst>
      <p:ext uri="{BB962C8B-B14F-4D97-AF65-F5344CB8AC3E}">
        <p14:creationId xmlns:p14="http://schemas.microsoft.com/office/powerpoint/2010/main" val="346545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88640"/>
            <a:ext cx="6480720" cy="584775"/>
          </a:xfrm>
          <a:prstGeom prst="rect">
            <a:avLst/>
          </a:prstGeom>
          <a:noFill/>
        </p:spPr>
        <p:txBody>
          <a:bodyPr wrap="square" rtlCol="0">
            <a:spAutoFit/>
          </a:bodyPr>
          <a:lstStyle/>
          <a:p>
            <a:r>
              <a:rPr lang="en-GB" sz="3200" dirty="0"/>
              <a:t>Death of Mao September 9</a:t>
            </a:r>
            <a:r>
              <a:rPr lang="en-GB" sz="3200" baseline="30000" dirty="0"/>
              <a:t>th</a:t>
            </a:r>
            <a:r>
              <a:rPr lang="en-GB" sz="3200" dirty="0"/>
              <a:t> 1976</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124744"/>
            <a:ext cx="6929285" cy="471961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ang_of_Four_at_trial.jpg"/>
          <p:cNvPicPr>
            <a:picLocks noGrp="1" noChangeAspect="1"/>
          </p:cNvPicPr>
          <p:nvPr>
            <p:ph idx="1"/>
          </p:nvPr>
        </p:nvPicPr>
        <p:blipFill>
          <a:blip r:embed="rId2" cstate="print"/>
          <a:stretch>
            <a:fillRect/>
          </a:stretch>
        </p:blipFill>
        <p:spPr>
          <a:xfrm>
            <a:off x="1403648" y="3933056"/>
            <a:ext cx="6048672" cy="2137445"/>
          </a:xfrm>
        </p:spPr>
      </p:pic>
      <p:sp>
        <p:nvSpPr>
          <p:cNvPr id="3" name="Title 2"/>
          <p:cNvSpPr>
            <a:spLocks noGrp="1"/>
          </p:cNvSpPr>
          <p:nvPr>
            <p:ph type="title"/>
          </p:nvPr>
        </p:nvSpPr>
        <p:spPr>
          <a:xfrm>
            <a:off x="611560" y="260648"/>
            <a:ext cx="8229600" cy="750912"/>
          </a:xfrm>
        </p:spPr>
        <p:txBody>
          <a:bodyPr/>
          <a:lstStyle/>
          <a:p>
            <a:r>
              <a:rPr lang="en-GB" dirty="0"/>
              <a:t>Power struggle for a new China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011560"/>
            <a:ext cx="3888432" cy="266156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1012271"/>
            <a:ext cx="3650860" cy="266261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51396" y="404664"/>
            <a:ext cx="3250704" cy="678904"/>
          </a:xfrm>
        </p:spPr>
        <p:txBody>
          <a:bodyPr>
            <a:normAutofit fontScale="90000"/>
          </a:bodyPr>
          <a:lstStyle/>
          <a:p>
            <a:r>
              <a:rPr lang="en-GB" dirty="0"/>
              <a:t>End of an era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916832"/>
            <a:ext cx="5008887" cy="34975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1268760"/>
            <a:ext cx="3162250" cy="4562450"/>
          </a:xfrm>
          <a:prstGeom prst="rect">
            <a:avLst/>
          </a:prstGeom>
        </p:spPr>
      </p:pic>
      <p:sp>
        <p:nvSpPr>
          <p:cNvPr id="6" name="TextBox 5"/>
          <p:cNvSpPr txBox="1"/>
          <p:nvPr/>
        </p:nvSpPr>
        <p:spPr>
          <a:xfrm>
            <a:off x="899592" y="5733256"/>
            <a:ext cx="3240360" cy="646331"/>
          </a:xfrm>
          <a:prstGeom prst="rect">
            <a:avLst/>
          </a:prstGeom>
          <a:noFill/>
        </p:spPr>
        <p:txBody>
          <a:bodyPr wrap="square" rtlCol="0">
            <a:spAutoFit/>
          </a:bodyPr>
          <a:lstStyle/>
          <a:p>
            <a:r>
              <a:rPr lang="en-GB" dirty="0"/>
              <a:t>Hua </a:t>
            </a:r>
            <a:r>
              <a:rPr lang="en-GB" dirty="0" err="1"/>
              <a:t>Guofeng</a:t>
            </a:r>
            <a:r>
              <a:rPr lang="en-GB" dirty="0"/>
              <a:t> – Mao’s chosen successor</a:t>
            </a:r>
          </a:p>
        </p:txBody>
      </p:sp>
      <p:sp>
        <p:nvSpPr>
          <p:cNvPr id="7" name="TextBox 6"/>
          <p:cNvSpPr txBox="1"/>
          <p:nvPr/>
        </p:nvSpPr>
        <p:spPr>
          <a:xfrm>
            <a:off x="5652120" y="5917922"/>
            <a:ext cx="3168352" cy="646331"/>
          </a:xfrm>
          <a:prstGeom prst="rect">
            <a:avLst/>
          </a:prstGeom>
          <a:noFill/>
        </p:spPr>
        <p:txBody>
          <a:bodyPr wrap="square" rtlCol="0">
            <a:spAutoFit/>
          </a:bodyPr>
          <a:lstStyle/>
          <a:p>
            <a:r>
              <a:rPr lang="en-GB" dirty="0"/>
              <a:t>Deng Xiaoping – the architect of modern China</a:t>
            </a:r>
          </a:p>
        </p:txBody>
      </p:sp>
    </p:spTree>
    <p:extLst>
      <p:ext uri="{BB962C8B-B14F-4D97-AF65-F5344CB8AC3E}">
        <p14:creationId xmlns:p14="http://schemas.microsoft.com/office/powerpoint/2010/main" val="1612675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59832" y="548680"/>
            <a:ext cx="2674640" cy="678904"/>
          </a:xfrm>
        </p:spPr>
        <p:txBody>
          <a:bodyPr>
            <a:normAutofit fontScale="90000"/>
          </a:bodyPr>
          <a:lstStyle/>
          <a:p>
            <a:r>
              <a:rPr lang="en-GB" dirty="0"/>
              <a:t>New China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227584"/>
            <a:ext cx="3006244" cy="534583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2420888"/>
            <a:ext cx="4828028" cy="2715766"/>
          </a:xfrm>
          <a:prstGeom prst="rect">
            <a:avLst/>
          </a:prstGeom>
        </p:spPr>
      </p:pic>
    </p:spTree>
    <p:extLst>
      <p:ext uri="{BB962C8B-B14F-4D97-AF65-F5344CB8AC3E}">
        <p14:creationId xmlns:p14="http://schemas.microsoft.com/office/powerpoint/2010/main" val="246395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620688"/>
            <a:ext cx="3538736" cy="515695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1772816"/>
            <a:ext cx="4536504" cy="3238126"/>
          </a:xfrm>
          <a:prstGeom prst="rect">
            <a:avLst/>
          </a:prstGeom>
        </p:spPr>
      </p:pic>
      <p:sp>
        <p:nvSpPr>
          <p:cNvPr id="6" name="TextBox 5"/>
          <p:cNvSpPr txBox="1"/>
          <p:nvPr/>
        </p:nvSpPr>
        <p:spPr>
          <a:xfrm>
            <a:off x="832756" y="5949280"/>
            <a:ext cx="2808312" cy="369332"/>
          </a:xfrm>
          <a:prstGeom prst="rect">
            <a:avLst/>
          </a:prstGeom>
          <a:noFill/>
        </p:spPr>
        <p:txBody>
          <a:bodyPr wrap="square" rtlCol="0">
            <a:spAutoFit/>
          </a:bodyPr>
          <a:lstStyle/>
          <a:p>
            <a:r>
              <a:rPr lang="en-GB" dirty="0"/>
              <a:t>1954 –the Chinese dream</a:t>
            </a:r>
          </a:p>
        </p:txBody>
      </p:sp>
      <p:sp>
        <p:nvSpPr>
          <p:cNvPr id="7" name="TextBox 6"/>
          <p:cNvSpPr txBox="1"/>
          <p:nvPr/>
        </p:nvSpPr>
        <p:spPr>
          <a:xfrm>
            <a:off x="4652892" y="260648"/>
            <a:ext cx="4499992" cy="584775"/>
          </a:xfrm>
          <a:prstGeom prst="rect">
            <a:avLst/>
          </a:prstGeom>
          <a:noFill/>
        </p:spPr>
        <p:txBody>
          <a:bodyPr wrap="square" rtlCol="0">
            <a:spAutoFit/>
          </a:bodyPr>
          <a:lstStyle/>
          <a:p>
            <a:r>
              <a:rPr lang="en-GB" sz="3200" b="1" dirty="0"/>
              <a:t>Western influence</a:t>
            </a:r>
          </a:p>
        </p:txBody>
      </p:sp>
      <p:sp>
        <p:nvSpPr>
          <p:cNvPr id="8" name="TextBox 7"/>
          <p:cNvSpPr txBox="1"/>
          <p:nvPr/>
        </p:nvSpPr>
        <p:spPr>
          <a:xfrm>
            <a:off x="4932040" y="5301208"/>
            <a:ext cx="3888432" cy="923330"/>
          </a:xfrm>
          <a:prstGeom prst="rect">
            <a:avLst/>
          </a:prstGeom>
          <a:noFill/>
        </p:spPr>
        <p:txBody>
          <a:bodyPr wrap="square" rtlCol="0">
            <a:spAutoFit/>
          </a:bodyPr>
          <a:lstStyle/>
          <a:p>
            <a:r>
              <a:rPr lang="en-GB" dirty="0"/>
              <a:t>1960 – Chairman Mao loves children</a:t>
            </a:r>
          </a:p>
          <a:p>
            <a:r>
              <a:rPr lang="en-GB" i="1" dirty="0"/>
              <a:t>Note the influence from western graphic art</a:t>
            </a:r>
          </a:p>
        </p:txBody>
      </p:sp>
    </p:spTree>
    <p:extLst>
      <p:ext uri="{BB962C8B-B14F-4D97-AF65-F5344CB8AC3E}">
        <p14:creationId xmlns:p14="http://schemas.microsoft.com/office/powerpoint/2010/main" val="3974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484784"/>
            <a:ext cx="6587058" cy="4552820"/>
          </a:xfrm>
        </p:spPr>
      </p:pic>
      <p:sp>
        <p:nvSpPr>
          <p:cNvPr id="3" name="Title 2"/>
          <p:cNvSpPr>
            <a:spLocks noGrp="1"/>
          </p:cNvSpPr>
          <p:nvPr>
            <p:ph type="title"/>
          </p:nvPr>
        </p:nvSpPr>
        <p:spPr>
          <a:xfrm>
            <a:off x="611560" y="152400"/>
            <a:ext cx="8532440" cy="1219200"/>
          </a:xfrm>
        </p:spPr>
        <p:txBody>
          <a:bodyPr>
            <a:normAutofit/>
          </a:bodyPr>
          <a:lstStyle/>
          <a:p>
            <a:pPr algn="ctr"/>
            <a:r>
              <a:rPr lang="en-GB" sz="3600" b="1" dirty="0"/>
              <a:t>A change of tone: the influence of Stalinist Russia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169" y="1497859"/>
            <a:ext cx="6306047" cy="4392488"/>
          </a:xfrm>
          <a:prstGeom prst="rect">
            <a:avLst/>
          </a:prstGeom>
        </p:spPr>
      </p:pic>
      <p:sp>
        <p:nvSpPr>
          <p:cNvPr id="6" name="TextBox 5"/>
          <p:cNvSpPr txBox="1"/>
          <p:nvPr/>
        </p:nvSpPr>
        <p:spPr>
          <a:xfrm>
            <a:off x="2483768" y="6127369"/>
            <a:ext cx="2736304" cy="523220"/>
          </a:xfrm>
          <a:prstGeom prst="rect">
            <a:avLst/>
          </a:prstGeom>
          <a:noFill/>
        </p:spPr>
        <p:txBody>
          <a:bodyPr wrap="square" rtlCol="0">
            <a:spAutoFit/>
          </a:bodyPr>
          <a:lstStyle/>
          <a:p>
            <a:r>
              <a:rPr lang="en-GB" sz="2800" dirty="0"/>
              <a:t>From this…………</a:t>
            </a:r>
          </a:p>
        </p:txBody>
      </p:sp>
      <p:sp>
        <p:nvSpPr>
          <p:cNvPr id="7" name="TextBox 6"/>
          <p:cNvSpPr txBox="1"/>
          <p:nvPr/>
        </p:nvSpPr>
        <p:spPr>
          <a:xfrm>
            <a:off x="4211960" y="6127369"/>
            <a:ext cx="2376264" cy="523220"/>
          </a:xfrm>
          <a:prstGeom prst="rect">
            <a:avLst/>
          </a:prstGeom>
          <a:noFill/>
        </p:spPr>
        <p:txBody>
          <a:bodyPr wrap="square" rtlCol="0">
            <a:spAutoFit/>
          </a:bodyPr>
          <a:lstStyle/>
          <a:p>
            <a:r>
              <a:rPr lang="en-GB" sz="2800" dirty="0"/>
              <a:t>............to this</a:t>
            </a:r>
          </a:p>
        </p:txBody>
      </p:sp>
    </p:spTree>
    <p:extLst>
      <p:ext uri="{BB962C8B-B14F-4D97-AF65-F5344CB8AC3E}">
        <p14:creationId xmlns:p14="http://schemas.microsoft.com/office/powerpoint/2010/main" val="75890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122912" cy="536848"/>
          </a:xfrm>
        </p:spPr>
        <p:txBody>
          <a:bodyPr/>
          <a:lstStyle/>
          <a:p>
            <a:pPr>
              <a:buNone/>
            </a:pPr>
            <a:r>
              <a:rPr lang="en-GB" dirty="0"/>
              <a:t>The Great Leap Forward  1958-61</a:t>
            </a:r>
          </a:p>
        </p:txBody>
      </p:sp>
      <p:sp>
        <p:nvSpPr>
          <p:cNvPr id="3" name="Title 2"/>
          <p:cNvSpPr>
            <a:spLocks noGrp="1"/>
          </p:cNvSpPr>
          <p:nvPr>
            <p:ph type="title"/>
          </p:nvPr>
        </p:nvSpPr>
        <p:spPr/>
        <p:txBody>
          <a:bodyPr>
            <a:normAutofit/>
          </a:bodyPr>
          <a:lstStyle/>
          <a:p>
            <a:r>
              <a:rPr lang="zh-CN" altLang="en-US" sz="7200" b="1" dirty="0"/>
              <a:t>  大跃进        </a:t>
            </a:r>
            <a:r>
              <a:rPr lang="en-US" altLang="zh-CN" sz="5400" dirty="0" err="1"/>
              <a:t>dà</a:t>
            </a:r>
            <a:r>
              <a:rPr lang="en-US" altLang="zh-CN" sz="5400" dirty="0"/>
              <a:t> </a:t>
            </a:r>
            <a:r>
              <a:rPr lang="en-US" altLang="zh-CN" sz="5400" dirty="0" err="1"/>
              <a:t>yuè</a:t>
            </a:r>
            <a:r>
              <a:rPr lang="en-US" altLang="zh-CN" sz="5400" dirty="0"/>
              <a:t> </a:t>
            </a:r>
            <a:r>
              <a:rPr lang="en-US" altLang="zh-CN" sz="5400" dirty="0" err="1"/>
              <a:t>jìn</a:t>
            </a:r>
            <a:r>
              <a:rPr lang="en-US" altLang="zh-CN" sz="5400" dirty="0"/>
              <a:t> </a:t>
            </a:r>
            <a:endParaRPr lang="en-GB" sz="5400" dirty="0"/>
          </a:p>
        </p:txBody>
      </p:sp>
      <p:pic>
        <p:nvPicPr>
          <p:cNvPr id="4" name="Picture 3" descr="MaoPoster.jpg"/>
          <p:cNvPicPr>
            <a:picLocks noChangeAspect="1"/>
          </p:cNvPicPr>
          <p:nvPr/>
        </p:nvPicPr>
        <p:blipFill>
          <a:blip r:embed="rId2" cstate="print"/>
          <a:stretch>
            <a:fillRect/>
          </a:stretch>
        </p:blipFill>
        <p:spPr>
          <a:xfrm>
            <a:off x="1763688" y="2204864"/>
            <a:ext cx="5524500" cy="39528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The vision: agriculture and industry</a:t>
            </a:r>
          </a:p>
        </p:txBody>
      </p:sp>
      <p:pic>
        <p:nvPicPr>
          <p:cNvPr id="4" name="Picture 3" descr="leap.jpg"/>
          <p:cNvPicPr>
            <a:picLocks noChangeAspect="1"/>
          </p:cNvPicPr>
          <p:nvPr/>
        </p:nvPicPr>
        <p:blipFill>
          <a:blip r:embed="rId2" cstate="print"/>
          <a:stretch>
            <a:fillRect/>
          </a:stretch>
        </p:blipFill>
        <p:spPr>
          <a:xfrm>
            <a:off x="539552" y="1412776"/>
            <a:ext cx="3593976" cy="5007607"/>
          </a:xfrm>
          <a:prstGeom prst="rect">
            <a:avLst/>
          </a:prstGeom>
        </p:spPr>
      </p:pic>
      <p:pic>
        <p:nvPicPr>
          <p:cNvPr id="5" name="Picture 4" descr="Great Leap Forward poster.jpg"/>
          <p:cNvPicPr>
            <a:picLocks noChangeAspect="1"/>
          </p:cNvPicPr>
          <p:nvPr/>
        </p:nvPicPr>
        <p:blipFill>
          <a:blip r:embed="rId3" cstate="print"/>
          <a:stretch>
            <a:fillRect/>
          </a:stretch>
        </p:blipFill>
        <p:spPr>
          <a:xfrm>
            <a:off x="5220072" y="1412776"/>
            <a:ext cx="3096344" cy="4423349"/>
          </a:xfrm>
          <a:prstGeom prst="rect">
            <a:avLst/>
          </a:prstGeom>
        </p:spPr>
      </p:pic>
      <p:sp>
        <p:nvSpPr>
          <p:cNvPr id="6" name="Rectangle 5"/>
          <p:cNvSpPr/>
          <p:nvPr/>
        </p:nvSpPr>
        <p:spPr>
          <a:xfrm>
            <a:off x="4788024" y="6093296"/>
            <a:ext cx="4104456" cy="400110"/>
          </a:xfrm>
          <a:prstGeom prst="rect">
            <a:avLst/>
          </a:prstGeom>
        </p:spPr>
        <p:txBody>
          <a:bodyPr wrap="square">
            <a:spAutoFit/>
          </a:bodyPr>
          <a:lstStyle/>
          <a:p>
            <a:r>
              <a:rPr lang="en-GB" sz="1000" b="1" i="1" u="sng" dirty="0"/>
              <a:t>Start the movement to increase production and practise thrift, with foodstuffs and steel at the centre, with great force!, </a:t>
            </a:r>
            <a:endParaRPr lang="en-GB"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eat_leap_wide-2b0b4240035ce24f26280a3d485c1210aa440df3.jpg"/>
          <p:cNvPicPr>
            <a:picLocks noGrp="1" noChangeAspect="1"/>
          </p:cNvPicPr>
          <p:nvPr>
            <p:ph idx="1"/>
          </p:nvPr>
        </p:nvPicPr>
        <p:blipFill>
          <a:blip r:embed="rId2" cstate="print"/>
          <a:stretch>
            <a:fillRect/>
          </a:stretch>
        </p:blipFill>
        <p:spPr>
          <a:xfrm>
            <a:off x="4499992" y="1124744"/>
            <a:ext cx="4350792" cy="2448272"/>
          </a:xfrm>
        </p:spPr>
      </p:pic>
      <p:sp>
        <p:nvSpPr>
          <p:cNvPr id="3" name="Title 2"/>
          <p:cNvSpPr>
            <a:spLocks noGrp="1"/>
          </p:cNvSpPr>
          <p:nvPr>
            <p:ph type="title"/>
          </p:nvPr>
        </p:nvSpPr>
        <p:spPr>
          <a:xfrm>
            <a:off x="467544" y="260648"/>
            <a:ext cx="8229600" cy="606896"/>
          </a:xfrm>
        </p:spPr>
        <p:txBody>
          <a:bodyPr>
            <a:normAutofit/>
          </a:bodyPr>
          <a:lstStyle/>
          <a:p>
            <a:r>
              <a:rPr lang="en-GB" sz="3200" dirty="0"/>
              <a:t>Grain production and steel production</a:t>
            </a:r>
          </a:p>
        </p:txBody>
      </p:sp>
      <p:pic>
        <p:nvPicPr>
          <p:cNvPr id="5" name="Picture 4" descr="greatleap.jpg"/>
          <p:cNvPicPr>
            <a:picLocks noChangeAspect="1"/>
          </p:cNvPicPr>
          <p:nvPr/>
        </p:nvPicPr>
        <p:blipFill>
          <a:blip r:embed="rId3" cstate="print"/>
          <a:stretch>
            <a:fillRect/>
          </a:stretch>
        </p:blipFill>
        <p:spPr>
          <a:xfrm>
            <a:off x="395536" y="3789040"/>
            <a:ext cx="4560507" cy="2736304"/>
          </a:xfrm>
          <a:prstGeom prst="rect">
            <a:avLst/>
          </a:prstGeom>
        </p:spPr>
      </p:pic>
      <p:sp>
        <p:nvSpPr>
          <p:cNvPr id="6" name="TextBox 5"/>
          <p:cNvSpPr txBox="1"/>
          <p:nvPr/>
        </p:nvSpPr>
        <p:spPr>
          <a:xfrm>
            <a:off x="1187624" y="2060848"/>
            <a:ext cx="2592288" cy="369332"/>
          </a:xfrm>
          <a:prstGeom prst="rect">
            <a:avLst/>
          </a:prstGeom>
          <a:noFill/>
        </p:spPr>
        <p:txBody>
          <a:bodyPr wrap="square" rtlCol="0">
            <a:spAutoFit/>
          </a:bodyPr>
          <a:lstStyle/>
          <a:p>
            <a:r>
              <a:rPr lang="en-GB" dirty="0"/>
              <a:t>Fleets of tractors…</a:t>
            </a:r>
          </a:p>
        </p:txBody>
      </p:sp>
      <p:sp>
        <p:nvSpPr>
          <p:cNvPr id="7" name="TextBox 6"/>
          <p:cNvSpPr txBox="1"/>
          <p:nvPr/>
        </p:nvSpPr>
        <p:spPr>
          <a:xfrm>
            <a:off x="5364088" y="5013176"/>
            <a:ext cx="2952328" cy="369332"/>
          </a:xfrm>
          <a:prstGeom prst="rect">
            <a:avLst/>
          </a:prstGeom>
          <a:noFill/>
        </p:spPr>
        <p:txBody>
          <a:bodyPr wrap="square" rtlCol="0">
            <a:spAutoFit/>
          </a:bodyPr>
          <a:lstStyle/>
          <a:p>
            <a:r>
              <a:rPr lang="en-GB" dirty="0"/>
              <a:t>…made from backyard steel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6672"/>
            <a:ext cx="8136904" cy="1200329"/>
          </a:xfrm>
          <a:prstGeom prst="rect">
            <a:avLst/>
          </a:prstGeom>
          <a:noFill/>
        </p:spPr>
        <p:txBody>
          <a:bodyPr wrap="square" rtlCol="0">
            <a:spAutoFit/>
          </a:bodyPr>
          <a:lstStyle/>
          <a:p>
            <a:r>
              <a:rPr lang="en-GB" sz="3600" dirty="0"/>
              <a:t>A brave new world through collective hard work</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72" y="2132856"/>
            <a:ext cx="8477448" cy="318509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1191</TotalTime>
  <Words>569</Words>
  <Application>Microsoft Office PowerPoint</Application>
  <PresentationFormat>On-screen Show (4:3)</PresentationFormat>
  <Paragraphs>60</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SimSun</vt:lpstr>
      <vt:lpstr>华文新魏</vt:lpstr>
      <vt:lpstr>Calibri</vt:lpstr>
      <vt:lpstr>Constantia</vt:lpstr>
      <vt:lpstr>Times New Roman</vt:lpstr>
      <vt:lpstr>Wingdings 2</vt:lpstr>
      <vt:lpstr>Paper</vt:lpstr>
      <vt:lpstr>Mao posters: truth v propaganda in the revolutionary cause</vt:lpstr>
      <vt:lpstr>The most famous portrait in the world?</vt:lpstr>
      <vt:lpstr>The most reproduced portrait ever</vt:lpstr>
      <vt:lpstr>PowerPoint Presentation</vt:lpstr>
      <vt:lpstr>A change of tone: the influence of Stalinist Russia</vt:lpstr>
      <vt:lpstr>  大跃进        dà yuè jìn </vt:lpstr>
      <vt:lpstr>The vision: agriculture and industry</vt:lpstr>
      <vt:lpstr>Grain production and steel production</vt:lpstr>
      <vt:lpstr>PowerPoint Presentation</vt:lpstr>
      <vt:lpstr>Plenty for all</vt:lpstr>
      <vt:lpstr>A Chinese Utopia</vt:lpstr>
      <vt:lpstr>The reality was different……</vt:lpstr>
      <vt:lpstr>PowerPoint Presentation</vt:lpstr>
      <vt:lpstr>Useless steel and no tools or cooking pots</vt:lpstr>
      <vt:lpstr>More than 40 million dead of starvation</vt:lpstr>
      <vt:lpstr>And Mao’s ( temporary)fall from grace</vt:lpstr>
      <vt:lpstr>PowerPoint Presentation</vt:lpstr>
      <vt:lpstr>PowerPoint Presentation</vt:lpstr>
      <vt:lpstr>PowerPoint Presentation</vt:lpstr>
      <vt:lpstr>Mao’s renaissance: Wuhan, July 1966</vt:lpstr>
      <vt:lpstr>Mao on the attack, Beijing 1966</vt:lpstr>
      <vt:lpstr>Big Character Posters and catchy lyrics</vt:lpstr>
      <vt:lpstr>The 4 Olds</vt:lpstr>
      <vt:lpstr>PowerPoint Presentation</vt:lpstr>
      <vt:lpstr>PowerPoint Presentation</vt:lpstr>
      <vt:lpstr>PowerPoint Presentation</vt:lpstr>
      <vt:lpstr>PowerPoint Presentation</vt:lpstr>
      <vt:lpstr>PowerPoint Presentation</vt:lpstr>
      <vt:lpstr>The cult of Mao</vt:lpstr>
      <vt:lpstr>PowerPoint Presentation</vt:lpstr>
      <vt:lpstr>PowerPoint Presentation</vt:lpstr>
      <vt:lpstr>Power struggle for a new China</vt:lpstr>
      <vt:lpstr>End of an era</vt:lpstr>
      <vt:lpstr>New China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dc:creator>
  <cp:lastModifiedBy>James Trapp</cp:lastModifiedBy>
  <cp:revision>45</cp:revision>
  <dcterms:created xsi:type="dcterms:W3CDTF">2013-11-06T18:50:17Z</dcterms:created>
  <dcterms:modified xsi:type="dcterms:W3CDTF">2017-03-17T09:25:32Z</dcterms:modified>
</cp:coreProperties>
</file>