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4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162720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Chinese_Communist_Party" TargetMode="External"/><Relationship Id="rId2" Type="http://schemas.openxmlformats.org/officeDocument/2006/relationships/hyperlink" Target="https://en.wikipedia.org/wiki/Mao_Zedong" TargetMode="External"/><Relationship Id="rId1" Type="http://schemas.openxmlformats.org/officeDocument/2006/relationships/slideLayout" Target="../slideLayouts/slideLayout6.xml"/><Relationship Id="rId4" Type="http://schemas.openxmlformats.org/officeDocument/2006/relationships/hyperlink" Target="https://en.wikipedia.org/wiki/Chinese_Revolution_(1949)"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p>
            <a:r>
              <a:t>The Early Years of</a:t>
            </a:r>
          </a:p>
          <a:p>
            <a:r>
              <a:t>the People’s Republic </a:t>
            </a:r>
          </a:p>
        </p:txBody>
      </p:sp>
      <p:sp>
        <p:nvSpPr>
          <p:cNvPr id="120" name="Shape 120"/>
          <p:cNvSpPr>
            <a:spLocks noGrp="1"/>
          </p:cNvSpPr>
          <p:nvPr>
            <p:ph type="subTitle" sz="quarter" idx="1"/>
          </p:nvPr>
        </p:nvSpPr>
        <p:spPr>
          <a:prstGeom prst="rect">
            <a:avLst/>
          </a:prstGeom>
        </p:spPr>
        <p:txBody>
          <a:bodyPr/>
          <a:lstStyle/>
          <a:p>
            <a:r>
              <a:t>1949- 1956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prstGeom prst="rect">
            <a:avLst/>
          </a:prstGeom>
        </p:spPr>
        <p:txBody>
          <a:bodyPr/>
          <a:lstStyle/>
          <a:p>
            <a:r>
              <a:t>The First Five-Year Plan  1953 - 1957</a:t>
            </a:r>
          </a:p>
          <a:p>
            <a:r>
              <a:t>Increase production of coal, steel and petrochemicals</a:t>
            </a:r>
          </a:p>
          <a:p>
            <a:r>
              <a:t>Spectacular civil-engineering projects eg the Nanjing Bridge</a:t>
            </a:r>
          </a:p>
          <a:p>
            <a:r>
              <a:t>Education investment, high quality urban schools set up.</a:t>
            </a:r>
          </a:p>
          <a:p>
            <a:r>
              <a:t>Statistics show it was successful but the figures may have been distorted.</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44" name="chinese-propaganda-4.jpg"/>
          <p:cNvPicPr>
            <a:picLocks noChangeAspect="1"/>
          </p:cNvPicPr>
          <p:nvPr/>
        </p:nvPicPr>
        <p:blipFill>
          <a:blip r:embed="rId2">
            <a:extLst/>
          </a:blip>
          <a:stretch>
            <a:fillRect/>
          </a:stretch>
        </p:blipFill>
        <p:spPr>
          <a:xfrm>
            <a:off x="3389262" y="1118542"/>
            <a:ext cx="4570819" cy="6651628"/>
          </a:xfrm>
          <a:prstGeom prst="rect">
            <a:avLst/>
          </a:prstGeom>
          <a:ln w="12700">
            <a:miter lim="400000"/>
          </a:ln>
        </p:spPr>
      </p:pic>
      <p:sp>
        <p:nvSpPr>
          <p:cNvPr id="145" name="Shape 145"/>
          <p:cNvSpPr/>
          <p:nvPr/>
        </p:nvSpPr>
        <p:spPr>
          <a:xfrm rot="20040000">
            <a:off x="273684" y="723900"/>
            <a:ext cx="4710431" cy="27940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400"/>
            </a:pPr>
            <a:r>
              <a:t>Co-operation</a:t>
            </a:r>
          </a:p>
          <a:p>
            <a:pPr>
              <a:defRPr sz="4400"/>
            </a:pPr>
            <a:r>
              <a:t>with </a:t>
            </a:r>
          </a:p>
          <a:p>
            <a:pPr>
              <a:defRPr sz="4400"/>
            </a:pPr>
            <a:r>
              <a:t>Russia </a:t>
            </a:r>
          </a:p>
          <a:p>
            <a:pPr>
              <a:defRPr sz="4400"/>
            </a:pPr>
            <a:r>
              <a:t>(The Soviet Union)</a:t>
            </a:r>
          </a:p>
        </p:txBody>
      </p:sp>
      <p:pic>
        <p:nvPicPr>
          <p:cNvPr id="146" name="1951 The Soviet Union is our example.jpg"/>
          <p:cNvPicPr>
            <a:picLocks noChangeAspect="1"/>
          </p:cNvPicPr>
          <p:nvPr/>
        </p:nvPicPr>
        <p:blipFill>
          <a:blip r:embed="rId3">
            <a:extLst/>
          </a:blip>
          <a:stretch>
            <a:fillRect/>
          </a:stretch>
        </p:blipFill>
        <p:spPr>
          <a:xfrm>
            <a:off x="8404125" y="3975596"/>
            <a:ext cx="3319661" cy="4837219"/>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body" idx="1"/>
          </p:nvPr>
        </p:nvSpPr>
        <p:spPr>
          <a:prstGeom prst="rect">
            <a:avLst/>
          </a:prstGeom>
        </p:spPr>
        <p:txBody>
          <a:bodyPr/>
          <a:lstStyle/>
          <a:p>
            <a:endParaRPr/>
          </a:p>
          <a:p>
            <a:r>
              <a:t>Sino-Soviet Friendship treaty 1950 (cultural/industrial co-operation and exchanges)</a:t>
            </a:r>
          </a:p>
          <a:p>
            <a:r>
              <a:t>China wanted Russian industrial expertise and equipment.</a:t>
            </a:r>
          </a:p>
          <a:p>
            <a:r>
              <a:t>USSR wanted an ally in the world.</a:t>
            </a:r>
          </a:p>
          <a:p>
            <a:r>
              <a:t>Russian language taught, Russian books translated, lots of students sent to study in Russia</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50" name="chinese-propaganda-3.jpg"/>
          <p:cNvPicPr>
            <a:picLocks noChangeAspect="1"/>
          </p:cNvPicPr>
          <p:nvPr/>
        </p:nvPicPr>
        <p:blipFill>
          <a:blip r:embed="rId2">
            <a:extLst/>
          </a:blip>
          <a:stretch>
            <a:fillRect/>
          </a:stretch>
        </p:blipFill>
        <p:spPr>
          <a:xfrm>
            <a:off x="3605113" y="967581"/>
            <a:ext cx="8688877" cy="6421494"/>
          </a:xfrm>
          <a:prstGeom prst="rect">
            <a:avLst/>
          </a:prstGeom>
          <a:ln w="12700">
            <a:miter lim="400000"/>
          </a:ln>
        </p:spPr>
      </p:pic>
      <p:sp>
        <p:nvSpPr>
          <p:cNvPr id="151" name="Shape 151"/>
          <p:cNvSpPr/>
          <p:nvPr/>
        </p:nvSpPr>
        <p:spPr>
          <a:xfrm rot="20040000">
            <a:off x="350799" y="939799"/>
            <a:ext cx="4276802" cy="14478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400"/>
            </a:pPr>
            <a:r>
              <a:t>The Korean War</a:t>
            </a:r>
          </a:p>
          <a:p>
            <a:pPr>
              <a:defRPr sz="4400"/>
            </a:pPr>
            <a:r>
              <a:t>1950 - 1953</a:t>
            </a:r>
          </a:p>
        </p:txBody>
      </p:sp>
      <p:pic>
        <p:nvPicPr>
          <p:cNvPr id="152" name="1950-Smash-the-imperialist-war-conspiracy.jpg"/>
          <p:cNvPicPr>
            <a:picLocks noChangeAspect="1"/>
          </p:cNvPicPr>
          <p:nvPr/>
        </p:nvPicPr>
        <p:blipFill>
          <a:blip r:embed="rId3">
            <a:extLst/>
          </a:blip>
          <a:stretch>
            <a:fillRect/>
          </a:stretch>
        </p:blipFill>
        <p:spPr>
          <a:xfrm>
            <a:off x="673100" y="4775200"/>
            <a:ext cx="3197794" cy="4636800"/>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body" idx="1"/>
          </p:nvPr>
        </p:nvSpPr>
        <p:spPr>
          <a:prstGeom prst="rect">
            <a:avLst/>
          </a:prstGeom>
        </p:spPr>
        <p:txBody>
          <a:bodyPr/>
          <a:lstStyle/>
          <a:p>
            <a:endParaRPr/>
          </a:p>
          <a:p>
            <a:r>
              <a:t>Korean War 1950-53</a:t>
            </a:r>
          </a:p>
          <a:p>
            <a:r>
              <a:t>The USSR, China and North Korea on one side</a:t>
            </a:r>
          </a:p>
          <a:p>
            <a:r>
              <a:t>The US, many other western countries and South Korea on the other.</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56" name="1949-Mao-Moscow.jpg"/>
          <p:cNvPicPr>
            <a:picLocks noChangeAspect="1"/>
          </p:cNvPicPr>
          <p:nvPr/>
        </p:nvPicPr>
        <p:blipFill>
          <a:blip r:embed="rId2">
            <a:extLst/>
          </a:blip>
          <a:stretch>
            <a:fillRect/>
          </a:stretch>
        </p:blipFill>
        <p:spPr>
          <a:xfrm>
            <a:off x="3802409" y="913159"/>
            <a:ext cx="6224641" cy="8595932"/>
          </a:xfrm>
          <a:prstGeom prst="rect">
            <a:avLst/>
          </a:prstGeom>
          <a:ln w="12700">
            <a:miter lim="400000"/>
          </a:ln>
        </p:spPr>
      </p:pic>
      <p:sp>
        <p:nvSpPr>
          <p:cNvPr id="157" name="Shape 157"/>
          <p:cNvSpPr/>
          <p:nvPr/>
        </p:nvSpPr>
        <p:spPr>
          <a:xfrm rot="20040000">
            <a:off x="248284" y="723900"/>
            <a:ext cx="4710431" cy="27940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400"/>
            </a:pPr>
            <a:r>
              <a:t>Conflict</a:t>
            </a:r>
          </a:p>
          <a:p>
            <a:pPr>
              <a:defRPr sz="4400"/>
            </a:pPr>
            <a:r>
              <a:t>with </a:t>
            </a:r>
          </a:p>
          <a:p>
            <a:pPr>
              <a:defRPr sz="4400"/>
            </a:pPr>
            <a:r>
              <a:t>Russia </a:t>
            </a:r>
          </a:p>
          <a:p>
            <a:pPr>
              <a:defRPr sz="4400"/>
            </a:pPr>
            <a:r>
              <a:t>(The Soviet Union)</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
          </p:nvPr>
        </p:nvSpPr>
        <p:spPr>
          <a:prstGeom prst="rect">
            <a:avLst/>
          </a:prstGeom>
        </p:spPr>
        <p:txBody>
          <a:bodyPr/>
          <a:lstStyle/>
          <a:p>
            <a:endParaRPr/>
          </a:p>
          <a:p>
            <a:r>
              <a:t>Mao and Stalin didn’t get on, both wanted to be leader of the Communist world.  Mao felt insulted that Stalin treated him as ‘a little brother’</a:t>
            </a:r>
          </a:p>
          <a:p>
            <a:r>
              <a:t>1953 Stalin died.  Mao also didn’t really rate his successor Krushchev even though Krushchev was more appreciative of China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61" name="1955-liberate-Taiwan.jpg"/>
          <p:cNvPicPr>
            <a:picLocks noChangeAspect="1"/>
          </p:cNvPicPr>
          <p:nvPr/>
        </p:nvPicPr>
        <p:blipFill>
          <a:blip r:embed="rId2">
            <a:extLst/>
          </a:blip>
          <a:stretch>
            <a:fillRect/>
          </a:stretch>
        </p:blipFill>
        <p:spPr>
          <a:xfrm>
            <a:off x="2454879" y="2075296"/>
            <a:ext cx="8095042" cy="5603008"/>
          </a:xfrm>
          <a:prstGeom prst="rect">
            <a:avLst/>
          </a:prstGeom>
          <a:ln w="12700">
            <a:miter lim="400000"/>
          </a:ln>
        </p:spPr>
      </p:pic>
      <p:sp>
        <p:nvSpPr>
          <p:cNvPr id="162" name="Shape 162"/>
          <p:cNvSpPr/>
          <p:nvPr/>
        </p:nvSpPr>
        <p:spPr>
          <a:xfrm rot="20040000">
            <a:off x="609523" y="1397000"/>
            <a:ext cx="4038754" cy="14478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400"/>
            </a:pPr>
            <a:r>
              <a:t>The threat from</a:t>
            </a:r>
          </a:p>
          <a:p>
            <a:pPr>
              <a:defRPr sz="4400"/>
            </a:pPr>
            <a:r>
              <a:t>Taiwan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idx="1"/>
          </p:nvPr>
        </p:nvSpPr>
        <p:spPr>
          <a:prstGeom prst="rect">
            <a:avLst/>
          </a:prstGeom>
        </p:spPr>
        <p:txBody>
          <a:bodyPr/>
          <a:lstStyle/>
          <a:p>
            <a:r>
              <a:t>Threat from Taiwan</a:t>
            </a:r>
          </a:p>
          <a:p>
            <a:r>
              <a:t>The US supported Chiang Kai-shek in Taiwan as a way of ‘stopping the tide of Communism’ </a:t>
            </a:r>
          </a:p>
          <a:p>
            <a:r>
              <a:t>External threat gave the CCP the reason to clamp down on dissent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66" name="World Proletariat 1956.jpg"/>
          <p:cNvPicPr>
            <a:picLocks noChangeAspect="1"/>
          </p:cNvPicPr>
          <p:nvPr/>
        </p:nvPicPr>
        <p:blipFill>
          <a:blip r:embed="rId2">
            <a:extLst/>
          </a:blip>
          <a:stretch>
            <a:fillRect/>
          </a:stretch>
        </p:blipFill>
        <p:spPr>
          <a:xfrm>
            <a:off x="2813792" y="-624334"/>
            <a:ext cx="6757397" cy="9753601"/>
          </a:xfrm>
          <a:prstGeom prst="rect">
            <a:avLst/>
          </a:prstGeom>
          <a:ln w="12700">
            <a:miter lim="400000"/>
          </a:ln>
        </p:spPr>
      </p:pic>
      <p:sp>
        <p:nvSpPr>
          <p:cNvPr id="167" name="Shape 167"/>
          <p:cNvSpPr/>
          <p:nvPr/>
        </p:nvSpPr>
        <p:spPr>
          <a:xfrm rot="20040000">
            <a:off x="873836" y="1397000"/>
            <a:ext cx="3510128" cy="14478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400"/>
            </a:pPr>
            <a:r>
              <a:t>International </a:t>
            </a:r>
          </a:p>
          <a:p>
            <a:pPr>
              <a:defRPr sz="4400"/>
            </a:pPr>
            <a:r>
              <a:t>solidarity</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22" name="1950-The-central-peoples-government.jpg"/>
          <p:cNvPicPr>
            <a:picLocks noChangeAspect="1"/>
          </p:cNvPicPr>
          <p:nvPr/>
        </p:nvPicPr>
        <p:blipFill>
          <a:blip r:embed="rId2">
            <a:extLst/>
          </a:blip>
          <a:stretch>
            <a:fillRect/>
          </a:stretch>
        </p:blipFill>
        <p:spPr>
          <a:xfrm>
            <a:off x="3268678" y="744592"/>
            <a:ext cx="5965661" cy="8607173"/>
          </a:xfrm>
          <a:prstGeom prst="rect">
            <a:avLst/>
          </a:prstGeom>
          <a:ln w="12700">
            <a:miter lim="400000"/>
          </a:ln>
        </p:spPr>
      </p:pic>
      <p:sp>
        <p:nvSpPr>
          <p:cNvPr id="123" name="Shape 123"/>
          <p:cNvSpPr/>
          <p:nvPr/>
        </p:nvSpPr>
        <p:spPr>
          <a:xfrm rot="20040000">
            <a:off x="620477" y="1638299"/>
            <a:ext cx="4016846" cy="9652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700"/>
            </a:lvl1pPr>
          </a:lstStyle>
          <a:p>
            <a:r>
              <a:t>A fresh start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69" name="1953-Elect-good-people.jpg"/>
          <p:cNvPicPr>
            <a:picLocks noChangeAspect="1"/>
          </p:cNvPicPr>
          <p:nvPr/>
        </p:nvPicPr>
        <p:blipFill>
          <a:blip r:embed="rId2">
            <a:extLst/>
          </a:blip>
          <a:stretch>
            <a:fillRect/>
          </a:stretch>
        </p:blipFill>
        <p:spPr>
          <a:xfrm>
            <a:off x="3564284" y="1048494"/>
            <a:ext cx="5876232" cy="8563352"/>
          </a:xfrm>
          <a:prstGeom prst="rect">
            <a:avLst/>
          </a:prstGeom>
          <a:ln w="12700">
            <a:miter lim="400000"/>
          </a:ln>
        </p:spPr>
      </p:pic>
      <p:sp>
        <p:nvSpPr>
          <p:cNvPr id="170" name="Shape 170"/>
          <p:cNvSpPr/>
          <p:nvPr/>
        </p:nvSpPr>
        <p:spPr>
          <a:xfrm rot="20040000">
            <a:off x="657047" y="1733549"/>
            <a:ext cx="3892906" cy="7747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a:lvl1pPr>
          </a:lstStyle>
          <a:p>
            <a:r>
              <a:t>Political control</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body" idx="1"/>
          </p:nvPr>
        </p:nvSpPr>
        <p:spPr>
          <a:prstGeom prst="rect">
            <a:avLst/>
          </a:prstGeom>
        </p:spPr>
        <p:txBody>
          <a:bodyPr/>
          <a:lstStyle/>
          <a:p>
            <a:pPr marL="400050" indent="-400050" defTabSz="525779">
              <a:spcBef>
                <a:spcPts val="3700"/>
              </a:spcBef>
              <a:defRPr sz="3239"/>
            </a:pPr>
            <a:r>
              <a:t>PRC a ‘one party state’ by 1952 (in 1949 there had been 10 separate political parties）</a:t>
            </a:r>
          </a:p>
          <a:p>
            <a:pPr marL="400050" indent="-400050" defTabSz="525779">
              <a:spcBef>
                <a:spcPts val="3700"/>
              </a:spcBef>
              <a:defRPr sz="3239"/>
            </a:pPr>
            <a:r>
              <a:t>Neighbour hood committees of between 15-40 households.</a:t>
            </a:r>
          </a:p>
          <a:p>
            <a:pPr marL="400050" indent="-400050" defTabSz="525779">
              <a:spcBef>
                <a:spcPts val="3700"/>
              </a:spcBef>
              <a:defRPr sz="3239"/>
            </a:pPr>
            <a:r>
              <a:t>dan wei 单位 — looked after your housing, food, schools, marriages etc</a:t>
            </a:r>
          </a:p>
          <a:p>
            <a:pPr marL="400050" indent="-400050" defTabSz="525779">
              <a:spcBef>
                <a:spcPts val="3700"/>
              </a:spcBef>
              <a:defRPr sz="3239"/>
            </a:pPr>
            <a:r>
              <a:t>hu kou 户口— residence permit</a:t>
            </a:r>
          </a:p>
          <a:p>
            <a:pPr marL="400050" indent="-400050" defTabSz="525779">
              <a:spcBef>
                <a:spcPts val="3700"/>
              </a:spcBef>
              <a:defRPr sz="3239"/>
            </a:pPr>
            <a:r>
              <a:t>dang an 档案— political record</a:t>
            </a:r>
          </a:p>
          <a:p>
            <a:pPr marL="400050" indent="-400050" defTabSz="525779">
              <a:spcBef>
                <a:spcPts val="3700"/>
              </a:spcBef>
              <a:defRPr sz="3239"/>
            </a:pPr>
            <a:r>
              <a:t>Democratic Centralism and the Mass Line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Democratic Centralism</a:t>
            </a:r>
          </a:p>
        </p:txBody>
      </p:sp>
      <p:sp>
        <p:nvSpPr>
          <p:cNvPr id="175" name="Shape 175"/>
          <p:cNvSpPr>
            <a:spLocks noGrp="1"/>
          </p:cNvSpPr>
          <p:nvPr>
            <p:ph type="body" idx="1"/>
          </p:nvPr>
        </p:nvSpPr>
        <p:spPr>
          <a:prstGeom prst="rect">
            <a:avLst/>
          </a:prstGeom>
        </p:spPr>
        <p:txBody>
          <a:bodyPr/>
          <a:lstStyle/>
          <a:p>
            <a:r>
              <a:t>“true democracy in the Communist Party lay in the obedience of the members to the authority and instructions of the leaders.  …..as representatives of the workers, all Communists were genuine revolutionaries [but…] only the leaders were sufficiently educated in the science of revolution to understand what needed to be done”</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p>
            <a:pPr defTabSz="297941">
              <a:defRPr sz="4080"/>
            </a:pPr>
            <a:r>
              <a:t>The Mass Line</a:t>
            </a:r>
          </a:p>
          <a:p>
            <a:pPr defTabSz="297941">
              <a:defRPr sz="4080"/>
            </a:pPr>
            <a:r>
              <a:t>群众 （qún zhòng ‘the masses, the people)</a:t>
            </a:r>
          </a:p>
          <a:p>
            <a:pPr defTabSz="297941">
              <a:defRPr sz="4080"/>
            </a:pPr>
            <a:r>
              <a:t>路线 (lù xiàn  ‘route, guideline)</a:t>
            </a:r>
          </a:p>
        </p:txBody>
      </p:sp>
      <p:sp>
        <p:nvSpPr>
          <p:cNvPr id="178" name="Shape 178"/>
          <p:cNvSpPr>
            <a:spLocks noGrp="1"/>
          </p:cNvSpPr>
          <p:nvPr>
            <p:ph type="body" idx="1"/>
          </p:nvPr>
        </p:nvSpPr>
        <p:spPr>
          <a:prstGeom prst="rect">
            <a:avLst/>
          </a:prstGeom>
        </p:spPr>
        <p:txBody>
          <a:bodyPr/>
          <a:lstStyle/>
          <a:p>
            <a:r>
              <a:t>“The </a:t>
            </a:r>
            <a:r>
              <a:rPr b="1">
                <a:latin typeface="Helvetica"/>
                <a:ea typeface="Helvetica"/>
                <a:cs typeface="Helvetica"/>
                <a:sym typeface="Helvetica"/>
              </a:rPr>
              <a:t>mass line</a:t>
            </a:r>
            <a:r>
              <a:t> is the political, organizational and leadership method developed by </a:t>
            </a:r>
            <a:r>
              <a:rPr>
                <a:hlinkClick r:id="rId2"/>
              </a:rPr>
              <a:t>Mao Zedong</a:t>
            </a:r>
            <a:r>
              <a:t> and the </a:t>
            </a:r>
            <a:r>
              <a:rPr>
                <a:hlinkClick r:id="rId3"/>
              </a:rPr>
              <a:t>Chinese Communist Party</a:t>
            </a:r>
            <a:r>
              <a:t> (CCP) during the </a:t>
            </a:r>
            <a:r>
              <a:rPr>
                <a:hlinkClick r:id="rId4"/>
              </a:rPr>
              <a:t>Chinese revolution</a:t>
            </a:r>
            <a:r>
              <a:t>. The essential element of the mass line is consulting the masses, interpreting their suggestions within the framework of Marxist-Leninism, and then enforcing the resulting policies”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80" name="Intellectuals 1955.jpg"/>
          <p:cNvPicPr>
            <a:picLocks noChangeAspect="1"/>
          </p:cNvPicPr>
          <p:nvPr/>
        </p:nvPicPr>
        <p:blipFill>
          <a:blip r:embed="rId2">
            <a:extLst/>
          </a:blip>
          <a:stretch>
            <a:fillRect/>
          </a:stretch>
        </p:blipFill>
        <p:spPr>
          <a:xfrm>
            <a:off x="917426" y="1892563"/>
            <a:ext cx="10603209" cy="5968474"/>
          </a:xfrm>
          <a:prstGeom prst="rect">
            <a:avLst/>
          </a:prstGeom>
          <a:ln w="12700">
            <a:miter lim="400000"/>
          </a:ln>
        </p:spPr>
      </p:pic>
      <p:sp>
        <p:nvSpPr>
          <p:cNvPr id="181" name="Shape 181"/>
          <p:cNvSpPr/>
          <p:nvPr/>
        </p:nvSpPr>
        <p:spPr>
          <a:xfrm rot="20040000">
            <a:off x="1080871" y="1733549"/>
            <a:ext cx="3096058" cy="7747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a:lvl1pPr>
          </a:lstStyle>
          <a:p>
            <a:r>
              <a:t>Intellectuals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body" idx="1"/>
          </p:nvPr>
        </p:nvSpPr>
        <p:spPr>
          <a:prstGeom prst="rect">
            <a:avLst/>
          </a:prstGeom>
        </p:spPr>
        <p:txBody>
          <a:bodyPr/>
          <a:lstStyle/>
          <a:p>
            <a:r>
              <a:t>Expertise needed — there was a chronic shortage after the war of personnel to run the country.</a:t>
            </a:r>
          </a:p>
          <a:p>
            <a:r>
              <a:t>Had to use former GMD officials to implement policies</a:t>
            </a:r>
          </a:p>
          <a:p>
            <a:r>
              <a:t>‘thought reform’ distrust of intellectuals ‘class enemies’</a:t>
            </a:r>
          </a:p>
          <a:p>
            <a:r>
              <a:t>1956 Hundred Flowers campaign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85" name="1955-New-Chinas-female-parachuters.jpg"/>
          <p:cNvPicPr>
            <a:picLocks noChangeAspect="1"/>
          </p:cNvPicPr>
          <p:nvPr/>
        </p:nvPicPr>
        <p:blipFill>
          <a:blip r:embed="rId2">
            <a:extLst/>
          </a:blip>
          <a:stretch>
            <a:fillRect/>
          </a:stretch>
        </p:blipFill>
        <p:spPr>
          <a:xfrm>
            <a:off x="2172592" y="1896616"/>
            <a:ext cx="9083914" cy="6342289"/>
          </a:xfrm>
          <a:prstGeom prst="rect">
            <a:avLst/>
          </a:prstGeom>
          <a:ln w="12700">
            <a:miter lim="400000"/>
          </a:ln>
        </p:spPr>
      </p:pic>
      <p:sp>
        <p:nvSpPr>
          <p:cNvPr id="186" name="Shape 186"/>
          <p:cNvSpPr/>
          <p:nvPr/>
        </p:nvSpPr>
        <p:spPr>
          <a:xfrm rot="20040000">
            <a:off x="1629613" y="1733550"/>
            <a:ext cx="1998574" cy="7747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a:lvl1pPr>
          </a:lstStyle>
          <a:p>
            <a:r>
              <a:t>Women</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1"/>
          </p:nvPr>
        </p:nvSpPr>
        <p:spPr>
          <a:prstGeom prst="rect">
            <a:avLst/>
          </a:prstGeom>
        </p:spPr>
        <p:txBody>
          <a:bodyPr/>
          <a:lstStyle/>
          <a:p>
            <a:r>
              <a:t>improvement in maternity care (high birthrate) (1949 58 million people in China, by 1957 100 million)</a:t>
            </a:r>
          </a:p>
          <a:p>
            <a:r>
              <a:t>The marriage law of 1950</a:t>
            </a:r>
          </a:p>
          <a:p>
            <a:r>
              <a:t>1949-59 a ten-fold increase in female employment</a:t>
            </a:r>
          </a:p>
          <a:p>
            <a:r>
              <a:t>But still in low-skilled jobs and responsible for domestic labour.</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90" name="1956-Helping-mama-study-culture.jpg"/>
          <p:cNvPicPr>
            <a:picLocks noChangeAspect="1"/>
          </p:cNvPicPr>
          <p:nvPr/>
        </p:nvPicPr>
        <p:blipFill>
          <a:blip r:embed="rId2">
            <a:extLst/>
          </a:blip>
          <a:stretch>
            <a:fillRect/>
          </a:stretch>
        </p:blipFill>
        <p:spPr>
          <a:xfrm>
            <a:off x="4019550" y="1302444"/>
            <a:ext cx="5547544" cy="8229094"/>
          </a:xfrm>
          <a:prstGeom prst="rect">
            <a:avLst/>
          </a:prstGeom>
          <a:ln w="12700">
            <a:miter lim="400000"/>
          </a:ln>
        </p:spPr>
      </p:pic>
      <p:sp>
        <p:nvSpPr>
          <p:cNvPr id="191" name="Shape 191"/>
          <p:cNvSpPr/>
          <p:nvPr/>
        </p:nvSpPr>
        <p:spPr>
          <a:xfrm rot="20040000">
            <a:off x="2444191" y="1377949"/>
            <a:ext cx="2630018" cy="7747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a:lvl1pPr>
          </a:lstStyle>
          <a:p>
            <a:r>
              <a:t>Education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body" idx="1"/>
          </p:nvPr>
        </p:nvSpPr>
        <p:spPr>
          <a:prstGeom prst="rect">
            <a:avLst/>
          </a:prstGeom>
        </p:spPr>
        <p:txBody>
          <a:bodyPr/>
          <a:lstStyle/>
          <a:p>
            <a:r>
              <a:t>Literacy drive to upskill the labour force and transform ‘political consciousness’ of workers and peasants</a:t>
            </a:r>
          </a:p>
          <a:p>
            <a:r>
              <a:t>Simplification of characters — list of 1,500 aimed at teaching peasants to read.</a:t>
            </a:r>
          </a:p>
          <a:p>
            <a:r>
              <a:t>Lack of teachers, text books, poor teaching methods.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body" idx="1"/>
          </p:nvPr>
        </p:nvSpPr>
        <p:spPr>
          <a:prstGeom prst="rect">
            <a:avLst/>
          </a:prstGeom>
        </p:spPr>
        <p:txBody>
          <a:bodyPr/>
          <a:lstStyle/>
          <a:p>
            <a:r>
              <a:t>Optimism</a:t>
            </a:r>
          </a:p>
          <a:p>
            <a:r>
              <a:t>Determination to create a new society</a:t>
            </a:r>
          </a:p>
          <a:p>
            <a:r>
              <a:t>Huge prestige and trust for the CCP amongst ordinary people, the poor, the peasants etc</a:t>
            </a:r>
          </a:p>
          <a:p>
            <a:r>
              <a:t>Cleaning up society (closing brothels, opium dens etc)</a:t>
            </a:r>
          </a:p>
          <a:p>
            <a:r>
              <a:t>Problems after the war — devastation, unemployment, inflation, breakdown of public order.</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95" name="337px-MaoStatueinLijang.jpg"/>
          <p:cNvPicPr>
            <a:picLocks noChangeAspect="1"/>
          </p:cNvPicPr>
          <p:nvPr/>
        </p:nvPicPr>
        <p:blipFill>
          <a:blip r:embed="rId2">
            <a:extLst/>
          </a:blip>
          <a:stretch>
            <a:fillRect/>
          </a:stretch>
        </p:blipFill>
        <p:spPr>
          <a:xfrm>
            <a:off x="8632874" y="5219700"/>
            <a:ext cx="3225762" cy="4297824"/>
          </a:xfrm>
          <a:prstGeom prst="rect">
            <a:avLst/>
          </a:prstGeom>
          <a:ln w="12700">
            <a:miter lim="400000"/>
          </a:ln>
        </p:spPr>
      </p:pic>
      <p:pic>
        <p:nvPicPr>
          <p:cNvPr id="196" name="129159-004-68B11144.jpg"/>
          <p:cNvPicPr>
            <a:picLocks noChangeAspect="1"/>
          </p:cNvPicPr>
          <p:nvPr/>
        </p:nvPicPr>
        <p:blipFill>
          <a:blip r:embed="rId3">
            <a:extLst/>
          </a:blip>
          <a:stretch>
            <a:fillRect/>
          </a:stretch>
        </p:blipFill>
        <p:spPr>
          <a:xfrm>
            <a:off x="3442444" y="4204841"/>
            <a:ext cx="5709993" cy="3228742"/>
          </a:xfrm>
          <a:prstGeom prst="rect">
            <a:avLst/>
          </a:prstGeom>
          <a:ln w="12700">
            <a:miter lim="400000"/>
          </a:ln>
        </p:spPr>
      </p:pic>
      <p:pic>
        <p:nvPicPr>
          <p:cNvPr id="197" name="Land reform 1952.jpg"/>
          <p:cNvPicPr>
            <a:picLocks noChangeAspect="1"/>
          </p:cNvPicPr>
          <p:nvPr/>
        </p:nvPicPr>
        <p:blipFill>
          <a:blip r:embed="rId4">
            <a:extLst/>
          </a:blip>
          <a:stretch>
            <a:fillRect/>
          </a:stretch>
        </p:blipFill>
        <p:spPr>
          <a:xfrm>
            <a:off x="866725" y="1257151"/>
            <a:ext cx="6031566" cy="3395127"/>
          </a:xfrm>
          <a:prstGeom prst="rect">
            <a:avLst/>
          </a:prstGeom>
          <a:ln w="12700">
            <a:miter lim="400000"/>
          </a:ln>
        </p:spPr>
      </p:pic>
      <p:sp>
        <p:nvSpPr>
          <p:cNvPr id="198" name="Shape 198"/>
          <p:cNvSpPr/>
          <p:nvPr/>
        </p:nvSpPr>
        <p:spPr>
          <a:xfrm rot="20040000">
            <a:off x="645845" y="1733550"/>
            <a:ext cx="3966110" cy="7747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a:lvl1pPr>
          </a:lstStyle>
          <a:p>
            <a:r>
              <a:t>The cult of Mao</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body" idx="1"/>
          </p:nvPr>
        </p:nvSpPr>
        <p:spPr>
          <a:prstGeom prst="rect">
            <a:avLst/>
          </a:prstGeom>
        </p:spPr>
        <p:txBody>
          <a:bodyPr/>
          <a:lstStyle/>
          <a:p>
            <a:r>
              <a:t>The ‘cult’ of Mao</a:t>
            </a:r>
          </a:p>
          <a:p>
            <a:r>
              <a:t>Mao’s growing paranoia.  “The more authority he gained, the more he feared that opposition to him was growing.  It is a feature of his personality that explains why he was so ready to launch..purges against those he suspected irrationally of plotting to overthrow him…”</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body" idx="1"/>
          </p:nvPr>
        </p:nvSpPr>
        <p:spPr>
          <a:prstGeom prst="rect">
            <a:avLst/>
          </a:prstGeom>
        </p:spPr>
        <p:txBody>
          <a:bodyPr/>
          <a:lstStyle/>
          <a:p>
            <a:r>
              <a:t>Campaigns</a:t>
            </a:r>
          </a:p>
          <a:p>
            <a:r>
              <a:t>1951  The three ‘anti’s — anti-waste; anti-corruption; anti-inefficiency</a:t>
            </a:r>
          </a:p>
          <a:p>
            <a:r>
              <a:t>1952 The five ‘anti’s — anti-industrial sabotage; anti-tax evasion; anti-bribery; anti-fraud; anti-theft of government property</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29" name="Land reform 1952.jpg"/>
          <p:cNvPicPr>
            <a:picLocks noChangeAspect="1"/>
          </p:cNvPicPr>
          <p:nvPr/>
        </p:nvPicPr>
        <p:blipFill>
          <a:blip r:embed="rId2">
            <a:extLst/>
          </a:blip>
          <a:stretch>
            <a:fillRect/>
          </a:stretch>
        </p:blipFill>
        <p:spPr>
          <a:xfrm>
            <a:off x="917525" y="1892151"/>
            <a:ext cx="11046810" cy="6218173"/>
          </a:xfrm>
          <a:prstGeom prst="rect">
            <a:avLst/>
          </a:prstGeom>
          <a:ln w="12700">
            <a:miter lim="400000"/>
          </a:ln>
        </p:spPr>
      </p:pic>
      <p:sp>
        <p:nvSpPr>
          <p:cNvPr id="130" name="Shape 130"/>
          <p:cNvSpPr/>
          <p:nvPr/>
        </p:nvSpPr>
        <p:spPr>
          <a:xfrm rot="20040000">
            <a:off x="-26404" y="1663700"/>
            <a:ext cx="5310608" cy="9144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2700"/>
            </a:pPr>
            <a:r>
              <a:t>Land reform</a:t>
            </a:r>
          </a:p>
          <a:p>
            <a:pPr>
              <a:defRPr sz="2700"/>
            </a:pPr>
            <a:r>
              <a:t>and improving the life of peasants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
          </p:nvPr>
        </p:nvSpPr>
        <p:spPr>
          <a:prstGeom prst="rect">
            <a:avLst/>
          </a:prstGeom>
        </p:spPr>
        <p:txBody>
          <a:bodyPr/>
          <a:lstStyle/>
          <a:p>
            <a:pPr>
              <a:defRPr sz="2000"/>
            </a:pPr>
            <a:r>
              <a:t>Land reform, by 1952 ‘land to the tiller’ movement was complete.</a:t>
            </a:r>
          </a:p>
          <a:p>
            <a:pPr>
              <a:defRPr sz="2000"/>
            </a:pPr>
            <a:r>
              <a:t>‘Speak bitterness’ as a way to encourage peasants to speak out against their oppressors.</a:t>
            </a:r>
          </a:p>
          <a:p>
            <a:pPr>
              <a:defRPr sz="2000"/>
            </a:pPr>
            <a:r>
              <a:t>division of people into categories — landlords/rich peasants/middle peasants/poor peasants/landless labourers.</a:t>
            </a:r>
          </a:p>
          <a:p>
            <a:pPr>
              <a:defRPr sz="2000"/>
            </a:pPr>
            <a:r>
              <a:t>Importance of peasants — key to ensuring food supplies (increasing urban population) and export of food stuffs to get foreign currency to buy industrial machinery.</a:t>
            </a:r>
          </a:p>
          <a:p>
            <a:pPr>
              <a:defRPr sz="2000"/>
            </a:pPr>
            <a:r>
              <a:t>Some opposition by peasants themselves to land reform eg when the land was owned by a ‘lineage’ (extended family) or where family tombs were located.</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34" name="Shanghai department store 1955.jpg"/>
          <p:cNvPicPr>
            <a:picLocks noChangeAspect="1"/>
          </p:cNvPicPr>
          <p:nvPr/>
        </p:nvPicPr>
        <p:blipFill>
          <a:blip r:embed="rId2">
            <a:extLst/>
          </a:blip>
          <a:stretch>
            <a:fillRect/>
          </a:stretch>
        </p:blipFill>
        <p:spPr>
          <a:xfrm>
            <a:off x="673645" y="1623962"/>
            <a:ext cx="11565644" cy="6505676"/>
          </a:xfrm>
          <a:prstGeom prst="rect">
            <a:avLst/>
          </a:prstGeom>
          <a:ln w="12700">
            <a:miter lim="400000"/>
          </a:ln>
        </p:spPr>
      </p:pic>
      <p:sp>
        <p:nvSpPr>
          <p:cNvPr id="135" name="Shape 135"/>
          <p:cNvSpPr/>
          <p:nvPr/>
        </p:nvSpPr>
        <p:spPr>
          <a:xfrm rot="20040000">
            <a:off x="-93142" y="1396999"/>
            <a:ext cx="5393284" cy="14478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400"/>
            </a:pPr>
            <a:r>
              <a:t>Urban and Industrial</a:t>
            </a:r>
          </a:p>
          <a:p>
            <a:pPr>
              <a:defRPr sz="4400"/>
            </a:pPr>
            <a:r>
              <a:t>change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lstStyle/>
          <a:p>
            <a:r>
              <a:t>The policy to confiscate assets of big capitalist monopolies but protect the ‘national bourgeoisie’ ‘small businesses’</a:t>
            </a:r>
          </a:p>
          <a:p>
            <a:r>
              <a:t>State to run banks, trade, transport</a:t>
            </a:r>
          </a:p>
          <a:p>
            <a:r>
              <a:t>‘Iron rice bowl’ jobs in the state sector (by 1958 30% of workforce were in the state sector)</a:t>
            </a:r>
          </a:p>
          <a:p>
            <a:r>
              <a:t>Private sector still existed till the mid 1960s.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1817"/>
        </a:solidFill>
        <a:effectLst/>
      </p:bgPr>
    </p:bg>
    <p:spTree>
      <p:nvGrpSpPr>
        <p:cNvPr id="1" name=""/>
        <p:cNvGrpSpPr/>
        <p:nvPr/>
      </p:nvGrpSpPr>
      <p:grpSpPr>
        <a:xfrm>
          <a:off x="0" y="0"/>
          <a:ext cx="0" cy="0"/>
          <a:chOff x="0" y="0"/>
          <a:chExt cx="0" cy="0"/>
        </a:xfrm>
      </p:grpSpPr>
      <p:pic>
        <p:nvPicPr>
          <p:cNvPr id="139" name="article-2651400-1E89B3E100000578-372_470x687.jpg"/>
          <p:cNvPicPr>
            <a:picLocks noGrp="1" noChangeAspect="1"/>
          </p:cNvPicPr>
          <p:nvPr>
            <p:ph type="pic" idx="13"/>
          </p:nvPr>
        </p:nvPicPr>
        <p:blipFill>
          <a:blip r:embed="rId2">
            <a:extLst/>
          </a:blip>
          <a:srcRect t="1285"/>
          <a:stretch>
            <a:fillRect/>
          </a:stretch>
        </p:blipFill>
        <p:spPr>
          <a:xfrm>
            <a:off x="3705502" y="1427063"/>
            <a:ext cx="5593796" cy="8071369"/>
          </a:xfrm>
          <a:prstGeom prst="rect">
            <a:avLst/>
          </a:prstGeom>
        </p:spPr>
      </p:pic>
      <p:sp>
        <p:nvSpPr>
          <p:cNvPr id="140" name="Shape 140"/>
          <p:cNvSpPr/>
          <p:nvPr/>
        </p:nvSpPr>
        <p:spPr>
          <a:xfrm rot="20040000">
            <a:off x="397763" y="2463800"/>
            <a:ext cx="6087873" cy="14478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400"/>
            </a:pPr>
            <a:r>
              <a:t>The First Five Year Plan</a:t>
            </a:r>
          </a:p>
          <a:p>
            <a:pPr>
              <a:defRPr sz="4400"/>
            </a:pPr>
            <a:r>
              <a:t>1953 - 1957</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Custom</PresentationFormat>
  <Paragraphs>91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Helvetica Light</vt:lpstr>
      <vt:lpstr>Helvetica Neue</vt:lpstr>
      <vt:lpstr>Helvetica</vt:lpstr>
      <vt:lpstr>White</vt:lpstr>
      <vt:lpstr>The Early Years of the People’s Republic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Democratic Centralism</vt:lpstr>
      <vt:lpstr>The Mass Line 群众 （qún zhòng ‘the masses, the people) 路线 (lù xiàn  ‘route, guideline)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Years of the People’s Republic </dc:title>
  <dc:creator>Tomoyo Miyakawa</dc:creator>
  <cp:lastModifiedBy>Tomoyo Miyakawa</cp:lastModifiedBy>
  <cp:revision>1</cp:revision>
  <dcterms:modified xsi:type="dcterms:W3CDTF">2018-01-16T09:33:01Z</dcterms:modified>
</cp:coreProperties>
</file>