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4" r:id="rId4"/>
    <p:sldId id="259" r:id="rId5"/>
    <p:sldId id="260" r:id="rId6"/>
    <p:sldId id="262" r:id="rId7"/>
    <p:sldId id="266" r:id="rId8"/>
    <p:sldId id="271" r:id="rId9"/>
    <p:sldId id="267" r:id="rId10"/>
    <p:sldId id="268" r:id="rId11"/>
    <p:sldId id="269" r:id="rId12"/>
    <p:sldId id="272" r:id="rId13"/>
    <p:sldId id="274" r:id="rId14"/>
    <p:sldId id="275" r:id="rId15"/>
    <p:sldId id="276" r:id="rId16"/>
    <p:sldId id="263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176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0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4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27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0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8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1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2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6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A97AC-559A-4807-A773-8B94579BC6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01/07/2016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D008-A436-423E-9612-B5D1A61BBB1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np0P_bEPG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np0P_bEPG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286" y="250169"/>
            <a:ext cx="6727874" cy="9877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5000" dirty="0" smtClean="0"/>
              <a:t>Pre U Literature </a:t>
            </a:r>
            <a:r>
              <a:rPr lang="zh-CN" altLang="en-US" sz="5000" dirty="0" smtClean="0">
                <a:latin typeface="KaiTi" panose="02010609060101010101" pitchFamily="49" charset="-122"/>
                <a:ea typeface="KaiTi" panose="02010609060101010101" pitchFamily="49" charset="-122"/>
              </a:rPr>
              <a:t>文学</a:t>
            </a:r>
            <a:endParaRPr lang="en-GB" sz="5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" y="1731034"/>
            <a:ext cx="4942324" cy="1265918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en-GB" sz="3500" b="1" dirty="0" smtClean="0"/>
              <a:t>Love in a Fallen City (2) – </a:t>
            </a:r>
          </a:p>
          <a:p>
            <a:r>
              <a:rPr lang="zh-CN" altLang="en-US" sz="49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倾城之恋</a:t>
            </a:r>
            <a:r>
              <a:rPr lang="en-GB" sz="4900" dirty="0" smtClean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GB" dirty="0" smtClean="0"/>
              <a:t>(</a:t>
            </a:r>
            <a:r>
              <a:rPr lang="en-GB" dirty="0" err="1" smtClean="0"/>
              <a:t>qīngchéng</a:t>
            </a:r>
            <a:r>
              <a:rPr lang="en-GB" dirty="0" smtClean="0"/>
              <a:t> </a:t>
            </a:r>
            <a:r>
              <a:rPr lang="en-GB" dirty="0" err="1" smtClean="0"/>
              <a:t>zhīliàn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4742" y="3482120"/>
            <a:ext cx="4057218" cy="196310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5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学习目</a:t>
            </a:r>
            <a:r>
              <a:rPr lang="zh-CN" altLang="en-US" sz="4500" dirty="0" smtClean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标</a:t>
            </a:r>
            <a:endParaRPr lang="en-US" altLang="zh-CN" sz="4500" dirty="0" smtClean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3500" dirty="0" smtClean="0">
                <a:solidFill>
                  <a:prstClr val="black"/>
                </a:solidFill>
                <a:latin typeface="Calibri Light"/>
                <a:ea typeface="KaiTi" panose="02010609060101010101" pitchFamily="49" charset="-122"/>
              </a:rPr>
              <a:t>To start analyzing</a:t>
            </a:r>
            <a:r>
              <a:rPr lang="zh-CN" altLang="en-US" sz="36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倾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城之恋</a:t>
            </a:r>
            <a:endParaRPr lang="en-GB" dirty="0">
              <a:solidFill>
                <a:prstClr val="black"/>
              </a:solidFill>
              <a:latin typeface="Calibri Light"/>
              <a:ea typeface="KaiTi" panose="02010609060101010101" pitchFamily="49" charset="-122"/>
            </a:endParaRPr>
          </a:p>
        </p:txBody>
      </p:sp>
      <p:pic>
        <p:nvPicPr>
          <p:cNvPr id="1026" name="Picture 2" descr="http://ecx.images-amazon.com/images/I/51QcbwsFRpL._SY344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60483"/>
            <a:ext cx="3384376" cy="518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4631" y="6017696"/>
            <a:ext cx="285347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What does the cover tell us?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25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18962" cy="5328592"/>
          </a:xfrm>
        </p:spPr>
      </p:pic>
    </p:spTree>
    <p:extLst>
      <p:ext uri="{BB962C8B-B14F-4D97-AF65-F5344CB8AC3E}">
        <p14:creationId xmlns:p14="http://schemas.microsoft.com/office/powerpoint/2010/main" val="376459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6632"/>
            <a:ext cx="8614411" cy="5400600"/>
          </a:xfrm>
        </p:spPr>
      </p:pic>
    </p:spTree>
    <p:extLst>
      <p:ext uri="{BB962C8B-B14F-4D97-AF65-F5344CB8AC3E}">
        <p14:creationId xmlns:p14="http://schemas.microsoft.com/office/powerpoint/2010/main" val="96150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0"/>
            <a:ext cx="8795587" cy="5445224"/>
          </a:xfrm>
        </p:spPr>
      </p:pic>
    </p:spTree>
    <p:extLst>
      <p:ext uri="{BB962C8B-B14F-4D97-AF65-F5344CB8AC3E}">
        <p14:creationId xmlns:p14="http://schemas.microsoft.com/office/powerpoint/2010/main" val="162667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0"/>
            <a:ext cx="8801577" cy="5445224"/>
          </a:xfrm>
        </p:spPr>
      </p:pic>
    </p:spTree>
    <p:extLst>
      <p:ext uri="{BB962C8B-B14F-4D97-AF65-F5344CB8AC3E}">
        <p14:creationId xmlns:p14="http://schemas.microsoft.com/office/powerpoint/2010/main" val="282853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723939" cy="5472608"/>
          </a:xfrm>
        </p:spPr>
      </p:pic>
    </p:spTree>
    <p:extLst>
      <p:ext uri="{BB962C8B-B14F-4D97-AF65-F5344CB8AC3E}">
        <p14:creationId xmlns:p14="http://schemas.microsoft.com/office/powerpoint/2010/main" val="140166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0"/>
            <a:ext cx="8980867" cy="5517232"/>
          </a:xfrm>
        </p:spPr>
      </p:pic>
    </p:spTree>
    <p:extLst>
      <p:ext uri="{BB962C8B-B14F-4D97-AF65-F5344CB8AC3E}">
        <p14:creationId xmlns:p14="http://schemas.microsoft.com/office/powerpoint/2010/main" val="75537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r>
              <a:rPr lang="en-GB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– Quote hunt!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Pick one of the themes and search for quotes/passages that can be used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3147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r>
              <a:rPr lang="en-GB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– 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作业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Prepare spider diagram on one theme, to present next time.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4355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r>
              <a:rPr lang="en-GB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– Main themes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348880"/>
            <a:ext cx="7886700" cy="4351338"/>
          </a:xfrm>
        </p:spPr>
        <p:txBody>
          <a:bodyPr>
            <a:normAutofit/>
          </a:bodyPr>
          <a:lstStyle/>
          <a:p>
            <a:r>
              <a:rPr lang="en-GB" sz="4000" dirty="0"/>
              <a:t>Love</a:t>
            </a:r>
          </a:p>
          <a:p>
            <a:r>
              <a:rPr lang="en-GB" sz="4000" dirty="0"/>
              <a:t>Family</a:t>
            </a:r>
          </a:p>
          <a:p>
            <a:r>
              <a:rPr lang="en-GB" sz="4000" dirty="0" smtClean="0"/>
              <a:t>Politics</a:t>
            </a:r>
          </a:p>
          <a:p>
            <a:r>
              <a:rPr lang="en-GB" sz="4000" dirty="0" smtClean="0"/>
              <a:t>Conflict</a:t>
            </a:r>
            <a:endParaRPr lang="en-GB" sz="4000" dirty="0"/>
          </a:p>
          <a:p>
            <a:r>
              <a:rPr lang="en-GB" sz="4000" dirty="0"/>
              <a:t>Tradition and modernity</a:t>
            </a:r>
          </a:p>
          <a:p>
            <a:r>
              <a:rPr lang="en-GB" sz="4000" dirty="0"/>
              <a:t>Women and escape from repression</a:t>
            </a:r>
          </a:p>
        </p:txBody>
      </p:sp>
      <p:pic>
        <p:nvPicPr>
          <p:cNvPr id="3074" name="Picture 2" descr="http://hcl.harvard.edu/hfa/images/films/2007spring/hui_loveinafallencity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06" y="1988840"/>
            <a:ext cx="40004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2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r>
              <a:rPr lang="en-GB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– Main tools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Literary techniques</a:t>
            </a:r>
          </a:p>
          <a:p>
            <a:r>
              <a:rPr lang="en-GB" sz="4000" dirty="0" smtClean="0"/>
              <a:t>Structure</a:t>
            </a:r>
          </a:p>
          <a:p>
            <a:r>
              <a:rPr lang="en-GB" sz="4000" dirty="0" smtClean="0"/>
              <a:t>Characterisation</a:t>
            </a:r>
          </a:p>
          <a:p>
            <a:r>
              <a:rPr lang="en-GB" sz="4000" dirty="0" smtClean="0"/>
              <a:t>Language</a:t>
            </a:r>
          </a:p>
          <a:p>
            <a:r>
              <a:rPr lang="en-GB" sz="4000" dirty="0" smtClean="0"/>
              <a:t>Mood</a:t>
            </a:r>
          </a:p>
          <a:p>
            <a:r>
              <a:rPr lang="en-GB" sz="4000" dirty="0" smtClean="0"/>
              <a:t>Lyricism</a:t>
            </a:r>
            <a:endParaRPr lang="en-GB" sz="4000" dirty="0"/>
          </a:p>
        </p:txBody>
      </p:sp>
      <p:pic>
        <p:nvPicPr>
          <p:cNvPr id="4098" name="Picture 2" descr="http://i.ytimg.com/vi/l7DhBMXdNzY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13901"/>
          <a:stretch/>
        </p:blipFill>
        <p:spPr bwMode="auto">
          <a:xfrm>
            <a:off x="3851920" y="3933056"/>
            <a:ext cx="5004048" cy="26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89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sz="6500" dirty="0" smtClean="0">
                <a:latin typeface="KaiTi" panose="02010609060101010101" pitchFamily="49" charset="-122"/>
                <a:ea typeface="KaiTi" panose="02010609060101010101" pitchFamily="49" charset="-122"/>
              </a:rPr>
              <a:t>张爱玲 </a:t>
            </a:r>
            <a:r>
              <a:rPr lang="en-US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en-US" altLang="zh-CN" dirty="0" err="1" smtClean="0">
                <a:ea typeface="KaiTi" panose="02010609060101010101" pitchFamily="49" charset="-122"/>
              </a:rPr>
              <a:t>zhāng</a:t>
            </a:r>
            <a:r>
              <a:rPr lang="en-US" altLang="zh-CN" dirty="0" smtClean="0">
                <a:ea typeface="KaiTi" panose="02010609060101010101" pitchFamily="49" charset="-122"/>
              </a:rPr>
              <a:t> </a:t>
            </a:r>
            <a:r>
              <a:rPr lang="en-US" altLang="zh-CN" dirty="0" err="1" smtClean="0">
                <a:ea typeface="KaiTi" panose="02010609060101010101" pitchFamily="49" charset="-122"/>
              </a:rPr>
              <a:t>àilíng</a:t>
            </a:r>
            <a:r>
              <a:rPr lang="en-US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7" y="1848936"/>
            <a:ext cx="6943725" cy="4351338"/>
          </a:xfrm>
        </p:spPr>
        <p:txBody>
          <a:bodyPr>
            <a:normAutofit/>
          </a:bodyPr>
          <a:lstStyle/>
          <a:p>
            <a:pPr marL="342900" indent="-342900"/>
            <a:r>
              <a:rPr lang="en-GB" sz="3500" dirty="0" smtClean="0"/>
              <a:t>She was born…</a:t>
            </a:r>
          </a:p>
          <a:p>
            <a:pPr marL="342900" indent="-342900"/>
            <a:r>
              <a:rPr lang="en-GB" sz="3500" dirty="0" smtClean="0"/>
              <a:t>Her family…</a:t>
            </a:r>
          </a:p>
          <a:p>
            <a:pPr marL="342900" indent="-342900"/>
            <a:r>
              <a:rPr lang="en-GB" sz="3500" dirty="0" smtClean="0"/>
              <a:t>She studied…</a:t>
            </a:r>
          </a:p>
          <a:p>
            <a:pPr marL="342900" indent="-342900"/>
            <a:r>
              <a:rPr lang="en-GB" sz="3500" dirty="0" smtClean="0"/>
              <a:t>Many of her relationships…</a:t>
            </a:r>
          </a:p>
          <a:p>
            <a:pPr marL="342900" indent="-342900"/>
            <a:r>
              <a:rPr lang="en-GB" sz="3500" dirty="0" smtClean="0"/>
              <a:t>In later life…</a:t>
            </a:r>
          </a:p>
          <a:p>
            <a:pPr marL="342900" indent="-342900"/>
            <a:endParaRPr lang="en-GB" sz="3500" dirty="0"/>
          </a:p>
        </p:txBody>
      </p:sp>
      <p:pic>
        <p:nvPicPr>
          <p:cNvPr id="4" name="Picture 2" descr="http://www.globalintimatewear.com/topic/history/images/peopl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822" y="148725"/>
            <a:ext cx="188595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445224"/>
            <a:ext cx="769037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i="1" dirty="0" smtClean="0"/>
              <a:t>“Chang’s worldly form of the sublime was achieved…by viewing her father’s world from her mother’s perspective, but with an artist’s compassionate detachment,” </a:t>
            </a:r>
            <a:r>
              <a:rPr lang="en-GB" dirty="0" smtClean="0"/>
              <a:t>p. xiii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10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5" y="148185"/>
            <a:ext cx="2935238" cy="1006722"/>
          </a:xfrm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7886700" cy="4351338"/>
          </a:xfrm>
        </p:spPr>
        <p:txBody>
          <a:bodyPr>
            <a:normAutofit/>
          </a:bodyPr>
          <a:lstStyle/>
          <a:p>
            <a:r>
              <a:rPr lang="en-GB" sz="4000" dirty="0" smtClean="0"/>
              <a:t>Meaning of title?</a:t>
            </a:r>
          </a:p>
          <a:p>
            <a:r>
              <a:rPr lang="en-GB" sz="4000" dirty="0" smtClean="0"/>
              <a:t>First impressions?</a:t>
            </a:r>
          </a:p>
          <a:p>
            <a:r>
              <a:rPr lang="en-GB" sz="4000" dirty="0" smtClean="0"/>
              <a:t>Main characters?</a:t>
            </a:r>
          </a:p>
          <a:p>
            <a:r>
              <a:rPr lang="en-GB" sz="4000" dirty="0" smtClean="0"/>
              <a:t>Overall mood?</a:t>
            </a:r>
            <a:endParaRPr lang="en-GB" sz="4000" dirty="0"/>
          </a:p>
        </p:txBody>
      </p:sp>
      <p:pic>
        <p:nvPicPr>
          <p:cNvPr id="2050" name="Picture 2" descr="http://i.ytimg.com/vi/W9fjN6vroVY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67372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2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倾城之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恋 </a:t>
            </a:r>
            <a:r>
              <a:rPr lang="en-GB" altLang="zh-CN" dirty="0" smtClean="0">
                <a:latin typeface="KaiTi" panose="02010609060101010101" pitchFamily="49" charset="-122"/>
                <a:ea typeface="KaiTi" panose="02010609060101010101" pitchFamily="49" charset="-122"/>
              </a:rPr>
              <a:t>– Approaches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Build up quote bank under main themes.</a:t>
            </a:r>
          </a:p>
          <a:p>
            <a:r>
              <a:rPr lang="en-GB" sz="4000" dirty="0" smtClean="0"/>
              <a:t>Link story to reality, including author’s life.</a:t>
            </a:r>
          </a:p>
          <a:p>
            <a:r>
              <a:rPr lang="en-GB" sz="4000" dirty="0" smtClean="0"/>
              <a:t>Bring in background knowledge of culture, traditions, etc.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5427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144016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dirty="0" smtClean="0"/>
              <a:t>Key questions – </a:t>
            </a:r>
            <a:r>
              <a:rPr lang="zh-CN" altLang="en-US" dirty="0" smtClean="0">
                <a:latin typeface="KaiTi" panose="02010609060101010101" pitchFamily="49" charset="-122"/>
                <a:ea typeface="KaiTi" panose="02010609060101010101" pitchFamily="49" charset="-122"/>
              </a:rPr>
              <a:t>关键问题</a:t>
            </a:r>
            <a:r>
              <a:rPr lang="en-GB" altLang="zh-CN" sz="2800" dirty="0" err="1" smtClean="0">
                <a:ea typeface="KaiTi" panose="02010609060101010101" pitchFamily="49" charset="-122"/>
              </a:rPr>
              <a:t>guānjiàn</a:t>
            </a:r>
            <a:r>
              <a:rPr lang="en-GB" altLang="zh-CN" sz="2800" dirty="0" smtClean="0">
                <a:ea typeface="KaiTi" panose="02010609060101010101" pitchFamily="49" charset="-122"/>
              </a:rPr>
              <a:t> </a:t>
            </a:r>
            <a:r>
              <a:rPr lang="en-GB" altLang="zh-CN" sz="2800" dirty="0" err="1" smtClean="0">
                <a:ea typeface="KaiTi" panose="02010609060101010101" pitchFamily="49" charset="-122"/>
              </a:rPr>
              <a:t>wèntí</a:t>
            </a:r>
            <a:endParaRPr lang="en-GB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500" dirty="0" smtClean="0"/>
              <a:t>How would you describe the relationships between:</a:t>
            </a:r>
          </a:p>
          <a:p>
            <a:r>
              <a:rPr lang="en-GB" sz="4500" dirty="0" err="1" smtClean="0"/>
              <a:t>Liusu</a:t>
            </a:r>
            <a:r>
              <a:rPr lang="en-GB" sz="4500" dirty="0" smtClean="0"/>
              <a:t> and </a:t>
            </a:r>
            <a:r>
              <a:rPr lang="en-GB" sz="4500" dirty="0" err="1" smtClean="0"/>
              <a:t>Liuyuan</a:t>
            </a:r>
            <a:r>
              <a:rPr lang="en-GB" sz="4500" dirty="0" smtClean="0"/>
              <a:t>? </a:t>
            </a:r>
          </a:p>
          <a:p>
            <a:r>
              <a:rPr lang="en-GB" sz="4500" dirty="0" err="1" smtClean="0"/>
              <a:t>Liusu</a:t>
            </a:r>
            <a:r>
              <a:rPr lang="en-GB" sz="4500" dirty="0" smtClean="0"/>
              <a:t> and </a:t>
            </a:r>
            <a:r>
              <a:rPr lang="en-GB" sz="4500" smtClean="0"/>
              <a:t>her family?</a:t>
            </a:r>
            <a:endParaRPr lang="en-GB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229200"/>
            <a:ext cx="5042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www.youtube.com/watch?v=Wnp0P_bEPGs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8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144016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GB" dirty="0" smtClean="0"/>
              <a:t>Trailer</a:t>
            </a:r>
            <a:endParaRPr lang="en-GB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500" dirty="0" smtClean="0"/>
              <a:t>What does the clip suggest about the relationship between </a:t>
            </a:r>
            <a:r>
              <a:rPr lang="en-GB" sz="3500" dirty="0" err="1" smtClean="0"/>
              <a:t>Liusu</a:t>
            </a:r>
            <a:r>
              <a:rPr lang="en-GB" sz="3500" dirty="0" smtClean="0"/>
              <a:t> and </a:t>
            </a:r>
            <a:r>
              <a:rPr lang="en-GB" sz="3500" dirty="0" err="1" smtClean="0"/>
              <a:t>Liuyuan</a:t>
            </a:r>
            <a:r>
              <a:rPr lang="en-GB" sz="3500" dirty="0" smtClean="0"/>
              <a:t>?</a:t>
            </a:r>
          </a:p>
          <a:p>
            <a:r>
              <a:rPr lang="en-GB" sz="3500" dirty="0" smtClean="0"/>
              <a:t>Look at body language, distance from each other, facial expressions</a:t>
            </a:r>
          </a:p>
          <a:p>
            <a:r>
              <a:rPr lang="en-GB" sz="3500" b="1" dirty="0" smtClean="0"/>
              <a:t>Note down key lyrics</a:t>
            </a:r>
            <a:endParaRPr lang="en-GB" sz="3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229200"/>
            <a:ext cx="5042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www.youtube.com/watch?v=Wnp0P_bEPGs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72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528326" cy="5301208"/>
          </a:xfrm>
        </p:spPr>
      </p:pic>
    </p:spTree>
    <p:extLst>
      <p:ext uri="{BB962C8B-B14F-4D97-AF65-F5344CB8AC3E}">
        <p14:creationId xmlns:p14="http://schemas.microsoft.com/office/powerpoint/2010/main" val="396122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277</Words>
  <Application>Microsoft Macintosh PowerPoint</Application>
  <PresentationFormat>On-screen Show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Pre U Literature 文学</vt:lpstr>
      <vt:lpstr>倾城之恋 – Main themes </vt:lpstr>
      <vt:lpstr>倾城之恋 – Main tools </vt:lpstr>
      <vt:lpstr>张爱玲 (zhāng àilíng) </vt:lpstr>
      <vt:lpstr>倾城之恋 </vt:lpstr>
      <vt:lpstr>倾城之恋 – Approaches</vt:lpstr>
      <vt:lpstr>Key questions – 关键问题guānjiàn wèntí</vt:lpstr>
      <vt:lpstr>Trailer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倾城之恋 – Quote hunt!</vt:lpstr>
      <vt:lpstr>倾城之恋 – 作业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U Literature 文学</dc:title>
  <dc:creator>Mr A. Moorman</dc:creator>
  <cp:lastModifiedBy>Philippa Vallely</cp:lastModifiedBy>
  <cp:revision>12</cp:revision>
  <dcterms:created xsi:type="dcterms:W3CDTF">2015-06-19T11:10:14Z</dcterms:created>
  <dcterms:modified xsi:type="dcterms:W3CDTF">2016-07-01T14:07:02Z</dcterms:modified>
</cp:coreProperties>
</file>