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44" r:id="rId2"/>
    <p:sldMasterId id="2147483756" r:id="rId3"/>
  </p:sldMasterIdLst>
  <p:notesMasterIdLst>
    <p:notesMasterId r:id="rId40"/>
  </p:notesMasterIdLst>
  <p:sldIdLst>
    <p:sldId id="445" r:id="rId4"/>
    <p:sldId id="486" r:id="rId5"/>
    <p:sldId id="487" r:id="rId6"/>
    <p:sldId id="488" r:id="rId7"/>
    <p:sldId id="489" r:id="rId8"/>
    <p:sldId id="490" r:id="rId9"/>
    <p:sldId id="493" r:id="rId10"/>
    <p:sldId id="494" r:id="rId11"/>
    <p:sldId id="496" r:id="rId12"/>
    <p:sldId id="497" r:id="rId13"/>
    <p:sldId id="495" r:id="rId14"/>
    <p:sldId id="499" r:id="rId15"/>
    <p:sldId id="500" r:id="rId16"/>
    <p:sldId id="501" r:id="rId17"/>
    <p:sldId id="502" r:id="rId18"/>
    <p:sldId id="503" r:id="rId19"/>
    <p:sldId id="504" r:id="rId20"/>
    <p:sldId id="507" r:id="rId21"/>
    <p:sldId id="508" r:id="rId22"/>
    <p:sldId id="509" r:id="rId23"/>
    <p:sldId id="510" r:id="rId24"/>
    <p:sldId id="511" r:id="rId25"/>
    <p:sldId id="512" r:id="rId26"/>
    <p:sldId id="515" r:id="rId27"/>
    <p:sldId id="513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399" r:id="rId37"/>
    <p:sldId id="525" r:id="rId38"/>
    <p:sldId id="526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9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76" y="60"/>
      </p:cViewPr>
      <p:guideLst>
        <p:guide orient="horz" pos="21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231163F-1085-4234-91C7-B87B5E1C3C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 dirty="0"/>
            </a:lvl1pPr>
          </a:lstStyle>
          <a:p>
            <a:endParaRPr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7282DBD-D541-49EB-A184-9F0B178516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noProof="1" dirty="0"/>
            </a:lvl1pPr>
          </a:lstStyle>
          <a:p>
            <a:endParaRPr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3576A5F-EA22-41B1-AA6E-400412FEE15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801C7903-6A14-4AC1-8E03-0BA153C1A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218B983C-7166-4104-BA85-6A0EBE270A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noProof="1" dirty="0"/>
            </a:lvl1pPr>
          </a:lstStyle>
          <a:p>
            <a:endParaRPr/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1DEA5F1B-AEBF-4E4C-80EF-607513EE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5DFFD7-C993-47AF-A3D6-820070A5D77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A2C6B456-C9E0-4C47-9393-00ABE63004A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18AE32FB-9B28-4878-B48C-95F262ED52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23BBBCCC-776A-4057-B6ED-5D80A1381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C3B936-0C37-469C-A9E8-051775D1444E}" type="slidenum">
              <a:rPr lang="en-US" altLang="en-US">
                <a:cs typeface="Arial" panose="020B0604020202020204" pitchFamily="34" charset="0"/>
              </a:rPr>
              <a:pPr/>
              <a:t>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6E5C1DC-9D86-4681-8421-C24212FACFC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B7975290-7219-41F9-ACB3-F6659A41D5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2F06379-AAA3-4891-A58A-93AD30015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AE357D32-7605-48BF-B11B-EABCF7F081F1}" type="slidenum">
              <a:rPr lang="en-US" altLang="zh-CN" sz="1800"/>
              <a:pPr algn="l"/>
              <a:t>24</a:t>
            </a:fld>
            <a:endParaRPr lang="en-US" altLang="zh-CN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B7507-12C7-4CB5-B074-CAFB97500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958FE-774F-4091-9EF8-0C88B878C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C2F14-C21A-43AF-85F0-289393E1C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A6774-C0B3-475F-AB9E-B955FB2F80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440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D9DBA-D574-4CA7-9AFC-5E5B754ED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23556-1D6C-4221-AF0B-1ECEE13E3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644BE4-8125-474D-A802-F2EC802BC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E0807-6D3F-4F5F-BAAA-B2A29C16BD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54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D4D365-85F9-471E-A4E2-B32C1C93D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6840E-8FF1-4F62-8401-5C3BD8200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E4F4CE-DC79-4C09-AECE-0E4055A1D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F9CF4-71C0-46FB-BD8C-9964D6D7CD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38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EA292-3E58-4B9E-9106-29CAC53F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7653-EB31-4554-992F-2D7C419C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43E0-90D0-46B1-ADA0-E7062BD8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BF3E9-98AA-49D4-8CC9-87CD30E36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7791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63A2-2E81-4AD0-9735-805CD4C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07B82-CB26-4F50-96E2-8C79D842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7DC6-F8CB-4B36-AB08-799A7B25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CD84B-C235-4F60-AD05-B1503DCD89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2500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D469-4CC7-48B5-A028-BDE4B00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AC7C-9E94-400D-BCB6-3BE053DE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71401-F6DC-4059-84B0-BDF8194E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1BCE3-931D-4194-ADFF-7AE018D466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6404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06B4BB-9443-4416-85A0-BC78ABBD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58AD0-7D3D-4102-BF07-DDC52357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F53FF-EE26-43DD-A359-865B91A5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A5BCC-7062-4C5A-99FE-B0F40487E1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19241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A9D83D-136F-4A10-AD0D-5642F721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3417AB-EB92-464C-A13D-09A7A368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398A54-C2E6-4433-91DF-EF0E0370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4784-6CDF-4AAA-A516-6186F01C79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9657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CDD310-D2C7-467E-A563-E9ED96F3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55F710-283E-48B6-905F-B6B17E67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3171F0-5D74-4973-A263-FAE9D5DF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32F20-1CE5-418B-8936-B67915B223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679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92D2C3-EAC0-40D3-86BA-0B47C75F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B5A6AF-9177-440A-BE78-55231A80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F11B45-93CD-4AB4-9F84-E3D1DCB1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79457-FDE1-45D3-B136-55760DDC37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806852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45EE6B-7CFA-4256-A96F-1299148D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7981A1-D6CA-4DE5-8943-9EB2A2A1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91D9E-DBEE-49A3-92B3-F7E7F59C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E49DD-BEE5-40ED-8F93-4A4EF4DA12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4269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66406-AAF7-49BB-B3B1-9942A5EEE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DCD-1B08-4655-AFC2-E302553F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B89763-A641-4CA5-950C-B054CA3BE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88FDC-3F3D-4ECE-A15E-83C698B028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787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FDBD08-21AC-4902-879F-5041B6B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40E428-8D16-475C-BCE8-687CE924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DCB967-A781-4264-9C0C-6EA7A368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B1E1-3F59-4B2F-A1B2-2FC1EC279B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92341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E111-C26A-4EAA-9104-4A56128B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44B14-B491-437E-8879-498D3C28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5CF8F-9261-40A8-9EEC-27815D89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FDDC-154E-41E1-8336-63F40AB21D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97751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CD59E-C8B2-4AF9-92B8-A1CF9795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EEEB-7CA7-46BB-BC78-4EB5A79C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96CB-54FA-44C0-B2A8-32A8A423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9B3E0-6459-4A22-952A-83D352086C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65736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71D0-4448-4520-A67A-670CF8FE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1F72E-6032-4D44-8B3E-2BFAC0D2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A3EF-00A6-4CF7-A5A4-D338831F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45835-C255-4C3A-9A58-CDD1D48DFD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953143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873F-E283-4FBD-A283-58C2EF32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4DBD5-EBB6-42BC-8D4D-5C02F35A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C561-316B-4E68-9DAB-7B8291E1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8D4B-0DDF-4BF8-AC33-1AD1CD1841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16132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3CF21-BC4C-40EE-81DF-84870F6E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BB55-745E-43A9-923E-728DAB1A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432EB-1084-469A-B3F2-971D5D78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B79FD-154D-47EF-84A9-68C3BF535C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58990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714DF3-34CD-45D1-B94A-0B9A6550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5E2C14-E85F-4A3A-8D7C-004CBE00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8AE468-038A-4580-BC36-D7BFFC55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CBA07-98D8-4251-BA21-0B0A902CEE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11002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0779E-97EB-4892-90D7-C65767BD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84D761-49FE-405F-87CA-F619CE90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2BCE2C-B8F4-477F-B713-2B7A2C9D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ECE32-FD61-4BE7-8462-7ABC24DBCE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52642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8017B5-87C3-4D75-8844-404A3FFD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18AA43-9157-4D41-B7F3-182E29F8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70E74A-3AC3-499E-B0F5-2F73F699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5CCD6-B5DE-4597-B2A3-389F3B3DD7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441221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631BD5-4909-43AE-A0C0-CAB3F65A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0541E5-9B3E-4F77-BCED-209BE3E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B12815-80DA-4936-B011-1025A548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59F4-1B10-4E9B-AEF4-3E04E2B15A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205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3941BF-A508-4CFA-A1FD-9FE085F91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49271-A8C1-44F9-8DF2-C97A4D119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88ABD6-217F-460C-8C1D-E295362CE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0D78F-9655-404F-B1D8-767ED5D898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34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3FDB4F-CEF9-425E-B2D4-3739BBCD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FC49C1-5D45-4E27-973A-CCF417BD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9A4459-A169-4117-8615-DCCBC4E3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0F557-D049-4941-A47E-DCF7C48427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842467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223CC2-8453-451C-8823-079D689E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FC5151-6961-495F-9953-972DC0F8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F3900F-97DF-46B4-BCD7-B249C563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0D6D8-EE0C-4DDF-A77E-0566A5713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66768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EB5B-7BA5-4EE5-955F-650D1AB2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0B998-ABC3-4C4A-9426-14DD16D4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F9E1-C716-4A7E-ABB7-EEB93A14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2324-A048-44DE-9AC4-CC25A5AA12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96692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A300-D8A8-4CE3-AF32-F1CFDF4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D4D20-CF59-484A-85C3-D41B3BEC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3EE8E-78D5-4590-A907-A9099548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6BE6-F9CD-40CF-9A4E-934234667E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0650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423CB-7F09-4CE0-BBB9-4044F6A92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100B6-B471-4D41-A107-25B6CE5C1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36DBC-D05D-4858-A02B-657E345ED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986FC-DBDE-43F5-9245-DA5D3677E8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92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F96EBC-BB34-4F60-AAD1-6E82E9FCF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02357C-63D3-481E-B8E4-6DD85924C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629DF-045A-4F95-AF1C-7F43FDE16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4A5F-EAAC-4494-AEDD-D261C99DE1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4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1B8FBB-522F-4D26-859B-9AE9C1976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8F8474-C185-4F6D-8E67-1DE1F8473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CD149D-6AB0-42F7-88B2-083C7533F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1C0F3-5D58-4ECB-9D20-47A6C084DD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7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970D51-27CC-4D1B-BB6A-AC24BE866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95E5F9-73A6-4D26-A650-EF1E7EE57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275EB8-4058-4A80-91F7-1ADC9C537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494FD-2A8A-419E-8974-BDF56411CB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05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60A64-D82E-4A6D-83BE-0F7E459A7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E742E-B387-487A-A46D-DC4688F15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5E89A-5C44-4C86-9E35-6F9054079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CA8D2-5445-49FD-BEA3-6328F7A1D3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57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240C3-EB61-471E-A179-CA9856F26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845FD-81D1-4C8B-9333-4F56233E8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88235-FE5C-45C9-AE5C-50EA2EB9F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DAFEA-5EFF-4638-BBAF-AA2018A262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33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E782D6-8C8F-4336-9F2E-037CBA33B0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2035C0-8CAD-45F0-B856-71A3FA424E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BDA898-4A9B-4619-BA33-E908E89171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B3D214-D630-4868-AF81-F10D2F5F6E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4E13B0-2F73-4279-A350-74B3BC6760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EB25FC23-FA92-438F-86AF-0897E8FBDCC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FE69AC-1847-415C-AD2C-EF9918F54C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  <a:endParaRPr lang="en-US" altLang="zh-CN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80DA935-EBC0-4436-B415-BC638150AE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6239B-CD58-42E0-A168-A41417901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BF8EF-AF72-4E13-A858-07A7ABBD5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8063C-A15E-4FA8-9056-2285DAA8A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B5979B1-D332-4739-82B1-35994ABC73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E9358E1-3AC0-4C40-A5D9-7A2E9C1A3F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  <a:endParaRPr lang="en-US" altLang="zh-CN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030E895-D479-4868-835E-27CE4942DE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C5CB8-2182-4448-8C5F-8F80F5757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2A6D9-F7EF-427F-8391-921E945EC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E692D-B85E-4ECB-8130-16FC294B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8FF6283-E0CA-4F3D-90C7-2BDBCF1884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osRlnxg9I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NIVERSITY COLLEGE LONDON (UCL) | isigrowth">
            <a:extLst>
              <a:ext uri="{FF2B5EF4-FFF2-40B4-BE49-F238E27FC236}">
                <a16:creationId xmlns:a16="http://schemas.microsoft.com/office/drawing/2014/main" id="{BE6B5DE8-9D3E-4F8E-A258-BD2BEC28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0"/>
            <a:ext cx="2693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7C131A1C-F1FF-4F8D-9FCB-174D1D5C826B}"/>
              </a:ext>
            </a:extLst>
          </p:cNvPr>
          <p:cNvSpPr txBox="1"/>
          <p:nvPr/>
        </p:nvSpPr>
        <p:spPr>
          <a:xfrm>
            <a:off x="6450013" y="1268413"/>
            <a:ext cx="2693987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noProof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Institute of Education</a:t>
            </a:r>
          </a:p>
          <a:p>
            <a:pPr eaLnBrk="0" hangingPunct="0">
              <a:defRPr/>
            </a:pPr>
            <a:r>
              <a:rPr lang="en-US" sz="1200" noProof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IOE Confucius Institute for Schools</a:t>
            </a:r>
          </a:p>
        </p:txBody>
      </p:sp>
      <p:sp>
        <p:nvSpPr>
          <p:cNvPr id="3076" name="Content Placeholder 2">
            <a:extLst>
              <a:ext uri="{FF2B5EF4-FFF2-40B4-BE49-F238E27FC236}">
                <a16:creationId xmlns:a16="http://schemas.microsoft.com/office/drawing/2014/main" id="{E55FF381-2168-42F6-96B1-8324A9A19B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41645" y="1988900"/>
            <a:ext cx="3622660" cy="382904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C00000"/>
            </a:solidFill>
            <a:rou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</a:rPr>
              <a:t>Where shall we meet?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i="1" u="sng" dirty="0" err="1">
                <a:latin typeface="Calibri" panose="020F0502020204030204" pitchFamily="34" charset="0"/>
              </a:rPr>
              <a:t>Jinbu</a:t>
            </a:r>
            <a:r>
              <a:rPr lang="en-US" altLang="zh-CN" sz="2800" i="1" u="sng" dirty="0">
                <a:latin typeface="Calibri" panose="020F0502020204030204" pitchFamily="34" charset="0"/>
              </a:rPr>
              <a:t> 2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latin typeface="Calibri" panose="020F0502020204030204" pitchFamily="34" charset="0"/>
              </a:rPr>
              <a:t>Chapter 3, Unit 2</a:t>
            </a:r>
            <a:endParaRPr lang="en-US" altLang="zh-CN" sz="1600" i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Calibri" panose="020F0502020204030204" pitchFamily="34" charset="0"/>
              </a:rPr>
              <a:t>In this lesson you will learn to d</a:t>
            </a:r>
            <a:r>
              <a:rPr lang="en-US" altLang="zh-CN" sz="2000" dirty="0">
                <a:latin typeface="Calibri" panose="020F0502020204030204" pitchFamily="34" charset="0"/>
                <a:sym typeface="宋体" panose="02010600030101010101" pitchFamily="2" charset="-122"/>
              </a:rPr>
              <a:t>escribe the location of something using ‘place words’</a:t>
            </a:r>
          </a:p>
          <a:p>
            <a:pPr>
              <a:spcBef>
                <a:spcPct val="50000"/>
              </a:spcBef>
            </a:pPr>
            <a:endParaRPr lang="en-US" altLang="zh-CN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1600" i="1" dirty="0">
                <a:latin typeface="+mn-lt"/>
              </a:rPr>
              <a:t>Adapted from lessons donated by colleagues at Dartford Grammar School</a:t>
            </a:r>
            <a:endParaRPr lang="en-US" altLang="zh-CN" sz="1600" i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1600" i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138C309-830B-4146-9FA0-7F74EE130762}"/>
              </a:ext>
            </a:extLst>
          </p:cNvPr>
          <p:cNvSpPr txBox="1"/>
          <p:nvPr/>
        </p:nvSpPr>
        <p:spPr>
          <a:xfrm>
            <a:off x="0" y="1958975"/>
            <a:ext cx="5211763" cy="47085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前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过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的</a:t>
            </a:r>
            <a:endParaRPr lang="en-GB" altLang="zh-CN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汉</a:t>
            </a:r>
            <a:endParaRPr lang="en-GB" altLang="zh-CN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字</a:t>
            </a:r>
            <a:endParaRPr lang="en-GB" altLang="zh-CN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04FD4B14-F4B5-4125-ACD4-DA419D843B1D}"/>
              </a:ext>
            </a:extLst>
          </p:cNvPr>
          <p:cNvSpPr/>
          <p:nvPr/>
        </p:nvSpPr>
        <p:spPr>
          <a:xfrm flipV="1">
            <a:off x="228600" y="5543550"/>
            <a:ext cx="815975" cy="809625"/>
          </a:xfrm>
          <a:prstGeom prst="bentArrow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5127" name="TextBox 4">
            <a:extLst>
              <a:ext uri="{FF2B5EF4-FFF2-40B4-BE49-F238E27FC236}">
                <a16:creationId xmlns:a16="http://schemas.microsoft.com/office/drawing/2014/main" id="{396A25DB-6357-48A6-9C62-7CB9B15B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6093185"/>
            <a:ext cx="1411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 err="1">
                <a:solidFill>
                  <a:schemeClr val="bg1"/>
                </a:solidFill>
              </a:rPr>
              <a:t>xǐ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5128" name="TextBox 4">
            <a:extLst>
              <a:ext uri="{FF2B5EF4-FFF2-40B4-BE49-F238E27FC236}">
                <a16:creationId xmlns:a16="http://schemas.microsoft.com/office/drawing/2014/main" id="{B4D3811B-19BD-4517-A969-8F175C6BE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727" y="6074932"/>
            <a:ext cx="141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 err="1">
                <a:solidFill>
                  <a:schemeClr val="bg1"/>
                </a:solidFill>
              </a:rPr>
              <a:t>huān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5129" name="TextBox 4">
            <a:extLst>
              <a:ext uri="{FF2B5EF4-FFF2-40B4-BE49-F238E27FC236}">
                <a16:creationId xmlns:a16="http://schemas.microsoft.com/office/drawing/2014/main" id="{5B1D6D18-F472-4CC4-8349-F8FCC67F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72" y="3770772"/>
            <a:ext cx="141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 err="1">
                <a:solidFill>
                  <a:schemeClr val="bg1"/>
                </a:solidFill>
              </a:rPr>
              <a:t>yīn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5130" name="TextBox 12">
            <a:extLst>
              <a:ext uri="{FF2B5EF4-FFF2-40B4-BE49-F238E27FC236}">
                <a16:creationId xmlns:a16="http://schemas.microsoft.com/office/drawing/2014/main" id="{DD614647-15E2-4F37-A886-C71D700F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3770772"/>
            <a:ext cx="1411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 err="1">
                <a:solidFill>
                  <a:schemeClr val="bg1"/>
                </a:solidFill>
              </a:rPr>
              <a:t>wèi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5132" name="图片 11" descr="1">
            <a:extLst>
              <a:ext uri="{FF2B5EF4-FFF2-40B4-BE49-F238E27FC236}">
                <a16:creationId xmlns:a16="http://schemas.microsoft.com/office/drawing/2014/main" id="{39147A17-A7CF-4964-B035-F048BA5B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0" y="198913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12" descr="2">
            <a:extLst>
              <a:ext uri="{FF2B5EF4-FFF2-40B4-BE49-F238E27FC236}">
                <a16:creationId xmlns:a16="http://schemas.microsoft.com/office/drawing/2014/main" id="{C4D44997-CB9F-46EF-BA75-F801C605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5" y="4380840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14" descr="3">
            <a:extLst>
              <a:ext uri="{FF2B5EF4-FFF2-40B4-BE49-F238E27FC236}">
                <a16:creationId xmlns:a16="http://schemas.microsoft.com/office/drawing/2014/main" id="{0D311B09-F825-4D18-8FEC-CE5B82BD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25" y="4357028"/>
            <a:ext cx="17399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6874E-8824-4AC9-B0CC-C13BDC8B88F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6228115" cy="1874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GB" sz="4400" dirty="0">
                <a:solidFill>
                  <a:srgbClr val="000000"/>
                </a:solidFill>
              </a:rPr>
              <a:t>3.2</a:t>
            </a:r>
            <a:r>
              <a:rPr lang="en-GB" altLang="zh-CN" sz="4400" dirty="0">
                <a:solidFill>
                  <a:srgbClr val="000000"/>
                </a:solidFill>
              </a:rPr>
              <a:t>: </a:t>
            </a:r>
            <a:r>
              <a:rPr lang="zh-CN" altLang="zh-CN" sz="4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在哪见面？</a:t>
            </a:r>
            <a:r>
              <a:rPr lang="en-US" altLang="zh-CN" sz="4000" dirty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zh-CN" sz="4000" dirty="0">
                <a:solidFill>
                  <a:srgbClr val="000000"/>
                </a:solidFill>
              </a:rPr>
              <a:t>                  </a:t>
            </a:r>
            <a:r>
              <a:rPr lang="en-US" altLang="zh-CN" sz="4000" dirty="0" err="1">
                <a:solidFill>
                  <a:srgbClr val="000000"/>
                </a:solidFill>
              </a:rPr>
              <a:t>zài</a:t>
            </a:r>
            <a:r>
              <a:rPr lang="en-US" altLang="zh-CN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</a:rPr>
              <a:t>nǎ</a:t>
            </a:r>
            <a:r>
              <a:rPr lang="en-US" altLang="zh-CN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</a:rPr>
              <a:t>jiànmiàn</a:t>
            </a:r>
            <a:r>
              <a:rPr lang="en-US" altLang="zh-CN" sz="4000" dirty="0">
                <a:solidFill>
                  <a:srgbClr val="000000"/>
                </a:solidFill>
              </a:rPr>
              <a:t>?</a:t>
            </a:r>
            <a:br>
              <a:rPr lang="en-US" altLang="zh-CN" sz="1400" dirty="0">
                <a:solidFill>
                  <a:srgbClr val="000000"/>
                </a:solidFill>
                <a:latin typeface="Kaiti SC" charset="-122"/>
                <a:ea typeface="Kaiti SC" charset="-122"/>
              </a:rPr>
            </a:br>
            <a:endParaRPr lang="en-US" altLang="zh-CN" sz="1400" dirty="0">
              <a:solidFill>
                <a:srgbClr val="000000"/>
              </a:solidFill>
              <a:latin typeface="Kaiti SC" charset="-122"/>
              <a:ea typeface="Kaiti SC" charset="-122"/>
            </a:endParaRPr>
          </a:p>
        </p:txBody>
      </p:sp>
      <p:pic>
        <p:nvPicPr>
          <p:cNvPr id="4" name="图片 3" descr="地图上有字&#10;&#10;描述已自动生成">
            <a:extLst>
              <a:ext uri="{FF2B5EF4-FFF2-40B4-BE49-F238E27FC236}">
                <a16:creationId xmlns:a16="http://schemas.microsoft.com/office/drawing/2014/main" id="{5960760A-C153-439A-B5B0-4B2532B12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989138"/>
            <a:ext cx="1752600" cy="1752600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31216DE8-7D45-434F-8C3B-8AFA653D2535}"/>
              </a:ext>
            </a:extLst>
          </p:cNvPr>
          <p:cNvSpPr txBox="1"/>
          <p:nvPr/>
        </p:nvSpPr>
        <p:spPr>
          <a:xfrm>
            <a:off x="5347980" y="5962412"/>
            <a:ext cx="3616325" cy="706438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i="1" noProof="1">
                <a:cs typeface="Calibri" panose="020F0502020204030204" charset="0"/>
              </a:rPr>
              <a:t>Can you add the English?</a:t>
            </a:r>
            <a:r>
              <a:rPr lang="en-US" sz="2000" i="1" noProof="1">
                <a:cs typeface="Calibri" panose="020F0502020204030204" charset="0"/>
              </a:rPr>
              <a:t> Can you use them in a sentence?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MC900352370[1]">
            <a:extLst>
              <a:ext uri="{FF2B5EF4-FFF2-40B4-BE49-F238E27FC236}">
                <a16:creationId xmlns:a16="http://schemas.microsoft.com/office/drawing/2014/main" id="{5B5AB6D0-7C86-404D-BBEA-B3C8350F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647950"/>
            <a:ext cx="9366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5">
            <a:extLst>
              <a:ext uri="{FF2B5EF4-FFF2-40B4-BE49-F238E27FC236}">
                <a16:creationId xmlns:a16="http://schemas.microsoft.com/office/drawing/2014/main" id="{FCB58474-C4F7-4E5C-A973-A75122A30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Line 8">
            <a:extLst>
              <a:ext uri="{FF2B5EF4-FFF2-40B4-BE49-F238E27FC236}">
                <a16:creationId xmlns:a16="http://schemas.microsoft.com/office/drawing/2014/main" id="{263CD73A-318D-421D-81B1-C00B5F94E1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64" name="Picture 2" descr="MC900417482[1]">
            <a:extLst>
              <a:ext uri="{FF2B5EF4-FFF2-40B4-BE49-F238E27FC236}">
                <a16:creationId xmlns:a16="http://schemas.microsoft.com/office/drawing/2014/main" id="{7678A2C3-B311-4DEE-90BF-436892F9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173538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7">
            <a:extLst>
              <a:ext uri="{FF2B5EF4-FFF2-40B4-BE49-F238E27FC236}">
                <a16:creationId xmlns:a16="http://schemas.microsoft.com/office/drawing/2014/main" id="{C1580888-87DD-453B-9054-94546FA0EF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9">
            <a:extLst>
              <a:ext uri="{FF2B5EF4-FFF2-40B4-BE49-F238E27FC236}">
                <a16:creationId xmlns:a16="http://schemas.microsoft.com/office/drawing/2014/main" id="{20FC3E8E-8A12-4250-8568-26EA64632A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10">
            <a:extLst>
              <a:ext uri="{FF2B5EF4-FFF2-40B4-BE49-F238E27FC236}">
                <a16:creationId xmlns:a16="http://schemas.microsoft.com/office/drawing/2014/main" id="{410818A0-7435-4928-8303-22EB0E652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文本框 1">
            <a:extLst>
              <a:ext uri="{FF2B5EF4-FFF2-40B4-BE49-F238E27FC236}">
                <a16:creationId xmlns:a16="http://schemas.microsoft.com/office/drawing/2014/main" id="{8ABF9C36-05F2-433A-A37F-5CC47ED1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90488"/>
            <a:ext cx="363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dirty="0" err="1"/>
              <a:t>duì</a:t>
            </a:r>
            <a:r>
              <a:rPr lang="en-GB" altLang="en-US" sz="6600" dirty="0"/>
              <a:t>​  </a:t>
            </a:r>
            <a:r>
              <a:rPr lang="en-GB" altLang="en-US" sz="6600" dirty="0" err="1"/>
              <a:t>miàn</a:t>
            </a:r>
            <a:endParaRPr lang="en-GB" altLang="en-US" sz="6600" dirty="0"/>
          </a:p>
        </p:txBody>
      </p:sp>
      <p:sp>
        <p:nvSpPr>
          <p:cNvPr id="15369" name="Rectangle 5">
            <a:extLst>
              <a:ext uri="{FF2B5EF4-FFF2-40B4-BE49-F238E27FC236}">
                <a16:creationId xmlns:a16="http://schemas.microsoft.com/office/drawing/2014/main" id="{86DEF3AE-0A37-4894-A168-D4C14C5B6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2619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06A486E9-6CC5-4BC1-A2A7-182175B8C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5186363"/>
            <a:ext cx="50403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5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对面</a:t>
            </a:r>
          </a:p>
        </p:txBody>
      </p:sp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45F789BB-3BCC-44E2-A84E-AE1F02E98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5938" y="59539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8" grpId="0"/>
      <p:bldP spid="5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>
            <a:extLst>
              <a:ext uri="{FF2B5EF4-FFF2-40B4-BE49-F238E27FC236}">
                <a16:creationId xmlns:a16="http://schemas.microsoft.com/office/drawing/2014/main" id="{624DBC8C-F010-4922-B300-28E97B04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96850"/>
            <a:ext cx="50403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5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该你了！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BDC5F856-8869-4B9E-9500-F7C69F78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4232275"/>
            <a:ext cx="50403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说一说小狗在哪？</a:t>
            </a:r>
          </a:p>
        </p:txBody>
      </p:sp>
      <p:pic>
        <p:nvPicPr>
          <p:cNvPr id="16387" name="图片 2">
            <a:extLst>
              <a:ext uri="{FF2B5EF4-FFF2-40B4-BE49-F238E27FC236}">
                <a16:creationId xmlns:a16="http://schemas.microsoft.com/office/drawing/2014/main" id="{2E07E480-EFE7-47C6-A828-BD6A2B86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424113"/>
            <a:ext cx="1457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18">
            <a:extLst>
              <a:ext uri="{FF2B5EF4-FFF2-40B4-BE49-F238E27FC236}">
                <a16:creationId xmlns:a16="http://schemas.microsoft.com/office/drawing/2014/main" id="{A6BD5DC2-484A-491E-AC97-9EFA19675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550" y="3716338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0" name="Line 21">
            <a:extLst>
              <a:ext uri="{FF2B5EF4-FFF2-40B4-BE49-F238E27FC236}">
                <a16:creationId xmlns:a16="http://schemas.microsoft.com/office/drawing/2014/main" id="{E1FDAD25-CEE1-418A-ADC0-02D826A61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16338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11" name="Picture 7" descr="MC900352370[1]">
            <a:extLst>
              <a:ext uri="{FF2B5EF4-FFF2-40B4-BE49-F238E27FC236}">
                <a16:creationId xmlns:a16="http://schemas.microsoft.com/office/drawing/2014/main" id="{C2B857EF-D4C5-4B5E-BACF-67EB4804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2565400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19">
            <a:extLst>
              <a:ext uri="{FF2B5EF4-FFF2-40B4-BE49-F238E27FC236}">
                <a16:creationId xmlns:a16="http://schemas.microsoft.com/office/drawing/2014/main" id="{23A1B1BC-2759-4196-B4CC-30099532BB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1125538"/>
            <a:ext cx="2447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Line 20">
            <a:extLst>
              <a:ext uri="{FF2B5EF4-FFF2-40B4-BE49-F238E27FC236}">
                <a16:creationId xmlns:a16="http://schemas.microsoft.com/office/drawing/2014/main" id="{7AF2101B-8F18-455A-A25C-A48539645E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125538"/>
            <a:ext cx="23034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Rectangle 16">
            <a:extLst>
              <a:ext uri="{FF2B5EF4-FFF2-40B4-BE49-F238E27FC236}">
                <a16:creationId xmlns:a16="http://schemas.microsoft.com/office/drawing/2014/main" id="{87C340C7-32E2-4691-B193-16B51891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Rectangle 17">
            <a:extLst>
              <a:ext uri="{FF2B5EF4-FFF2-40B4-BE49-F238E27FC236}">
                <a16:creationId xmlns:a16="http://schemas.microsoft.com/office/drawing/2014/main" id="{E0C21D15-F86C-4339-A192-8F30E7FC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6" name="Picture 11" descr="MC900417482[1]">
            <a:extLst>
              <a:ext uri="{FF2B5EF4-FFF2-40B4-BE49-F238E27FC236}">
                <a16:creationId xmlns:a16="http://schemas.microsoft.com/office/drawing/2014/main" id="{55D8FC38-770E-4D27-960B-3E5E6631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127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MC900417482[1]">
            <a:extLst>
              <a:ext uri="{FF2B5EF4-FFF2-40B4-BE49-F238E27FC236}">
                <a16:creationId xmlns:a16="http://schemas.microsoft.com/office/drawing/2014/main" id="{46B40D03-0146-4BD3-8E1B-D09589E4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386013"/>
            <a:ext cx="127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4">
            <a:extLst>
              <a:ext uri="{FF2B5EF4-FFF2-40B4-BE49-F238E27FC236}">
                <a16:creationId xmlns:a16="http://schemas.microsoft.com/office/drawing/2014/main" id="{1549B050-469F-4697-99AB-56AA847D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125538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Line 6">
            <a:extLst>
              <a:ext uri="{FF2B5EF4-FFF2-40B4-BE49-F238E27FC236}">
                <a16:creationId xmlns:a16="http://schemas.microsoft.com/office/drawing/2014/main" id="{43AD5819-3122-4AD7-9A4A-588CADC75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3716338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Line 7">
            <a:extLst>
              <a:ext uri="{FF2B5EF4-FFF2-40B4-BE49-F238E27FC236}">
                <a16:creationId xmlns:a16="http://schemas.microsoft.com/office/drawing/2014/main" id="{97401332-1C30-4639-B8D4-6A9EBD1D5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175" y="1125538"/>
            <a:ext cx="2447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8">
            <a:extLst>
              <a:ext uri="{FF2B5EF4-FFF2-40B4-BE49-F238E27FC236}">
                <a16:creationId xmlns:a16="http://schemas.microsoft.com/office/drawing/2014/main" id="{3D549A48-452A-4AFC-BCDB-BB6F6C53D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5975" y="1125538"/>
            <a:ext cx="23034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9">
            <a:extLst>
              <a:ext uri="{FF2B5EF4-FFF2-40B4-BE49-F238E27FC236}">
                <a16:creationId xmlns:a16="http://schemas.microsoft.com/office/drawing/2014/main" id="{46AC5964-2EB7-4608-9038-4D49D15FB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3716338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39" name="Picture 10" descr="MC900352370[1]">
            <a:extLst>
              <a:ext uri="{FF2B5EF4-FFF2-40B4-BE49-F238E27FC236}">
                <a16:creationId xmlns:a16="http://schemas.microsoft.com/office/drawing/2014/main" id="{C8D838DA-5163-49FD-9989-7EF6BA52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386013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7">
            <a:extLst>
              <a:ext uri="{FF2B5EF4-FFF2-40B4-BE49-F238E27FC236}">
                <a16:creationId xmlns:a16="http://schemas.microsoft.com/office/drawing/2014/main" id="{CD52FA50-712F-49F6-A1DC-C9A03958B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01B22AC0-C09E-458A-8BCA-A9B88E6EB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6">
            <a:extLst>
              <a:ext uri="{FF2B5EF4-FFF2-40B4-BE49-F238E27FC236}">
                <a16:creationId xmlns:a16="http://schemas.microsoft.com/office/drawing/2014/main" id="{5FF03759-26A4-4D6A-86DF-F6C9734B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Line 8">
            <a:extLst>
              <a:ext uri="{FF2B5EF4-FFF2-40B4-BE49-F238E27FC236}">
                <a16:creationId xmlns:a16="http://schemas.microsoft.com/office/drawing/2014/main" id="{6D5B473B-9365-49BC-A111-10D261CB11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Line 7">
            <a:extLst>
              <a:ext uri="{FF2B5EF4-FFF2-40B4-BE49-F238E27FC236}">
                <a16:creationId xmlns:a16="http://schemas.microsoft.com/office/drawing/2014/main" id="{1EED0DEE-A6E2-4EA1-A797-4BF233436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9">
            <a:extLst>
              <a:ext uri="{FF2B5EF4-FFF2-40B4-BE49-F238E27FC236}">
                <a16:creationId xmlns:a16="http://schemas.microsoft.com/office/drawing/2014/main" id="{F255CA4D-B10C-48A0-9BEE-415A2E2A60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Line 10">
            <a:extLst>
              <a:ext uri="{FF2B5EF4-FFF2-40B4-BE49-F238E27FC236}">
                <a16:creationId xmlns:a16="http://schemas.microsoft.com/office/drawing/2014/main" id="{DD7E6EEB-C604-4A59-A781-D52FA3E3F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3" name="Picture 11" descr="MC900352370[1]">
            <a:extLst>
              <a:ext uri="{FF2B5EF4-FFF2-40B4-BE49-F238E27FC236}">
                <a16:creationId xmlns:a16="http://schemas.microsoft.com/office/drawing/2014/main" id="{D259E578-ADA0-47F7-B53C-20442614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MC900417482[1]">
            <a:extLst>
              <a:ext uri="{FF2B5EF4-FFF2-40B4-BE49-F238E27FC236}">
                <a16:creationId xmlns:a16="http://schemas.microsoft.com/office/drawing/2014/main" id="{0719F353-0B26-4DB5-B3BB-3478EA20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11513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>
            <a:extLst>
              <a:ext uri="{FF2B5EF4-FFF2-40B4-BE49-F238E27FC236}">
                <a16:creationId xmlns:a16="http://schemas.microsoft.com/office/drawing/2014/main" id="{2E26D586-5590-45DD-9A3C-3C220044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Rectangle 6">
            <a:extLst>
              <a:ext uri="{FF2B5EF4-FFF2-40B4-BE49-F238E27FC236}">
                <a16:creationId xmlns:a16="http://schemas.microsoft.com/office/drawing/2014/main" id="{ACD6AFC4-5C45-4C51-B2D3-EC35B5D7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Line 8">
            <a:extLst>
              <a:ext uri="{FF2B5EF4-FFF2-40B4-BE49-F238E27FC236}">
                <a16:creationId xmlns:a16="http://schemas.microsoft.com/office/drawing/2014/main" id="{88422B2B-CE46-4D49-8FE9-9F8A76DD29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Line 7">
            <a:extLst>
              <a:ext uri="{FF2B5EF4-FFF2-40B4-BE49-F238E27FC236}">
                <a16:creationId xmlns:a16="http://schemas.microsoft.com/office/drawing/2014/main" id="{6E78739C-EE63-4520-808F-ADA991244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Line 9">
            <a:extLst>
              <a:ext uri="{FF2B5EF4-FFF2-40B4-BE49-F238E27FC236}">
                <a16:creationId xmlns:a16="http://schemas.microsoft.com/office/drawing/2014/main" id="{17177CFF-63E6-4E52-B64B-597D537852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Line 10">
            <a:extLst>
              <a:ext uri="{FF2B5EF4-FFF2-40B4-BE49-F238E27FC236}">
                <a16:creationId xmlns:a16="http://schemas.microsoft.com/office/drawing/2014/main" id="{912BDE5C-51C5-42FD-82DC-D9160D910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7" name="Picture 11" descr="MC900352370[1]">
            <a:extLst>
              <a:ext uri="{FF2B5EF4-FFF2-40B4-BE49-F238E27FC236}">
                <a16:creationId xmlns:a16="http://schemas.microsoft.com/office/drawing/2014/main" id="{39AE0682-7D53-4EC3-90A8-DC7D7B2D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MC900417482[1]">
            <a:extLst>
              <a:ext uri="{FF2B5EF4-FFF2-40B4-BE49-F238E27FC236}">
                <a16:creationId xmlns:a16="http://schemas.microsoft.com/office/drawing/2014/main" id="{AD464CE5-A728-49F7-BD3E-28E6BF43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201988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>
            <a:extLst>
              <a:ext uri="{FF2B5EF4-FFF2-40B4-BE49-F238E27FC236}">
                <a16:creationId xmlns:a16="http://schemas.microsoft.com/office/drawing/2014/main" id="{A7CF91E9-2345-471E-91D6-C3DFCC4D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Rectangle 6">
            <a:extLst>
              <a:ext uri="{FF2B5EF4-FFF2-40B4-BE49-F238E27FC236}">
                <a16:creationId xmlns:a16="http://schemas.microsoft.com/office/drawing/2014/main" id="{6101DE23-C289-4EC0-9A41-8090F6CE2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Line 8">
            <a:extLst>
              <a:ext uri="{FF2B5EF4-FFF2-40B4-BE49-F238E27FC236}">
                <a16:creationId xmlns:a16="http://schemas.microsoft.com/office/drawing/2014/main" id="{A2E6F856-D58F-48FE-A630-234F35186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Line 7">
            <a:extLst>
              <a:ext uri="{FF2B5EF4-FFF2-40B4-BE49-F238E27FC236}">
                <a16:creationId xmlns:a16="http://schemas.microsoft.com/office/drawing/2014/main" id="{C81B8FF4-3A06-4071-9FDC-DBCA2EE27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Line 9">
            <a:extLst>
              <a:ext uri="{FF2B5EF4-FFF2-40B4-BE49-F238E27FC236}">
                <a16:creationId xmlns:a16="http://schemas.microsoft.com/office/drawing/2014/main" id="{FDD5CCA4-D69F-472A-98C7-0F29E59A3F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Line 10">
            <a:extLst>
              <a:ext uri="{FF2B5EF4-FFF2-40B4-BE49-F238E27FC236}">
                <a16:creationId xmlns:a16="http://schemas.microsoft.com/office/drawing/2014/main" id="{D313146D-9CCA-4312-AB6D-4D1243CAC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511" name="Picture 11" descr="MC900352370[1]">
            <a:extLst>
              <a:ext uri="{FF2B5EF4-FFF2-40B4-BE49-F238E27FC236}">
                <a16:creationId xmlns:a16="http://schemas.microsoft.com/office/drawing/2014/main" id="{97E4526D-677E-4E09-82B5-D1143808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MC900417482[1]">
            <a:extLst>
              <a:ext uri="{FF2B5EF4-FFF2-40B4-BE49-F238E27FC236}">
                <a16:creationId xmlns:a16="http://schemas.microsoft.com/office/drawing/2014/main" id="{6572539C-5079-4667-813D-2634AB2F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097213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MC900352370[1]">
            <a:extLst>
              <a:ext uri="{FF2B5EF4-FFF2-40B4-BE49-F238E27FC236}">
                <a16:creationId xmlns:a16="http://schemas.microsoft.com/office/drawing/2014/main" id="{E57FFAD8-8B97-4525-ACE7-E69A956D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647950"/>
            <a:ext cx="9366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A7BA9F27-2601-499E-8BE8-4DB2F0F3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Line 8">
            <a:extLst>
              <a:ext uri="{FF2B5EF4-FFF2-40B4-BE49-F238E27FC236}">
                <a16:creationId xmlns:a16="http://schemas.microsoft.com/office/drawing/2014/main" id="{5A4D3F59-890D-4E68-85F4-251DD0927E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32" name="Picture 2" descr="MC900417482[1]">
            <a:extLst>
              <a:ext uri="{FF2B5EF4-FFF2-40B4-BE49-F238E27FC236}">
                <a16:creationId xmlns:a16="http://schemas.microsoft.com/office/drawing/2014/main" id="{9665CA03-4877-44D4-9AF3-0CF6C61E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173538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7">
            <a:extLst>
              <a:ext uri="{FF2B5EF4-FFF2-40B4-BE49-F238E27FC236}">
                <a16:creationId xmlns:a16="http://schemas.microsoft.com/office/drawing/2014/main" id="{E8B81E65-16E2-4AF6-841B-001F4A7837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593C5CAE-1F43-4B1F-9730-5AE5F5EAB8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10">
            <a:extLst>
              <a:ext uri="{FF2B5EF4-FFF2-40B4-BE49-F238E27FC236}">
                <a16:creationId xmlns:a16="http://schemas.microsoft.com/office/drawing/2014/main" id="{C96A8531-64AB-47E0-B104-010607E4A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Rectangle 5">
            <a:extLst>
              <a:ext uri="{FF2B5EF4-FFF2-40B4-BE49-F238E27FC236}">
                <a16:creationId xmlns:a16="http://schemas.microsoft.com/office/drawing/2014/main" id="{9F7BAC60-55D8-4D5E-918F-9737CD7D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2619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>
            <a:extLst>
              <a:ext uri="{FF2B5EF4-FFF2-40B4-BE49-F238E27FC236}">
                <a16:creationId xmlns:a16="http://schemas.microsoft.com/office/drawing/2014/main" id="{0C707006-5A3A-41E6-B099-B33594BD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6">
            <a:extLst>
              <a:ext uri="{FF2B5EF4-FFF2-40B4-BE49-F238E27FC236}">
                <a16:creationId xmlns:a16="http://schemas.microsoft.com/office/drawing/2014/main" id="{C75FF4E9-FAB8-42AC-8A67-5AFF441A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Line 8">
            <a:extLst>
              <a:ext uri="{FF2B5EF4-FFF2-40B4-BE49-F238E27FC236}">
                <a16:creationId xmlns:a16="http://schemas.microsoft.com/office/drawing/2014/main" id="{AB1B2DFC-57E7-497E-8614-92F8F8FA5D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Line 7">
            <a:extLst>
              <a:ext uri="{FF2B5EF4-FFF2-40B4-BE49-F238E27FC236}">
                <a16:creationId xmlns:a16="http://schemas.microsoft.com/office/drawing/2014/main" id="{342904DD-7448-4C76-B0C1-8EC5AAE291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Line 9">
            <a:extLst>
              <a:ext uri="{FF2B5EF4-FFF2-40B4-BE49-F238E27FC236}">
                <a16:creationId xmlns:a16="http://schemas.microsoft.com/office/drawing/2014/main" id="{A3CC53F3-6230-498B-8070-737F0EA21E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Line 10">
            <a:extLst>
              <a:ext uri="{FF2B5EF4-FFF2-40B4-BE49-F238E27FC236}">
                <a16:creationId xmlns:a16="http://schemas.microsoft.com/office/drawing/2014/main" id="{49C33CCC-0050-4545-8221-65F36991D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559" name="Picture 11" descr="MC900352370[1]">
            <a:extLst>
              <a:ext uri="{FF2B5EF4-FFF2-40B4-BE49-F238E27FC236}">
                <a16:creationId xmlns:a16="http://schemas.microsoft.com/office/drawing/2014/main" id="{52A5B721-FE86-40EA-B830-F817D4A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MC900417482[1]">
            <a:extLst>
              <a:ext uri="{FF2B5EF4-FFF2-40B4-BE49-F238E27FC236}">
                <a16:creationId xmlns:a16="http://schemas.microsoft.com/office/drawing/2014/main" id="{109D54F8-3B76-4DB2-A0B2-474C9DF9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097213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1" descr="MC900352370[1]">
            <a:extLst>
              <a:ext uri="{FF2B5EF4-FFF2-40B4-BE49-F238E27FC236}">
                <a16:creationId xmlns:a16="http://schemas.microsoft.com/office/drawing/2014/main" id="{456B303A-2EAD-45E9-BF68-8F68819A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647950"/>
            <a:ext cx="9366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5">
            <a:extLst>
              <a:ext uri="{FF2B5EF4-FFF2-40B4-BE49-F238E27FC236}">
                <a16:creationId xmlns:a16="http://schemas.microsoft.com/office/drawing/2014/main" id="{F044A9FD-9862-4E01-B978-598AB81B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Line 8">
            <a:extLst>
              <a:ext uri="{FF2B5EF4-FFF2-40B4-BE49-F238E27FC236}">
                <a16:creationId xmlns:a16="http://schemas.microsoft.com/office/drawing/2014/main" id="{4B14CCF8-08DD-4FFE-866B-B4A8CD5054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580" name="Picture 2" descr="MC900417482[1]">
            <a:extLst>
              <a:ext uri="{FF2B5EF4-FFF2-40B4-BE49-F238E27FC236}">
                <a16:creationId xmlns:a16="http://schemas.microsoft.com/office/drawing/2014/main" id="{6D9F550C-A461-4B2E-B0BA-42618E0B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173538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7">
            <a:extLst>
              <a:ext uri="{FF2B5EF4-FFF2-40B4-BE49-F238E27FC236}">
                <a16:creationId xmlns:a16="http://schemas.microsoft.com/office/drawing/2014/main" id="{04BD53C7-673B-4575-BE7A-10615BD25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Line 9">
            <a:extLst>
              <a:ext uri="{FF2B5EF4-FFF2-40B4-BE49-F238E27FC236}">
                <a16:creationId xmlns:a16="http://schemas.microsoft.com/office/drawing/2014/main" id="{7E98C98E-3F7F-4234-B5C8-488D16E35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Line 10">
            <a:extLst>
              <a:ext uri="{FF2B5EF4-FFF2-40B4-BE49-F238E27FC236}">
                <a16:creationId xmlns:a16="http://schemas.microsoft.com/office/drawing/2014/main" id="{4C50CA3A-269C-4346-947B-5B3103878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Rectangle 5">
            <a:extLst>
              <a:ext uri="{FF2B5EF4-FFF2-40B4-BE49-F238E27FC236}">
                <a16:creationId xmlns:a16="http://schemas.microsoft.com/office/drawing/2014/main" id="{F2B03318-74E5-4F64-A063-D9114C0F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2619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3">
            <a:extLst>
              <a:ext uri="{FF2B5EF4-FFF2-40B4-BE49-F238E27FC236}">
                <a16:creationId xmlns:a16="http://schemas.microsoft.com/office/drawing/2014/main" id="{319A5BBB-F338-443E-B650-19BBBA0DD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15888"/>
            <a:ext cx="89423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Calibri" panose="020F0502020204030204" pitchFamily="34" charset="0"/>
              </a:rPr>
              <a:t>Without using your books, match the correct preposition to its Chinese equivalent.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Calibri" panose="020F0502020204030204" pitchFamily="34" charset="0"/>
              </a:rPr>
              <a:t>EXT – What verb do we use when describing where something is? How would we describe where </a:t>
            </a:r>
            <a:r>
              <a:rPr lang="en-US" altLang="zh-CN" sz="2000" dirty="0" err="1">
                <a:latin typeface="Calibri" panose="020F0502020204030204" pitchFamily="34" charset="0"/>
              </a:rPr>
              <a:t>Stewie</a:t>
            </a:r>
            <a:r>
              <a:rPr lang="en-US" altLang="zh-CN" sz="2000" dirty="0">
                <a:latin typeface="Calibri" panose="020F0502020204030204" pitchFamily="34" charset="0"/>
              </a:rPr>
              <a:t> is?</a:t>
            </a:r>
          </a:p>
        </p:txBody>
      </p:sp>
      <p:sp>
        <p:nvSpPr>
          <p:cNvPr id="7170" name="Text Box 6">
            <a:extLst>
              <a:ext uri="{FF2B5EF4-FFF2-40B4-BE49-F238E27FC236}">
                <a16:creationId xmlns:a16="http://schemas.microsoft.com/office/drawing/2014/main" id="{DD746B84-3DE7-4609-B8D8-DD00EB47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357663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</a:rPr>
              <a:t>C. under</a:t>
            </a:r>
          </a:p>
        </p:txBody>
      </p:sp>
      <p:sp>
        <p:nvSpPr>
          <p:cNvPr id="7171" name="Text Box 9">
            <a:extLst>
              <a:ext uri="{FF2B5EF4-FFF2-40B4-BE49-F238E27FC236}">
                <a16:creationId xmlns:a16="http://schemas.microsoft.com/office/drawing/2014/main" id="{A444F6CD-B3BF-42FC-A3AC-E4CE2932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6413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en-US" altLang="zh-CN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</a:t>
            </a:r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id="{2CBE60C5-B287-43BC-A5ED-C2D682AB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13038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en-US" altLang="zh-CN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</a:p>
        </p:txBody>
      </p:sp>
      <p:sp>
        <p:nvSpPr>
          <p:cNvPr id="7173" name="Text Box 11">
            <a:extLst>
              <a:ext uri="{FF2B5EF4-FFF2-40B4-BE49-F238E27FC236}">
                <a16:creationId xmlns:a16="http://schemas.microsoft.com/office/drawing/2014/main" id="{B472D187-918B-4932-8C56-49D3E8D5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641725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en-US" altLang="zh-CN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320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里</a:t>
            </a:r>
          </a:p>
        </p:txBody>
      </p:sp>
      <p:sp>
        <p:nvSpPr>
          <p:cNvPr id="7174" name="Text Box 4">
            <a:extLst>
              <a:ext uri="{FF2B5EF4-FFF2-40B4-BE49-F238E27FC236}">
                <a16:creationId xmlns:a16="http://schemas.microsoft.com/office/drawing/2014/main" id="{3AC5F2F8-73D2-422A-A9E5-DAC9B6161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79228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A. on</a:t>
            </a:r>
          </a:p>
        </p:txBody>
      </p:sp>
      <p:sp>
        <p:nvSpPr>
          <p:cNvPr id="7175" name="Text Box 5">
            <a:extLst>
              <a:ext uri="{FF2B5EF4-FFF2-40B4-BE49-F238E27FC236}">
                <a16:creationId xmlns:a16="http://schemas.microsoft.com/office/drawing/2014/main" id="{EE833534-3EB2-4709-8DE7-E776074D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1303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B. inside</a:t>
            </a:r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A12C8A50-548F-4110-80DD-4529CA4AF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2065338"/>
            <a:ext cx="288131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F8CD1335-4222-4DC9-98D3-8C13CE1FC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3000375"/>
            <a:ext cx="2590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4DAC23C9-055C-4A19-91CA-A4793D7E0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208213"/>
            <a:ext cx="26638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9" name="Picture 28">
            <a:extLst>
              <a:ext uri="{FF2B5EF4-FFF2-40B4-BE49-F238E27FC236}">
                <a16:creationId xmlns:a16="http://schemas.microsoft.com/office/drawing/2014/main" id="{7925DEC0-9D57-4857-AFC6-1500A300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7779" r="44530"/>
          <a:stretch>
            <a:fillRect/>
          </a:stretch>
        </p:blipFill>
        <p:spPr bwMode="auto">
          <a:xfrm>
            <a:off x="6516688" y="4221163"/>
            <a:ext cx="16875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>
            <a:extLst>
              <a:ext uri="{FF2B5EF4-FFF2-40B4-BE49-F238E27FC236}">
                <a16:creationId xmlns:a16="http://schemas.microsoft.com/office/drawing/2014/main" id="{33C111AC-C9C4-4CC3-8EA4-90431939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729163"/>
            <a:ext cx="27368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9">
            <a:extLst>
              <a:ext uri="{FF2B5EF4-FFF2-40B4-BE49-F238E27FC236}">
                <a16:creationId xmlns:a16="http://schemas.microsoft.com/office/drawing/2014/main" id="{F7E85ABC-BE77-413E-B693-6B5A7154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3" r="59137"/>
          <a:stretch>
            <a:fillRect/>
          </a:stretch>
        </p:blipFill>
        <p:spPr bwMode="auto">
          <a:xfrm>
            <a:off x="3954463" y="4562475"/>
            <a:ext cx="171608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18">
            <a:extLst>
              <a:ext uri="{FF2B5EF4-FFF2-40B4-BE49-F238E27FC236}">
                <a16:creationId xmlns:a16="http://schemas.microsoft.com/office/drawing/2014/main" id="{F70322C5-C269-4CFB-84C8-80881BF2D5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550" y="3716338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2" name="Line 21">
            <a:extLst>
              <a:ext uri="{FF2B5EF4-FFF2-40B4-BE49-F238E27FC236}">
                <a16:creationId xmlns:a16="http://schemas.microsoft.com/office/drawing/2014/main" id="{A9A6C9C7-BF09-4F5F-91A8-836EA10F5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16338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3" name="Picture 7" descr="MC900352370[1]">
            <a:extLst>
              <a:ext uri="{FF2B5EF4-FFF2-40B4-BE49-F238E27FC236}">
                <a16:creationId xmlns:a16="http://schemas.microsoft.com/office/drawing/2014/main" id="{5022A41B-06D1-45CD-B3BC-EC957E84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2565400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19">
            <a:extLst>
              <a:ext uri="{FF2B5EF4-FFF2-40B4-BE49-F238E27FC236}">
                <a16:creationId xmlns:a16="http://schemas.microsoft.com/office/drawing/2014/main" id="{9BD8C16A-3DAC-44A3-A74D-09463231D3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1125538"/>
            <a:ext cx="2447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Line 20">
            <a:extLst>
              <a:ext uri="{FF2B5EF4-FFF2-40B4-BE49-F238E27FC236}">
                <a16:creationId xmlns:a16="http://schemas.microsoft.com/office/drawing/2014/main" id="{8D28F389-16B2-4B82-A75E-E40A4606C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125538"/>
            <a:ext cx="23034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Rectangle 16">
            <a:extLst>
              <a:ext uri="{FF2B5EF4-FFF2-40B4-BE49-F238E27FC236}">
                <a16:creationId xmlns:a16="http://schemas.microsoft.com/office/drawing/2014/main" id="{F9E6ADD5-75BE-4C76-A30F-94144162F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17">
            <a:extLst>
              <a:ext uri="{FF2B5EF4-FFF2-40B4-BE49-F238E27FC236}">
                <a16:creationId xmlns:a16="http://schemas.microsoft.com/office/drawing/2014/main" id="{8996A775-2726-4443-870B-086800065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8" name="Picture 11" descr="MC900417482[1]">
            <a:extLst>
              <a:ext uri="{FF2B5EF4-FFF2-40B4-BE49-F238E27FC236}">
                <a16:creationId xmlns:a16="http://schemas.microsoft.com/office/drawing/2014/main" id="{A2A04304-26B5-4045-9E96-C8032193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127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1" descr="MC900417482[1]">
            <a:extLst>
              <a:ext uri="{FF2B5EF4-FFF2-40B4-BE49-F238E27FC236}">
                <a16:creationId xmlns:a16="http://schemas.microsoft.com/office/drawing/2014/main" id="{2D23489E-1315-4148-8825-4E035DDE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386013"/>
            <a:ext cx="127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4">
            <a:extLst>
              <a:ext uri="{FF2B5EF4-FFF2-40B4-BE49-F238E27FC236}">
                <a16:creationId xmlns:a16="http://schemas.microsoft.com/office/drawing/2014/main" id="{B95060E1-1B71-4E77-B68F-D68E6A274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125538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Line 6">
            <a:extLst>
              <a:ext uri="{FF2B5EF4-FFF2-40B4-BE49-F238E27FC236}">
                <a16:creationId xmlns:a16="http://schemas.microsoft.com/office/drawing/2014/main" id="{7673183F-7284-4EDF-9E00-BEBB7A6F5B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3716338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4D7E59EB-A8E6-4AAD-BD0F-0877F75311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175" y="1125538"/>
            <a:ext cx="2447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Line 8">
            <a:extLst>
              <a:ext uri="{FF2B5EF4-FFF2-40B4-BE49-F238E27FC236}">
                <a16:creationId xmlns:a16="http://schemas.microsoft.com/office/drawing/2014/main" id="{F682CDA7-C39A-4422-9A9F-3C4DBAEE6A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5975" y="1125538"/>
            <a:ext cx="23034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Line 9">
            <a:extLst>
              <a:ext uri="{FF2B5EF4-FFF2-40B4-BE49-F238E27FC236}">
                <a16:creationId xmlns:a16="http://schemas.microsoft.com/office/drawing/2014/main" id="{6FB4BCA1-2A4D-498D-B3B6-84682B697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3716338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631" name="Picture 10" descr="MC900352370[1]">
            <a:extLst>
              <a:ext uri="{FF2B5EF4-FFF2-40B4-BE49-F238E27FC236}">
                <a16:creationId xmlns:a16="http://schemas.microsoft.com/office/drawing/2014/main" id="{D2203927-5577-4010-AFF1-56ACD6DD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386013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7">
            <a:extLst>
              <a:ext uri="{FF2B5EF4-FFF2-40B4-BE49-F238E27FC236}">
                <a16:creationId xmlns:a16="http://schemas.microsoft.com/office/drawing/2014/main" id="{C02A0C4A-83DC-46DA-A3ED-E2567257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1BA13EE4-971E-4432-BDC2-7419D49A7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Rectangle 6">
            <a:extLst>
              <a:ext uri="{FF2B5EF4-FFF2-40B4-BE49-F238E27FC236}">
                <a16:creationId xmlns:a16="http://schemas.microsoft.com/office/drawing/2014/main" id="{5BE6C7BC-4A52-4461-8E5B-02105DD4C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Line 8">
            <a:extLst>
              <a:ext uri="{FF2B5EF4-FFF2-40B4-BE49-F238E27FC236}">
                <a16:creationId xmlns:a16="http://schemas.microsoft.com/office/drawing/2014/main" id="{21638B6D-0DAB-4FA7-B7D7-F0ADE32299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Line 7">
            <a:extLst>
              <a:ext uri="{FF2B5EF4-FFF2-40B4-BE49-F238E27FC236}">
                <a16:creationId xmlns:a16="http://schemas.microsoft.com/office/drawing/2014/main" id="{8DEE0C93-56E2-4D60-B377-645C28D633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Line 9">
            <a:extLst>
              <a:ext uri="{FF2B5EF4-FFF2-40B4-BE49-F238E27FC236}">
                <a16:creationId xmlns:a16="http://schemas.microsoft.com/office/drawing/2014/main" id="{7B575DBD-BDD3-46BF-8C4E-30E89BF923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Line 10">
            <a:extLst>
              <a:ext uri="{FF2B5EF4-FFF2-40B4-BE49-F238E27FC236}">
                <a16:creationId xmlns:a16="http://schemas.microsoft.com/office/drawing/2014/main" id="{C39A1AAC-7198-4D46-8E99-ECBEDC0BF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7655" name="Picture 11" descr="MC900352370[1]">
            <a:extLst>
              <a:ext uri="{FF2B5EF4-FFF2-40B4-BE49-F238E27FC236}">
                <a16:creationId xmlns:a16="http://schemas.microsoft.com/office/drawing/2014/main" id="{563F7DFB-8BB7-462B-BDA8-02303C3B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MC900417482[1]">
            <a:extLst>
              <a:ext uri="{FF2B5EF4-FFF2-40B4-BE49-F238E27FC236}">
                <a16:creationId xmlns:a16="http://schemas.microsoft.com/office/drawing/2014/main" id="{0A285CD5-9F60-423C-ADBE-403AE1B8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11513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>
            <a:extLst>
              <a:ext uri="{FF2B5EF4-FFF2-40B4-BE49-F238E27FC236}">
                <a16:creationId xmlns:a16="http://schemas.microsoft.com/office/drawing/2014/main" id="{0B2AA8E9-E60A-41F7-BD07-909052A18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4" name="Rectangle 6">
            <a:extLst>
              <a:ext uri="{FF2B5EF4-FFF2-40B4-BE49-F238E27FC236}">
                <a16:creationId xmlns:a16="http://schemas.microsoft.com/office/drawing/2014/main" id="{6D999A9D-AA93-47E1-A865-DE7BE9722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Line 8">
            <a:extLst>
              <a:ext uri="{FF2B5EF4-FFF2-40B4-BE49-F238E27FC236}">
                <a16:creationId xmlns:a16="http://schemas.microsoft.com/office/drawing/2014/main" id="{43EF80EE-4882-45C8-94EB-A955359EEA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Line 7">
            <a:extLst>
              <a:ext uri="{FF2B5EF4-FFF2-40B4-BE49-F238E27FC236}">
                <a16:creationId xmlns:a16="http://schemas.microsoft.com/office/drawing/2014/main" id="{C174547A-BB5E-4ED9-94B4-37AB61CFB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9">
            <a:extLst>
              <a:ext uri="{FF2B5EF4-FFF2-40B4-BE49-F238E27FC236}">
                <a16:creationId xmlns:a16="http://schemas.microsoft.com/office/drawing/2014/main" id="{45B7C938-4157-4AE3-84B3-9A09C399B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10">
            <a:extLst>
              <a:ext uri="{FF2B5EF4-FFF2-40B4-BE49-F238E27FC236}">
                <a16:creationId xmlns:a16="http://schemas.microsoft.com/office/drawing/2014/main" id="{4C2306B6-7F4D-49AC-A82A-4D1DA09C6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8679" name="Picture 11" descr="MC900352370[1]">
            <a:extLst>
              <a:ext uri="{FF2B5EF4-FFF2-40B4-BE49-F238E27FC236}">
                <a16:creationId xmlns:a16="http://schemas.microsoft.com/office/drawing/2014/main" id="{CC9E5D16-9DC2-4CEF-ABFF-5CA71E84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 descr="MC900417482[1]">
            <a:extLst>
              <a:ext uri="{FF2B5EF4-FFF2-40B4-BE49-F238E27FC236}">
                <a16:creationId xmlns:a16="http://schemas.microsoft.com/office/drawing/2014/main" id="{22EECD96-099B-4F68-82B9-86BC784A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201988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947F-9C57-4A9B-B60B-229F06B2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100013"/>
            <a:ext cx="8353425" cy="709612"/>
          </a:xfrm>
          <a:solidFill>
            <a:srgbClr val="ED5A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noProof="1"/>
              <a:t>Practice each character at least 5 times: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9329C-3874-42CE-BE97-47D97B02BC0F}"/>
              </a:ext>
            </a:extLst>
          </p:cNvPr>
          <p:cNvSpPr txBox="1"/>
          <p:nvPr/>
        </p:nvSpPr>
        <p:spPr>
          <a:xfrm>
            <a:off x="100013" y="6113463"/>
            <a:ext cx="8972550" cy="706437"/>
          </a:xfrm>
          <a:prstGeom prst="rect">
            <a:avLst/>
          </a:prstGeom>
          <a:gradFill>
            <a:gsLst>
              <a:gs pos="89000">
                <a:srgbClr val="9EE256"/>
              </a:gs>
              <a:gs pos="100000">
                <a:srgbClr val="52762D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r>
              <a:rPr lang="en-US" altLang="zh-CN" sz="2000" b="1" i="1" noProof="1">
                <a:solidFill>
                  <a:srgbClr val="000000"/>
                </a:solidFill>
                <a:latin typeface="Calibri" panose="020F0502020204030204" charset="0"/>
              </a:rPr>
              <a:t>Extension 1</a:t>
            </a:r>
            <a:r>
              <a:rPr lang="en-US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: </a:t>
            </a:r>
            <a:r>
              <a:rPr lang="en-GB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Test your memory: cover, write, check.</a:t>
            </a:r>
            <a:r>
              <a:rPr lang="en-GB" altLang="zh-CN" sz="2000" b="1" i="1" noProof="1">
                <a:solidFill>
                  <a:srgbClr val="000000"/>
                </a:solidFill>
                <a:latin typeface="Calibri" panose="020F0502020204030204" charset="0"/>
              </a:rPr>
              <a:t> Extension 2</a:t>
            </a:r>
            <a:r>
              <a:rPr lang="en-GB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:</a:t>
            </a:r>
            <a:r>
              <a:rPr lang="en-US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 write a </a:t>
            </a:r>
            <a:r>
              <a:rPr lang="en-US" altLang="zh-CN" sz="2000" b="1" i="1" noProof="1">
                <a:solidFill>
                  <a:srgbClr val="000000"/>
                </a:solidFill>
                <a:latin typeface="Calibri" panose="020F0502020204030204" charset="0"/>
              </a:rPr>
              <a:t>word</a:t>
            </a:r>
            <a:r>
              <a:rPr lang="en-US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 that contains each character. For example, for </a:t>
            </a:r>
            <a:r>
              <a:rPr lang="zh-CN" altLang="en-US" sz="2000" noProof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en-GB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, you would write </a:t>
            </a:r>
            <a:r>
              <a:rPr lang="zh-CN" altLang="en-US" sz="2000" noProof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你好</a:t>
            </a:r>
            <a:r>
              <a:rPr lang="en-GB" altLang="zh-CN" sz="2000" i="1" noProof="1">
                <a:solidFill>
                  <a:srgbClr val="000000"/>
                </a:solidFill>
                <a:latin typeface="Calibri" panose="020F0502020204030204" charset="0"/>
              </a:rPr>
              <a:t>. </a:t>
            </a:r>
            <a:endParaRPr lang="en-US" altLang="zh-CN" sz="2000" i="1" noProof="1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9699" name="TextBox 9">
            <a:extLst>
              <a:ext uri="{FF2B5EF4-FFF2-40B4-BE49-F238E27FC236}">
                <a16:creationId xmlns:a16="http://schemas.microsoft.com/office/drawing/2014/main" id="{0BF4F0A7-1AC2-4B5B-BBE3-CBDA5F2F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32" y="3249613"/>
            <a:ext cx="31638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600" b="1" dirty="0" err="1">
                <a:latin typeface="+mj-lt"/>
              </a:rPr>
              <a:t>hòu</a:t>
            </a:r>
            <a:r>
              <a:rPr lang="en-GB" altLang="en-US" sz="2600" b="1" dirty="0">
                <a:latin typeface="+mj-lt"/>
              </a:rPr>
              <a:t>  </a:t>
            </a:r>
            <a:r>
              <a:rPr lang="en-GB" altLang="en-US" sz="2600" dirty="0">
                <a:latin typeface="+mj-lt"/>
              </a:rPr>
              <a:t>​</a:t>
            </a:r>
          </a:p>
          <a:p>
            <a:pPr algn="ctr" eaLnBrk="0" hangingPunct="0"/>
            <a:endParaRPr lang="en-US" altLang="zh-CN" sz="2600" dirty="0">
              <a:latin typeface="+mj-lt"/>
            </a:endParaRPr>
          </a:p>
        </p:txBody>
      </p:sp>
      <p:sp>
        <p:nvSpPr>
          <p:cNvPr id="29700" name="TextBox 10">
            <a:extLst>
              <a:ext uri="{FF2B5EF4-FFF2-40B4-BE49-F238E27FC236}">
                <a16:creationId xmlns:a16="http://schemas.microsoft.com/office/drawing/2014/main" id="{E2A8CE4D-0281-4C72-A906-75778BF6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73" y="3266738"/>
            <a:ext cx="1468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GB" sz="2600" b="1" dirty="0">
                <a:latin typeface="+mj-lt"/>
                <a:ea typeface="宋体" panose="02010600030101010101" pitchFamily="2" charset="-122"/>
              </a:rPr>
              <a:t>q</a:t>
            </a:r>
            <a:r>
              <a:rPr lang="en-GB" altLang="zh-CN" sz="2600" b="1" dirty="0" err="1">
                <a:latin typeface="+mj-lt"/>
              </a:rPr>
              <a:t>ián</a:t>
            </a:r>
            <a:endParaRPr lang="en-GB" altLang="zh-CN" sz="2600" b="1" dirty="0">
              <a:latin typeface="+mj-lt"/>
            </a:endParaRPr>
          </a:p>
        </p:txBody>
      </p:sp>
      <p:sp>
        <p:nvSpPr>
          <p:cNvPr id="29701" name="TextBox 12">
            <a:extLst>
              <a:ext uri="{FF2B5EF4-FFF2-40B4-BE49-F238E27FC236}">
                <a16:creationId xmlns:a16="http://schemas.microsoft.com/office/drawing/2014/main" id="{1DDE4397-F9B5-4AEF-ADA2-2774738D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597525"/>
            <a:ext cx="1411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600" b="1" dirty="0" err="1">
                <a:latin typeface="+mj-lt"/>
              </a:rPr>
              <a:t>biān</a:t>
            </a:r>
            <a:r>
              <a:rPr lang="en-GB" altLang="en-US" sz="2600" dirty="0">
                <a:latin typeface="+mj-lt"/>
              </a:rPr>
              <a:t>​</a:t>
            </a:r>
            <a:endParaRPr lang="en-US" altLang="zh-CN" sz="2600" dirty="0">
              <a:latin typeface="+mj-lt"/>
            </a:endParaRPr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3CC327C8-E491-4E45-95FB-A492B6A58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756" y="5600742"/>
            <a:ext cx="8322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600" b="1" dirty="0" err="1">
                <a:latin typeface="+mj-lt"/>
              </a:rPr>
              <a:t>páng</a:t>
            </a:r>
            <a:endParaRPr lang="en-US" altLang="zh-CN" sz="2600" b="1" dirty="0">
              <a:latin typeface="+mj-lt"/>
            </a:endParaRPr>
          </a:p>
        </p:txBody>
      </p:sp>
      <p:sp>
        <p:nvSpPr>
          <p:cNvPr id="29703" name="文本框 5">
            <a:extLst>
              <a:ext uri="{FF2B5EF4-FFF2-40B4-BE49-F238E27FC236}">
                <a16:creationId xmlns:a16="http://schemas.microsoft.com/office/drawing/2014/main" id="{1FB17EAD-6D82-4788-8232-8673BD937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073400"/>
            <a:ext cx="651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600" b="1">
                <a:latin typeface="+mj-lt"/>
              </a:rPr>
              <a:t>zuǒ</a:t>
            </a:r>
            <a:endParaRPr lang="zh-CN" altLang="en-US" sz="2600">
              <a:latin typeface="+mj-lt"/>
            </a:endParaRPr>
          </a:p>
        </p:txBody>
      </p:sp>
      <p:sp>
        <p:nvSpPr>
          <p:cNvPr id="29704" name="文本框 6">
            <a:extLst>
              <a:ext uri="{FF2B5EF4-FFF2-40B4-BE49-F238E27FC236}">
                <a16:creationId xmlns:a16="http://schemas.microsoft.com/office/drawing/2014/main" id="{C2D952D5-21E1-48BF-94B4-9E4624DC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5668963"/>
            <a:ext cx="6647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600" b="1" dirty="0" err="1">
                <a:latin typeface="+mj-lt"/>
              </a:rPr>
              <a:t>yòu</a:t>
            </a:r>
            <a:endParaRPr lang="en-GB" altLang="en-US" sz="2600" b="1" dirty="0">
              <a:latin typeface="+mj-lt"/>
            </a:endParaRPr>
          </a:p>
        </p:txBody>
      </p:sp>
      <p:sp>
        <p:nvSpPr>
          <p:cNvPr id="29705" name="文本框 7">
            <a:extLst>
              <a:ext uri="{FF2B5EF4-FFF2-40B4-BE49-F238E27FC236}">
                <a16:creationId xmlns:a16="http://schemas.microsoft.com/office/drawing/2014/main" id="{7E3C5802-C681-4DC6-89DC-08999DF4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0" y="54435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b="1"/>
              <a:t> </a:t>
            </a:r>
            <a:endParaRPr lang="zh-CN" altLang="en-US"/>
          </a:p>
        </p:txBody>
      </p:sp>
      <p:pic>
        <p:nvPicPr>
          <p:cNvPr id="29706" name="图片 8" descr="21069">
            <a:extLst>
              <a:ext uri="{FF2B5EF4-FFF2-40B4-BE49-F238E27FC236}">
                <a16:creationId xmlns:a16="http://schemas.microsoft.com/office/drawing/2014/main" id="{9C264B94-7566-4EE8-9F90-9BB07F89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7318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图片 9" descr="边">
            <a:extLst>
              <a:ext uri="{FF2B5EF4-FFF2-40B4-BE49-F238E27FC236}">
                <a16:creationId xmlns:a16="http://schemas.microsoft.com/office/drawing/2014/main" id="{986A132E-CEB9-4797-903E-533E29EE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7318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图片 10" descr="后">
            <a:extLst>
              <a:ext uri="{FF2B5EF4-FFF2-40B4-BE49-F238E27FC236}">
                <a16:creationId xmlns:a16="http://schemas.microsoft.com/office/drawing/2014/main" id="{3C135038-D7CC-49EE-BA7D-AF4D1B04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7318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图片 11" descr="旁">
            <a:extLst>
              <a:ext uri="{FF2B5EF4-FFF2-40B4-BE49-F238E27FC236}">
                <a16:creationId xmlns:a16="http://schemas.microsoft.com/office/drawing/2014/main" id="{6D637772-DABC-45CE-9088-E994B457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7318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图片 12" descr="右">
            <a:extLst>
              <a:ext uri="{FF2B5EF4-FFF2-40B4-BE49-F238E27FC236}">
                <a16:creationId xmlns:a16="http://schemas.microsoft.com/office/drawing/2014/main" id="{17A821B6-6548-4EBD-8E62-A88513C4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7318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图片 13" descr="左">
            <a:extLst>
              <a:ext uri="{FF2B5EF4-FFF2-40B4-BE49-F238E27FC236}">
                <a16:creationId xmlns:a16="http://schemas.microsoft.com/office/drawing/2014/main" id="{E8BC16BB-04C5-4EBD-8C13-8DC26336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082675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图片 14" descr="21069">
            <a:extLst>
              <a:ext uri="{FF2B5EF4-FFF2-40B4-BE49-F238E27FC236}">
                <a16:creationId xmlns:a16="http://schemas.microsoft.com/office/drawing/2014/main" id="{E8080179-6840-4229-B67A-D618DAE7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49338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图片 15" descr="后">
            <a:extLst>
              <a:ext uri="{FF2B5EF4-FFF2-40B4-BE49-F238E27FC236}">
                <a16:creationId xmlns:a16="http://schemas.microsoft.com/office/drawing/2014/main" id="{F4C63738-7A78-4FC4-B60A-F72D54D1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0493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图片 18" descr="右">
            <a:extLst>
              <a:ext uri="{FF2B5EF4-FFF2-40B4-BE49-F238E27FC236}">
                <a16:creationId xmlns:a16="http://schemas.microsoft.com/office/drawing/2014/main" id="{3ABCC3B5-DFC9-4334-9E98-B097B7C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781425"/>
            <a:ext cx="201136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图片 19" descr="旁">
            <a:extLst>
              <a:ext uri="{FF2B5EF4-FFF2-40B4-BE49-F238E27FC236}">
                <a16:creationId xmlns:a16="http://schemas.microsoft.com/office/drawing/2014/main" id="{7F676368-0511-45BD-930E-6536F42A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705225"/>
            <a:ext cx="19637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图片 20" descr="边">
            <a:extLst>
              <a:ext uri="{FF2B5EF4-FFF2-40B4-BE49-F238E27FC236}">
                <a16:creationId xmlns:a16="http://schemas.microsoft.com/office/drawing/2014/main" id="{6AD52F4E-6640-46E2-8EA7-85334551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598863"/>
            <a:ext cx="198913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0">
            <a:extLst>
              <a:ext uri="{FF2B5EF4-FFF2-40B4-BE49-F238E27FC236}">
                <a16:creationId xmlns:a16="http://schemas.microsoft.com/office/drawing/2014/main" id="{1D7A4BD3-3B61-4A24-895E-E5CE1488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98513"/>
            <a:ext cx="87137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u="sng">
                <a:latin typeface="楷体" panose="02010609060101010101" pitchFamily="49" charset="-122"/>
                <a:ea typeface="楷体" panose="02010609060101010101" pitchFamily="49" charset="-122"/>
              </a:rPr>
              <a:t>今天的题目</a:t>
            </a:r>
            <a:r>
              <a:rPr lang="zh-CN" altLang="en-US" sz="3600" u="sng">
                <a:latin typeface="Comic Sans MS" panose="030F0702030302020204" pitchFamily="66" charset="0"/>
              </a:rPr>
              <a:t> </a:t>
            </a:r>
            <a:r>
              <a:rPr lang="en-US" altLang="zh-CN" sz="3600" u="sng">
                <a:latin typeface="Comic Sans MS" panose="030F0702030302020204" pitchFamily="66" charset="0"/>
              </a:rPr>
              <a:t>– </a:t>
            </a:r>
            <a:r>
              <a:rPr lang="en-US" altLang="zh-CN" sz="3600" u="sng">
                <a:latin typeface="Calibri" panose="020F0502020204030204" pitchFamily="34" charset="0"/>
              </a:rPr>
              <a:t>Describe the location of something using ‘place words’ </a:t>
            </a:r>
            <a:endParaRPr lang="en-US" altLang="zh-CN" sz="3600" u="sng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Write out the new words from today’s lesson (pg. 62)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EXT: Based on your previous knowledge of prepositions how do you think we would use these new place words in a sentence? What sentences can you come up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Text Box 6">
            <a:extLst>
              <a:ext uri="{FF2B5EF4-FFF2-40B4-BE49-F238E27FC236}">
                <a16:creationId xmlns:a16="http://schemas.microsoft.com/office/drawing/2014/main" id="{066056E4-6296-4DED-BC8C-15B5C244A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87350"/>
            <a:ext cx="33115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>
                <a:latin typeface="Calibri" panose="020F0502020204030204" pitchFamily="34" charset="0"/>
              </a:rPr>
              <a:t>Noun 1</a:t>
            </a:r>
            <a:r>
              <a:rPr lang="en-GB" altLang="zh-CN" sz="5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4391" name="Text Box 7">
            <a:extLst>
              <a:ext uri="{FF2B5EF4-FFF2-40B4-BE49-F238E27FC236}">
                <a16:creationId xmlns:a16="http://schemas.microsoft.com/office/drawing/2014/main" id="{D5FF120A-C165-40E2-9779-3A5014A5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293688"/>
            <a:ext cx="115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60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8D6808BE-5FBC-4F83-A533-966B6A30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04813"/>
            <a:ext cx="3311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>
                <a:solidFill>
                  <a:srgbClr val="FF0000"/>
                </a:solidFill>
                <a:latin typeface="Calibri" panose="020F0502020204030204" pitchFamily="34" charset="0"/>
              </a:rPr>
              <a:t>在</a:t>
            </a:r>
          </a:p>
        </p:txBody>
      </p:sp>
      <p:sp>
        <p:nvSpPr>
          <p:cNvPr id="144393" name="Text Box 9">
            <a:extLst>
              <a:ext uri="{FF2B5EF4-FFF2-40B4-BE49-F238E27FC236}">
                <a16:creationId xmlns:a16="http://schemas.microsoft.com/office/drawing/2014/main" id="{B9415682-D1A6-4457-8DA0-1B935C3A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04813"/>
            <a:ext cx="1152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44394" name="Text Box 10">
            <a:extLst>
              <a:ext uri="{FF2B5EF4-FFF2-40B4-BE49-F238E27FC236}">
                <a16:creationId xmlns:a16="http://schemas.microsoft.com/office/drawing/2014/main" id="{E9BD3BC2-5C40-40B7-AFF2-419B4756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04813"/>
            <a:ext cx="3311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>
                <a:solidFill>
                  <a:srgbClr val="FF0000"/>
                </a:solidFill>
                <a:latin typeface="Calibri" panose="020F0502020204030204" pitchFamily="34" charset="0"/>
              </a:rPr>
              <a:t>Place word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A2546964-1D0E-4A53-BC24-1C39A1DD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593850"/>
            <a:ext cx="78184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1500">
                <a:latin typeface="楷体" panose="02010609060101010101" pitchFamily="49" charset="-122"/>
                <a:ea typeface="楷体" panose="02010609060101010101" pitchFamily="49" charset="-122"/>
              </a:rPr>
              <a:t>商店</a:t>
            </a:r>
            <a:r>
              <a:rPr lang="zh-CN" altLang="en-US" sz="115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在右边。</a:t>
            </a:r>
            <a:endParaRPr lang="en-US" altLang="zh-CN" sz="115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9561AFF0-71C4-48D8-9C3B-BC84FF13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860800"/>
            <a:ext cx="8280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>
                <a:latin typeface="Calibri" panose="020F0502020204030204" pitchFamily="34" charset="0"/>
              </a:rPr>
              <a:t>The shop is </a:t>
            </a:r>
            <a:r>
              <a:rPr lang="en-US" altLang="zh-CN" sz="6600">
                <a:solidFill>
                  <a:srgbClr val="FF0000"/>
                </a:solidFill>
                <a:latin typeface="Calibri" panose="020F0502020204030204" pitchFamily="34" charset="0"/>
              </a:rPr>
              <a:t>on the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391" grpId="0"/>
      <p:bldP spid="144392" grpId="0"/>
      <p:bldP spid="144393" grpId="0"/>
      <p:bldP spid="144394" grpId="0"/>
      <p:bldP spid="89092" grpId="0"/>
      <p:bldP spid="890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Text Box 6">
            <a:extLst>
              <a:ext uri="{FF2B5EF4-FFF2-40B4-BE49-F238E27FC236}">
                <a16:creationId xmlns:a16="http://schemas.microsoft.com/office/drawing/2014/main" id="{C6853E63-B968-4FD3-B185-6EEB4040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87350"/>
            <a:ext cx="33115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>
                <a:latin typeface="Calibri" panose="020F0502020204030204" pitchFamily="34" charset="0"/>
              </a:rPr>
              <a:t>Noun 1</a:t>
            </a:r>
            <a:r>
              <a:rPr lang="en-GB" altLang="zh-CN" sz="5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4391" name="Text Box 7">
            <a:extLst>
              <a:ext uri="{FF2B5EF4-FFF2-40B4-BE49-F238E27FC236}">
                <a16:creationId xmlns:a16="http://schemas.microsoft.com/office/drawing/2014/main" id="{B734D64F-A4AB-4EAB-8F5A-4D7FED9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293688"/>
            <a:ext cx="115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60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159F1861-C3F6-405D-87A4-A6EE9213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04813"/>
            <a:ext cx="3311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</a:p>
        </p:txBody>
      </p:sp>
      <p:sp>
        <p:nvSpPr>
          <p:cNvPr id="144393" name="Text Box 9">
            <a:extLst>
              <a:ext uri="{FF2B5EF4-FFF2-40B4-BE49-F238E27FC236}">
                <a16:creationId xmlns:a16="http://schemas.microsoft.com/office/drawing/2014/main" id="{80A47AA5-086D-4CDC-ABD2-E3EFEAB0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04813"/>
            <a:ext cx="1152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44394" name="Text Box 10">
            <a:extLst>
              <a:ext uri="{FF2B5EF4-FFF2-40B4-BE49-F238E27FC236}">
                <a16:creationId xmlns:a16="http://schemas.microsoft.com/office/drawing/2014/main" id="{408CD3F9-4AF8-459B-B57C-9891509A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04813"/>
            <a:ext cx="3311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>
                <a:solidFill>
                  <a:srgbClr val="FF0000"/>
                </a:solidFill>
                <a:latin typeface="Calibri" panose="020F0502020204030204" pitchFamily="34" charset="0"/>
              </a:rPr>
              <a:t>Place word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558FB588-70BD-45B7-BA96-D31AD1F8E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593850"/>
            <a:ext cx="781843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9600">
                <a:latin typeface="楷体" panose="02010609060101010101" pitchFamily="49" charset="-122"/>
                <a:ea typeface="楷体" panose="02010609060101010101" pitchFamily="49" charset="-122"/>
              </a:rPr>
              <a:t>电影院</a:t>
            </a:r>
            <a:r>
              <a:rPr lang="zh-CN" altLang="en-US" sz="9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在前边。</a:t>
            </a:r>
            <a:endParaRPr lang="en-GB" altLang="zh-CN" sz="9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zh-CN" sz="115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E7841C8D-29DE-4B18-ABA1-DFA4BBBC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860800"/>
            <a:ext cx="8280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>
                <a:latin typeface="Calibri" panose="020F0502020204030204" pitchFamily="34" charset="0"/>
              </a:rPr>
              <a:t>The cinema</a:t>
            </a:r>
            <a:r>
              <a:rPr lang="en-US" altLang="zh-CN" sz="660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6600">
                <a:solidFill>
                  <a:srgbClr val="FF0000"/>
                </a:solidFill>
                <a:latin typeface="Calibri" panose="020F0502020204030204" pitchFamily="34" charset="0"/>
              </a:rPr>
              <a:t>is in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391" grpId="0"/>
      <p:bldP spid="144392" grpId="0"/>
      <p:bldP spid="144393" grpId="0"/>
      <p:bldP spid="144394" grpId="0"/>
      <p:bldP spid="89092" grpId="0"/>
      <p:bldP spid="890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Text Box 6">
            <a:extLst>
              <a:ext uri="{FF2B5EF4-FFF2-40B4-BE49-F238E27FC236}">
                <a16:creationId xmlns:a16="http://schemas.microsoft.com/office/drawing/2014/main" id="{2EA9F5FE-E511-4177-BFEE-7AC634CA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04813"/>
            <a:ext cx="33115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latin typeface="Calibri" panose="020F0502020204030204" pitchFamily="34" charset="0"/>
              </a:rPr>
              <a:t>Noun 1</a:t>
            </a:r>
            <a:r>
              <a:rPr lang="en-GB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779483EF-A147-473D-AC31-0C71CE40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36" name="Text Box 8">
            <a:extLst>
              <a:ext uri="{FF2B5EF4-FFF2-40B4-BE49-F238E27FC236}">
                <a16:creationId xmlns:a16="http://schemas.microsoft.com/office/drawing/2014/main" id="{B8D9C26F-9182-4130-AEA5-83C48803E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id="{AA247A61-29F8-41A6-BA89-B50071005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id="{6D5CEDB4-2949-403C-A48F-77A6A7CB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latin typeface="Calibri" panose="020F0502020204030204" pitchFamily="34" charset="0"/>
              </a:rPr>
              <a:t>Noun 2</a:t>
            </a:r>
            <a:r>
              <a:rPr lang="en-GB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04B3E424-C3BE-4B25-ACC0-8F2C50E6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52A7088D-3BAA-4786-96D2-40E685F8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2386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0542" name="Text Box 14">
            <a:extLst>
              <a:ext uri="{FF2B5EF4-FFF2-40B4-BE49-F238E27FC236}">
                <a16:creationId xmlns:a16="http://schemas.microsoft.com/office/drawing/2014/main" id="{918796A2-905F-4A52-BE4A-7BDDFCDE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18948E27-3AD0-48F4-BA7C-E006EE1C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Place word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325DA6C-9330-429B-94FE-ABF9EFEE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689100"/>
            <a:ext cx="83534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博物馆</a:t>
            </a:r>
            <a:r>
              <a:rPr lang="en-US" altLang="zh-CN" sz="60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60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旁边。</a:t>
            </a:r>
            <a:endParaRPr lang="en-US" altLang="zh-CN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269B0EE-FA08-4FA1-989A-1D6AADB0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3427413"/>
            <a:ext cx="828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latin typeface="Calibri" panose="020F0502020204030204" pitchFamily="34" charset="0"/>
              </a:rPr>
              <a:t>The school </a:t>
            </a: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en-US" altLang="zh-CN" sz="440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next to</a:t>
            </a:r>
            <a:r>
              <a:rPr lang="en-US" altLang="zh-CN" sz="440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4400">
                <a:latin typeface="Calibri" panose="020F0502020204030204" pitchFamily="34" charset="0"/>
              </a:rPr>
              <a:t>the museum.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/>
      <p:bldP spid="150536" grpId="0"/>
      <p:bldP spid="150537" grpId="0"/>
      <p:bldP spid="150539" grpId="0"/>
      <p:bldP spid="150540" grpId="0"/>
      <p:bldP spid="150541" grpId="0"/>
      <p:bldP spid="150542" grpId="0"/>
      <p:bldP spid="34825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Text Box 6">
            <a:extLst>
              <a:ext uri="{FF2B5EF4-FFF2-40B4-BE49-F238E27FC236}">
                <a16:creationId xmlns:a16="http://schemas.microsoft.com/office/drawing/2014/main" id="{9C41BA54-9744-4DAA-9E6F-91F63293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04813"/>
            <a:ext cx="33115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latin typeface="Calibri" panose="020F0502020204030204" pitchFamily="34" charset="0"/>
              </a:rPr>
              <a:t>Noun 1</a:t>
            </a:r>
            <a:r>
              <a:rPr lang="en-GB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FF376E94-4301-4445-8723-3E6DFD96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36" name="Text Box 8">
            <a:extLst>
              <a:ext uri="{FF2B5EF4-FFF2-40B4-BE49-F238E27FC236}">
                <a16:creationId xmlns:a16="http://schemas.microsoft.com/office/drawing/2014/main" id="{8D6A0C7A-9AF1-4F93-B2F0-234BD8FB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id="{8EFBD155-72AA-47C3-92A9-32BE527AE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id="{73E17EBC-4551-4342-B314-88E0B2DC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latin typeface="Calibri" panose="020F0502020204030204" pitchFamily="34" charset="0"/>
              </a:rPr>
              <a:t>Noun 2</a:t>
            </a:r>
            <a:r>
              <a:rPr lang="en-GB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D9BDC8DF-DC7A-4AAC-815D-517CB532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B3C473BB-D80F-4B9B-9D83-6EB808FB5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2386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0542" name="Text Box 14">
            <a:extLst>
              <a:ext uri="{FF2B5EF4-FFF2-40B4-BE49-F238E27FC236}">
                <a16:creationId xmlns:a16="http://schemas.microsoft.com/office/drawing/2014/main" id="{75E0AB4C-AEA4-4C61-8E42-6D36FF58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49" name="Text Box 10">
            <a:extLst>
              <a:ext uri="{FF2B5EF4-FFF2-40B4-BE49-F238E27FC236}">
                <a16:creationId xmlns:a16="http://schemas.microsoft.com/office/drawing/2014/main" id="{AE3B850B-13B6-47BA-8BE8-6A4A8F5C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Place word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45899644-1E41-4F93-BB92-5B6EF96E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063750"/>
            <a:ext cx="902970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公园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运动中心</a:t>
            </a:r>
            <a:r>
              <a:rPr lang="en-US" altLang="zh-CN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后边。</a:t>
            </a:r>
            <a:endParaRPr lang="en-GB" altLang="zh-CN" sz="6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5148E242-C9F1-4EC7-9CF5-20FA5B25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70313"/>
            <a:ext cx="9042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The park is behind the sports centre.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/>
      <p:bldP spid="150536" grpId="0"/>
      <p:bldP spid="150537" grpId="0"/>
      <p:bldP spid="150539" grpId="0"/>
      <p:bldP spid="150540" grpId="0"/>
      <p:bldP spid="150541" grpId="0"/>
      <p:bldP spid="150542" grpId="0"/>
      <p:bldP spid="35849" grpId="0"/>
      <p:bldP spid="89092" grpId="0"/>
      <p:bldP spid="89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>
            <a:extLst>
              <a:ext uri="{FF2B5EF4-FFF2-40B4-BE49-F238E27FC236}">
                <a16:creationId xmlns:a16="http://schemas.microsoft.com/office/drawing/2014/main" id="{DA642CCA-A59A-4A45-945A-46F1FF5C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0863"/>
            <a:ext cx="8893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今天的题目</a:t>
            </a:r>
            <a:r>
              <a:rPr lang="en-GB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</a:p>
        </p:txBody>
      </p:sp>
      <p:sp>
        <p:nvSpPr>
          <p:cNvPr id="8194" name="Text Box 5">
            <a:extLst>
              <a:ext uri="{FF2B5EF4-FFF2-40B4-BE49-F238E27FC236}">
                <a16:creationId xmlns:a16="http://schemas.microsoft.com/office/drawing/2014/main" id="{B6524232-10FA-4991-BD38-A1D9B3CDF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113"/>
            <a:ext cx="80041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dirty="0">
                <a:solidFill>
                  <a:srgbClr val="FF0000"/>
                </a:solidFill>
                <a:latin typeface="Calibri" panose="020F0502020204030204" pitchFamily="34" charset="0"/>
              </a:rPr>
              <a:t>Describe the location of something using ‘place words’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Text Box 6">
            <a:extLst>
              <a:ext uri="{FF2B5EF4-FFF2-40B4-BE49-F238E27FC236}">
                <a16:creationId xmlns:a16="http://schemas.microsoft.com/office/drawing/2014/main" id="{D8BE53B9-3153-444D-83D1-8D3CD207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04813"/>
            <a:ext cx="33115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latin typeface="Calibri" panose="020F0502020204030204" pitchFamily="34" charset="0"/>
              </a:rPr>
              <a:t>Noun 1</a:t>
            </a:r>
            <a:r>
              <a:rPr lang="en-GB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E7C6613E-6E8C-4698-AB5A-1520A9F7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36" name="Text Box 8">
            <a:extLst>
              <a:ext uri="{FF2B5EF4-FFF2-40B4-BE49-F238E27FC236}">
                <a16:creationId xmlns:a16="http://schemas.microsoft.com/office/drawing/2014/main" id="{DFE33A06-01F7-4DFA-9496-BCF83A21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id="{19D11A4F-332B-4D1A-92E7-ED395A72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id="{4FF1F289-9CC8-42B1-8059-C52927D1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latin typeface="Calibri" panose="020F0502020204030204" pitchFamily="34" charset="0"/>
              </a:rPr>
              <a:t>Noun 2</a:t>
            </a:r>
            <a:r>
              <a:rPr lang="en-GB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2F9A4379-4B97-4D8E-9A26-1B5B0F35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D2974F68-C09D-43EC-85FE-3F534B61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2386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0542" name="Text Box 14">
            <a:extLst>
              <a:ext uri="{FF2B5EF4-FFF2-40B4-BE49-F238E27FC236}">
                <a16:creationId xmlns:a16="http://schemas.microsoft.com/office/drawing/2014/main" id="{0FC9568C-7B9F-4BAF-A2E1-341D0E4B5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0481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73" name="Text Box 10">
            <a:extLst>
              <a:ext uri="{FF2B5EF4-FFF2-40B4-BE49-F238E27FC236}">
                <a16:creationId xmlns:a16="http://schemas.microsoft.com/office/drawing/2014/main" id="{09F22861-EFD7-4C71-A8E0-B62B6BB5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48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Place word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C83E229-22F4-4A7F-A288-70F1C1ACE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1150"/>
            <a:ext cx="9432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The library is to the right of the cinema.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9DE42E2-0708-42FA-9565-0103B7D2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319463"/>
            <a:ext cx="8782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图书馆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电影院</a:t>
            </a:r>
            <a:r>
              <a:rPr lang="en-US" altLang="zh-CN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右边。</a:t>
            </a:r>
            <a:endParaRPr lang="en-US" altLang="zh-CN" sz="6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/>
      <p:bldP spid="150536" grpId="0"/>
      <p:bldP spid="150537" grpId="0"/>
      <p:bldP spid="150539" grpId="0"/>
      <p:bldP spid="150540" grpId="0"/>
      <p:bldP spid="150541" grpId="0"/>
      <p:bldP spid="150542" grpId="0"/>
      <p:bldP spid="36873" grpId="0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0">
            <a:extLst>
              <a:ext uri="{FF2B5EF4-FFF2-40B4-BE49-F238E27FC236}">
                <a16:creationId xmlns:a16="http://schemas.microsoft.com/office/drawing/2014/main" id="{59E305A8-00D0-47D0-BDEB-21BAC439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34988"/>
            <a:ext cx="871378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anose="030F0702030302020204" pitchFamily="66" charset="0"/>
              </a:rPr>
              <a:t>1. </a:t>
            </a:r>
            <a:r>
              <a:rPr lang="en-US" altLang="zh-CN" sz="2800" dirty="0">
                <a:latin typeface="Calibri" panose="020F0502020204030204" pitchFamily="34" charset="0"/>
              </a:rPr>
              <a:t>Write</a:t>
            </a:r>
            <a:r>
              <a:rPr lang="zh-CN" altLang="en-US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the two grammar structures and include an example sentence for each structure.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CN" sz="2800" u="sng" dirty="0">
                <a:solidFill>
                  <a:schemeClr val="accent2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Grammar</a:t>
            </a:r>
            <a:endParaRPr lang="en-US" altLang="zh-CN" sz="2800" u="sng" dirty="0">
              <a:solidFill>
                <a:srgbClr val="FFFF00"/>
              </a:solidFill>
              <a:latin typeface="Calibri" panose="020F0502020204030204" pitchFamily="34" charset="0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1. Noun 1 +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+ Place word 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	2. Noun 1 +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+ Noun 2 + 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 + Place word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Calibri" panose="020F0502020204030204" pitchFamily="34" charset="0"/>
              </a:rPr>
              <a:t>2. Complete exercise 2 on page 46.</a:t>
            </a:r>
          </a:p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Calibri" panose="020F0502020204030204" pitchFamily="34" charset="0"/>
              </a:rPr>
              <a:t>EXT: Write the pinyin for each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5" name="Text Box 33">
            <a:extLst>
              <a:ext uri="{FF2B5EF4-FFF2-40B4-BE49-F238E27FC236}">
                <a16:creationId xmlns:a16="http://schemas.microsoft.com/office/drawing/2014/main" id="{863B0A65-E3B3-4C12-A0D8-F3D3A85B2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3721100"/>
            <a:ext cx="2074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accent1"/>
                </a:solidFill>
                <a:latin typeface="+mn-lt"/>
                <a:ea typeface="楷体" panose="02010609060101010101" pitchFamily="49" charset="-122"/>
              </a:rPr>
              <a:t>c.</a:t>
            </a:r>
            <a:r>
              <a:rPr lang="en-US" altLang="zh-CN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邮局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E09266A6-33B0-40BC-B865-F3D3A0CF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136900"/>
            <a:ext cx="1683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</a:rPr>
              <a:t>3. </a:t>
            </a:r>
            <a:r>
              <a:rPr lang="zh-CN" altLang="en-GB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左边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707DDB9C-A6F8-44BD-BEA3-553561F9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932238"/>
            <a:ext cx="21034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sz="3600" dirty="0">
                <a:solidFill>
                  <a:srgbClr val="C00000"/>
                </a:solidFill>
                <a:latin typeface="Calibri" panose="020F0502020204030204" pitchFamily="34" charset="0"/>
              </a:rPr>
              <a:t>4. </a:t>
            </a:r>
            <a:r>
              <a:rPr lang="zh-CN" altLang="en-GB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右边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299BEB22-E4CD-49BD-AD1B-F05BBBB1E25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407988" y="-107950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GB" sz="4400">
                <a:latin typeface="楷体" panose="02010609060101010101" pitchFamily="49" charset="-122"/>
                <a:ea typeface="楷体" panose="02010609060101010101" pitchFamily="49" charset="-122"/>
              </a:rPr>
              <a:t>听力</a:t>
            </a:r>
          </a:p>
        </p:txBody>
      </p:sp>
      <p:sp>
        <p:nvSpPr>
          <p:cNvPr id="38917" name="Text Box 21">
            <a:extLst>
              <a:ext uri="{FF2B5EF4-FFF2-40B4-BE49-F238E27FC236}">
                <a16:creationId xmlns:a16="http://schemas.microsoft.com/office/drawing/2014/main" id="{F439B47F-4C40-4507-8B5F-B5D5AAA1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869950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zh-CN" altLang="en-GB" sz="3200">
                <a:latin typeface="楷体" panose="02010609060101010101" pitchFamily="49" charset="-122"/>
                <a:ea typeface="楷体" panose="02010609060101010101" pitchFamily="49" charset="-122"/>
              </a:rPr>
              <a:t>四十六页， 练习一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5DA3ED94-7A04-44A5-9F4A-82A9C81F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2103438"/>
            <a:ext cx="20748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accent1"/>
                </a:solidFill>
                <a:latin typeface="+mn-lt"/>
                <a:ea typeface="楷体" panose="02010609060101010101" pitchFamily="49" charset="-122"/>
              </a:rPr>
              <a:t>a.</a:t>
            </a:r>
            <a:r>
              <a:rPr lang="en-US" altLang="zh-CN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银行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16DBCE2A-C768-4AA4-8867-414794E0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2911475"/>
            <a:ext cx="30622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accent1"/>
                </a:solidFill>
                <a:latin typeface="+mn-lt"/>
                <a:ea typeface="楷体" panose="02010609060101010101" pitchFamily="49" charset="-122"/>
              </a:rPr>
              <a:t>d.</a:t>
            </a:r>
            <a:r>
              <a:rPr lang="en-US" altLang="zh-CN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火车站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82D389B2-F1CD-4EC3-BAE7-56C845C9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1519238"/>
            <a:ext cx="31607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dirty="0">
                <a:solidFill>
                  <a:schemeClr val="accent1"/>
                </a:solidFill>
                <a:latin typeface="+mn-lt"/>
                <a:ea typeface="楷体" panose="02010609060101010101" pitchFamily="49" charset="-122"/>
              </a:rPr>
              <a:t>b.</a:t>
            </a:r>
            <a:r>
              <a:rPr lang="en-GB" altLang="zh-CN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GB" sz="4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电影院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C597CCCC-B541-481B-A382-7142354A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338388"/>
            <a:ext cx="21701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sz="3600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2. </a:t>
            </a:r>
            <a:r>
              <a:rPr lang="zh-CN" altLang="en-GB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后边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C1811789-CCCE-4AA9-92C1-EF34D843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454150"/>
            <a:ext cx="1749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dirty="0">
                <a:solidFill>
                  <a:srgbClr val="C00000"/>
                </a:solidFill>
                <a:latin typeface="Calibri" panose="020F0502020204030204" pitchFamily="34" charset="0"/>
              </a:rPr>
              <a:t>1. </a:t>
            </a:r>
            <a:r>
              <a:rPr lang="zh-CN" altLang="en-GB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5" grpId="0"/>
      <p:bldP spid="38945" grpId="1"/>
      <p:bldP spid="7" grpId="0"/>
      <p:bldP spid="7" grpId="1"/>
      <p:bldP spid="8" grpId="0"/>
      <p:bldP spid="8" grpId="1"/>
      <p:bldP spid="4" grpId="0"/>
      <p:bldP spid="4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>
            <a:extLst>
              <a:ext uri="{FF2B5EF4-FFF2-40B4-BE49-F238E27FC236}">
                <a16:creationId xmlns:a16="http://schemas.microsoft.com/office/drawing/2014/main" id="{9E741E03-C997-4697-8F2C-89075CD4C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04800"/>
            <a:ext cx="828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</a:rPr>
              <a:t>How many different direction words can you hear? Can you point to the correct direction when you hear it??!</a:t>
            </a:r>
            <a:endParaRPr lang="en-US" alt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20DCE14-4E8B-4AE5-ADE6-C54093119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390900"/>
            <a:ext cx="7848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800">
                <a:latin typeface="Calibri" panose="020F0502020204030204" pitchFamily="34" charset="0"/>
                <a:hlinkClick r:id="rId2"/>
              </a:rPr>
              <a:t>https://www.youtube.com/watch?v=6aosRlnxg9I</a:t>
            </a:r>
            <a:endParaRPr lang="en-GB" altLang="en-US" sz="2800">
              <a:latin typeface="Calibri" panose="020F0502020204030204" pitchFamily="34" charset="0"/>
            </a:endParaRPr>
          </a:p>
          <a:p>
            <a:endParaRPr lang="en-GB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IMG">
            <a:extLst>
              <a:ext uri="{FF2B5EF4-FFF2-40B4-BE49-F238E27FC236}">
                <a16:creationId xmlns:a16="http://schemas.microsoft.com/office/drawing/2014/main" id="{C341FB79-0BA6-4A9B-9939-03A40984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30413"/>
            <a:ext cx="67691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B58678A9-350E-4C88-A7AB-FDF06699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488"/>
            <a:ext cx="87852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</a:rPr>
              <a:t>Choose a map and write 3 sentences about where places are using the new place words and grammar structure, then we will see if other people can identify your chosen map.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</a:rPr>
              <a:t>EXT: Include sentences about places which aren’t on the map to confuse people! Using the vocab you already known, how would we say ‘bus stop’ in Chinese?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>
            <a:extLst>
              <a:ext uri="{FF2B5EF4-FFF2-40B4-BE49-F238E27FC236}">
                <a16:creationId xmlns:a16="http://schemas.microsoft.com/office/drawing/2014/main" id="{AEC77EBD-39B3-4BF8-91DD-CEDF72DBC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0"/>
            <a:ext cx="7488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sz="4400">
                <a:latin typeface="楷体" panose="02010609060101010101" pitchFamily="49" charset="-122"/>
                <a:ea typeface="楷体" panose="02010609060101010101" pitchFamily="49" charset="-122"/>
              </a:rPr>
              <a:t>该你说话！</a:t>
            </a:r>
          </a:p>
        </p:txBody>
      </p:sp>
      <p:sp>
        <p:nvSpPr>
          <p:cNvPr id="41986" name="Text Box 5">
            <a:extLst>
              <a:ext uri="{FF2B5EF4-FFF2-40B4-BE49-F238E27FC236}">
                <a16:creationId xmlns:a16="http://schemas.microsoft.com/office/drawing/2014/main" id="{7E98E421-368C-4521-B119-2AF76105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6113"/>
            <a:ext cx="86423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Battleships!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1. Hide your sheet from your partner. Choose 3 squares and put a cross in each one.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2. To guess a square you must find out where the shop is.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Guess a square by choosing a place in town and a place word  to make a full sentence describing the location of the shop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2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e.g.</a:t>
            </a:r>
            <a:r>
              <a:rPr lang="en-US" altLang="zh-CN" dirty="0">
                <a:solidFill>
                  <a:schemeClr val="tx2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tx2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商店在图书馆旁边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3.Winner is the first person to guess all 3 squares. 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WARNING: </a:t>
            </a:r>
            <a:r>
              <a:rPr lang="en-US" altLang="zh-CN" sz="2400" dirty="0">
                <a:latin typeface="Calibri" panose="020F0502020204030204" pitchFamily="34" charset="0"/>
                <a:ea typeface="楷体" panose="02010609060101010101" pitchFamily="49" charset="-122"/>
              </a:rPr>
              <a:t>If your partner doesn’t say the sentence correctly, they miss their go. If you choose correctly you can guess again.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加油！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>
            <a:extLst>
              <a:ext uri="{FF2B5EF4-FFF2-40B4-BE49-F238E27FC236}">
                <a16:creationId xmlns:a16="http://schemas.microsoft.com/office/drawing/2014/main" id="{7E2215BA-52BF-42B9-8A14-F71BAD23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0675"/>
            <a:ext cx="77771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2">
            <a:extLst>
              <a:ext uri="{FF2B5EF4-FFF2-40B4-BE49-F238E27FC236}">
                <a16:creationId xmlns:a16="http://schemas.microsoft.com/office/drawing/2014/main" id="{5FB677D7-0F88-4C71-B16E-0AE5D537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91090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800" dirty="0">
                <a:latin typeface="Calibri" panose="020F0502020204030204" pitchFamily="34" charset="0"/>
              </a:rPr>
              <a:t>Learning objectives:</a:t>
            </a:r>
            <a:endParaRPr lang="zh-CN" altLang="en-US" sz="4800" dirty="0"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ALL of you will be able to </a:t>
            </a:r>
            <a:r>
              <a:rPr lang="en-US" altLang="zh-CN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recognise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 the new ‘place words’ in Chinese and describe where something is. 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MOST of you will be able to use ‘place words’ to describe where a place in town is relative to another place.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SOME of you will be able to describe places in town using extended sentences.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18">
            <a:extLst>
              <a:ext uri="{FF2B5EF4-FFF2-40B4-BE49-F238E27FC236}">
                <a16:creationId xmlns:a16="http://schemas.microsoft.com/office/drawing/2014/main" id="{CD7AB5B1-F8F0-4D2B-9923-1567F0A75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550" y="3716338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2" name="Line 21">
            <a:extLst>
              <a:ext uri="{FF2B5EF4-FFF2-40B4-BE49-F238E27FC236}">
                <a16:creationId xmlns:a16="http://schemas.microsoft.com/office/drawing/2014/main" id="{FAF63549-0CF4-4DFD-AFDD-4BCA5ABBC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16338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43" name="Picture 7" descr="MC900352370[1]">
            <a:extLst>
              <a:ext uri="{FF2B5EF4-FFF2-40B4-BE49-F238E27FC236}">
                <a16:creationId xmlns:a16="http://schemas.microsoft.com/office/drawing/2014/main" id="{C05F8AA2-A93C-4B9E-B00D-B12D94D5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2565400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19">
            <a:extLst>
              <a:ext uri="{FF2B5EF4-FFF2-40B4-BE49-F238E27FC236}">
                <a16:creationId xmlns:a16="http://schemas.microsoft.com/office/drawing/2014/main" id="{351AED8E-BB1A-40F6-8DFF-AE89A52582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1125538"/>
            <a:ext cx="2447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20">
            <a:extLst>
              <a:ext uri="{FF2B5EF4-FFF2-40B4-BE49-F238E27FC236}">
                <a16:creationId xmlns:a16="http://schemas.microsoft.com/office/drawing/2014/main" id="{7F7C2880-07D1-414B-B038-7317DAEEE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125538"/>
            <a:ext cx="23034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Rectangle 16">
            <a:extLst>
              <a:ext uri="{FF2B5EF4-FFF2-40B4-BE49-F238E27FC236}">
                <a16:creationId xmlns:a16="http://schemas.microsoft.com/office/drawing/2014/main" id="{ED271F9D-C7F1-488F-8386-904CF42E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Rectangle 17">
            <a:extLst>
              <a:ext uri="{FF2B5EF4-FFF2-40B4-BE49-F238E27FC236}">
                <a16:creationId xmlns:a16="http://schemas.microsoft.com/office/drawing/2014/main" id="{29150BD3-B148-4636-8439-3110BCA5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71AF57F5-4D55-4F7D-87AF-1ABF8A35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06363"/>
            <a:ext cx="50403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>
                <a:latin typeface="Calibri" panose="020F0502020204030204" pitchFamily="34" charset="0"/>
              </a:rPr>
              <a:t>qián​ bian</a:t>
            </a:r>
            <a:endParaRPr lang="en-GB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E4D8B100-18CF-43C3-A745-FE3E69F9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5085115"/>
            <a:ext cx="50403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1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前边</a:t>
            </a:r>
          </a:p>
        </p:txBody>
      </p:sp>
      <p:pic>
        <p:nvPicPr>
          <p:cNvPr id="10250" name="Picture 11" descr="MC900417482[1]">
            <a:extLst>
              <a:ext uri="{FF2B5EF4-FFF2-40B4-BE49-F238E27FC236}">
                <a16:creationId xmlns:a16="http://schemas.microsoft.com/office/drawing/2014/main" id="{7B9E1527-100F-4A95-8980-9BE80F32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127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1E1252A-21E8-45E1-95B9-B55BE55FD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14331" y="5855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" descr="MC900417482[1]">
            <a:extLst>
              <a:ext uri="{FF2B5EF4-FFF2-40B4-BE49-F238E27FC236}">
                <a16:creationId xmlns:a16="http://schemas.microsoft.com/office/drawing/2014/main" id="{67455748-2287-4859-A047-A89B42FF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386013"/>
            <a:ext cx="127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4">
            <a:extLst>
              <a:ext uri="{FF2B5EF4-FFF2-40B4-BE49-F238E27FC236}">
                <a16:creationId xmlns:a16="http://schemas.microsoft.com/office/drawing/2014/main" id="{F262FC37-846B-49D4-8009-FF15E5D8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125538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Line 6">
            <a:extLst>
              <a:ext uri="{FF2B5EF4-FFF2-40B4-BE49-F238E27FC236}">
                <a16:creationId xmlns:a16="http://schemas.microsoft.com/office/drawing/2014/main" id="{DE84DA01-B007-489B-996D-B9BB56C45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3716338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Line 7">
            <a:extLst>
              <a:ext uri="{FF2B5EF4-FFF2-40B4-BE49-F238E27FC236}">
                <a16:creationId xmlns:a16="http://schemas.microsoft.com/office/drawing/2014/main" id="{03F5E0CB-3A5C-4E5F-A0C7-374D64CB0B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175" y="1125538"/>
            <a:ext cx="2447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8">
            <a:extLst>
              <a:ext uri="{FF2B5EF4-FFF2-40B4-BE49-F238E27FC236}">
                <a16:creationId xmlns:a16="http://schemas.microsoft.com/office/drawing/2014/main" id="{575CBDD1-3512-4208-B1B2-12003A1425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5975" y="1125538"/>
            <a:ext cx="23034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Line 9">
            <a:extLst>
              <a:ext uri="{FF2B5EF4-FFF2-40B4-BE49-F238E27FC236}">
                <a16:creationId xmlns:a16="http://schemas.microsoft.com/office/drawing/2014/main" id="{01C1530F-DAEF-4F84-BC46-B701ED70C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3716338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1" name="Picture 10" descr="MC900352370[1]">
            <a:extLst>
              <a:ext uri="{FF2B5EF4-FFF2-40B4-BE49-F238E27FC236}">
                <a16:creationId xmlns:a16="http://schemas.microsoft.com/office/drawing/2014/main" id="{D5EA1576-E8E0-4862-9201-48451BDD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386013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7">
            <a:extLst>
              <a:ext uri="{FF2B5EF4-FFF2-40B4-BE49-F238E27FC236}">
                <a16:creationId xmlns:a16="http://schemas.microsoft.com/office/drawing/2014/main" id="{B46011EB-E71C-4954-B242-FC2A77F82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24479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9FC95EB2-8EC3-4EDB-BCD6-E7CBA1A7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0403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>
                <a:latin typeface="Calibri" panose="020F0502020204030204" pitchFamily="34" charset="0"/>
              </a:rPr>
              <a:t>hòu​ bian</a:t>
            </a:r>
            <a:endParaRPr lang="en-GB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4474BD12-D4B7-4A57-BB10-CFF4E555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5186363"/>
            <a:ext cx="50403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15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后边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EBE72551-4ED8-49FA-9B82-05D55C3ED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7706" y="56746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>
            <a:extLst>
              <a:ext uri="{FF2B5EF4-FFF2-40B4-BE49-F238E27FC236}">
                <a16:creationId xmlns:a16="http://schemas.microsoft.com/office/drawing/2014/main" id="{2D0B7919-1DF1-466A-A71A-3B3E6ADC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6">
            <a:extLst>
              <a:ext uri="{FF2B5EF4-FFF2-40B4-BE49-F238E27FC236}">
                <a16:creationId xmlns:a16="http://schemas.microsoft.com/office/drawing/2014/main" id="{D4E39C3F-B3BF-476D-BBBF-0F05E8F50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Line 8">
            <a:extLst>
              <a:ext uri="{FF2B5EF4-FFF2-40B4-BE49-F238E27FC236}">
                <a16:creationId xmlns:a16="http://schemas.microsoft.com/office/drawing/2014/main" id="{02468302-A104-45AB-80EB-0DF1917FD4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Line 7">
            <a:extLst>
              <a:ext uri="{FF2B5EF4-FFF2-40B4-BE49-F238E27FC236}">
                <a16:creationId xmlns:a16="http://schemas.microsoft.com/office/drawing/2014/main" id="{F4C1BE2B-DC6C-45F4-9E33-7E21DB823E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9">
            <a:extLst>
              <a:ext uri="{FF2B5EF4-FFF2-40B4-BE49-F238E27FC236}">
                <a16:creationId xmlns:a16="http://schemas.microsoft.com/office/drawing/2014/main" id="{9FA8089F-0D0F-4418-89C3-0A85AF4D31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10">
            <a:extLst>
              <a:ext uri="{FF2B5EF4-FFF2-40B4-BE49-F238E27FC236}">
                <a16:creationId xmlns:a16="http://schemas.microsoft.com/office/drawing/2014/main" id="{FC4D4F5A-72B5-4DD5-A0E4-7C7498161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295" name="Picture 11" descr="MC900352370[1]">
            <a:extLst>
              <a:ext uri="{FF2B5EF4-FFF2-40B4-BE49-F238E27FC236}">
                <a16:creationId xmlns:a16="http://schemas.microsoft.com/office/drawing/2014/main" id="{44E80EC2-C192-4EE5-BDA1-04DA5D7A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>
            <a:extLst>
              <a:ext uri="{FF2B5EF4-FFF2-40B4-BE49-F238E27FC236}">
                <a16:creationId xmlns:a16="http://schemas.microsoft.com/office/drawing/2014/main" id="{4DD34AAD-8A49-4DBA-B071-E477DE59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168275"/>
            <a:ext cx="504031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>
                <a:latin typeface="Calibri" panose="020F0502020204030204" pitchFamily="34" charset="0"/>
              </a:rPr>
              <a:t>zuǒ​ bian</a:t>
            </a:r>
            <a:endParaRPr lang="en-GB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7" name="Picture 2" descr="MC900417482[1]">
            <a:extLst>
              <a:ext uri="{FF2B5EF4-FFF2-40B4-BE49-F238E27FC236}">
                <a16:creationId xmlns:a16="http://schemas.microsoft.com/office/drawing/2014/main" id="{4357D7B6-1B4B-4091-883D-B00D2E1E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11513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4">
            <a:extLst>
              <a:ext uri="{FF2B5EF4-FFF2-40B4-BE49-F238E27FC236}">
                <a16:creationId xmlns:a16="http://schemas.microsoft.com/office/drawing/2014/main" id="{89EE0AA8-9FED-420D-8FF8-0915B8EB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5085115"/>
            <a:ext cx="50403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1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左边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1083645-1637-4242-B6B3-928E399E2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8656" y="57345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>
            <a:extLst>
              <a:ext uri="{FF2B5EF4-FFF2-40B4-BE49-F238E27FC236}">
                <a16:creationId xmlns:a16="http://schemas.microsoft.com/office/drawing/2014/main" id="{244BDBA2-7997-471A-A23C-47CEA9191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Rectangle 6">
            <a:extLst>
              <a:ext uri="{FF2B5EF4-FFF2-40B4-BE49-F238E27FC236}">
                <a16:creationId xmlns:a16="http://schemas.microsoft.com/office/drawing/2014/main" id="{C5330E70-DD35-4735-B2D8-EC788A66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Line 8">
            <a:extLst>
              <a:ext uri="{FF2B5EF4-FFF2-40B4-BE49-F238E27FC236}">
                <a16:creationId xmlns:a16="http://schemas.microsoft.com/office/drawing/2014/main" id="{338CF014-81C1-4156-8103-22C07F77B9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Line 7">
            <a:extLst>
              <a:ext uri="{FF2B5EF4-FFF2-40B4-BE49-F238E27FC236}">
                <a16:creationId xmlns:a16="http://schemas.microsoft.com/office/drawing/2014/main" id="{0AC92BC7-34D8-4D49-BCC5-142D755F0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9">
            <a:extLst>
              <a:ext uri="{FF2B5EF4-FFF2-40B4-BE49-F238E27FC236}">
                <a16:creationId xmlns:a16="http://schemas.microsoft.com/office/drawing/2014/main" id="{FBC12CD2-2E35-4155-B309-E1E926E21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10">
            <a:extLst>
              <a:ext uri="{FF2B5EF4-FFF2-40B4-BE49-F238E27FC236}">
                <a16:creationId xmlns:a16="http://schemas.microsoft.com/office/drawing/2014/main" id="{81C3998F-CE52-405C-A57A-33D00524B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319" name="Picture 11" descr="MC900352370[1]">
            <a:extLst>
              <a:ext uri="{FF2B5EF4-FFF2-40B4-BE49-F238E27FC236}">
                <a16:creationId xmlns:a16="http://schemas.microsoft.com/office/drawing/2014/main" id="{D3827F73-CC37-4BE6-B717-CA9EEEE8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>
            <a:extLst>
              <a:ext uri="{FF2B5EF4-FFF2-40B4-BE49-F238E27FC236}">
                <a16:creationId xmlns:a16="http://schemas.microsoft.com/office/drawing/2014/main" id="{B7390060-3F07-4CB5-BE00-B347B4F1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187325"/>
            <a:ext cx="50403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>
                <a:latin typeface="Calibri" panose="020F0502020204030204" pitchFamily="34" charset="0"/>
              </a:rPr>
              <a:t>yòu​ bian</a:t>
            </a:r>
            <a:endParaRPr lang="en-GB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21" name="Picture 2" descr="MC900417482[1]">
            <a:extLst>
              <a:ext uri="{FF2B5EF4-FFF2-40B4-BE49-F238E27FC236}">
                <a16:creationId xmlns:a16="http://schemas.microsoft.com/office/drawing/2014/main" id="{3DB1C6C6-8C47-4482-AEEE-E4EF0340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201988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4">
            <a:extLst>
              <a:ext uri="{FF2B5EF4-FFF2-40B4-BE49-F238E27FC236}">
                <a16:creationId xmlns:a16="http://schemas.microsoft.com/office/drawing/2014/main" id="{8D312147-CBC2-4141-AA89-A96C51A4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5257800"/>
            <a:ext cx="504031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右边</a:t>
            </a:r>
            <a:endParaRPr lang="zh-CN" altLang="en-US" sz="9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26DF1ED-34AE-46FA-AA53-FED902B5A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8656" y="58108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>
            <a:extLst>
              <a:ext uri="{FF2B5EF4-FFF2-40B4-BE49-F238E27FC236}">
                <a16:creationId xmlns:a16="http://schemas.microsoft.com/office/drawing/2014/main" id="{804BE8E9-1639-48E6-B486-0B994C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196975"/>
            <a:ext cx="7199313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Rectangle 6">
            <a:extLst>
              <a:ext uri="{FF2B5EF4-FFF2-40B4-BE49-F238E27FC236}">
                <a16:creationId xmlns:a16="http://schemas.microsoft.com/office/drawing/2014/main" id="{B5F3BC63-A45F-4201-BB9C-B9359817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563813"/>
            <a:ext cx="24479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Line 8">
            <a:extLst>
              <a:ext uri="{FF2B5EF4-FFF2-40B4-BE49-F238E27FC236}">
                <a16:creationId xmlns:a16="http://schemas.microsoft.com/office/drawing/2014/main" id="{2EEA1CC3-2FD0-479E-8FDA-07A28D97FC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0125" y="1196975"/>
            <a:ext cx="2447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6174BB55-F9F9-41E8-A692-54098D258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3787775"/>
            <a:ext cx="24479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Line 9">
            <a:extLst>
              <a:ext uri="{FF2B5EF4-FFF2-40B4-BE49-F238E27FC236}">
                <a16:creationId xmlns:a16="http://schemas.microsoft.com/office/drawing/2014/main" id="{A0D2E343-58A2-47BC-BCE4-EB084EEFF9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6925" y="1196975"/>
            <a:ext cx="23034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10">
            <a:extLst>
              <a:ext uri="{FF2B5EF4-FFF2-40B4-BE49-F238E27FC236}">
                <a16:creationId xmlns:a16="http://schemas.microsoft.com/office/drawing/2014/main" id="{7F058059-3CC3-4ED3-89C9-23E61319E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787775"/>
            <a:ext cx="23034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343" name="Picture 11" descr="MC900352370[1]">
            <a:extLst>
              <a:ext uri="{FF2B5EF4-FFF2-40B4-BE49-F238E27FC236}">
                <a16:creationId xmlns:a16="http://schemas.microsoft.com/office/drawing/2014/main" id="{248F48BE-070C-49BF-92CF-26109654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58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MC900417482[1]">
            <a:extLst>
              <a:ext uri="{FF2B5EF4-FFF2-40B4-BE49-F238E27FC236}">
                <a16:creationId xmlns:a16="http://schemas.microsoft.com/office/drawing/2014/main" id="{9EFD10F1-40CC-4A9A-8F67-2F0DED83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097213"/>
            <a:ext cx="1089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>
            <a:extLst>
              <a:ext uri="{FF2B5EF4-FFF2-40B4-BE49-F238E27FC236}">
                <a16:creationId xmlns:a16="http://schemas.microsoft.com/office/drawing/2014/main" id="{E505BCD9-4087-4E66-9F48-92833D34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115888"/>
            <a:ext cx="504031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>
                <a:latin typeface="Calibri" panose="020F0502020204030204" pitchFamily="34" charset="0"/>
              </a:rPr>
              <a:t>páng​ biān</a:t>
            </a:r>
            <a:endParaRPr lang="en-GB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3D9F84AB-EFF1-4A20-ADE6-A25C737E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85" y="5085115"/>
            <a:ext cx="50403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旁边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38AD0B3-7BF2-4AD0-8FC6-01B8F12C5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3856" y="58540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34" grpId="0"/>
    </p:bld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799</Words>
  <Application>Microsoft Office PowerPoint</Application>
  <PresentationFormat>全屏显示(4:3)</PresentationFormat>
  <Paragraphs>138</Paragraphs>
  <Slides>36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KaiTi</vt:lpstr>
      <vt:lpstr>楷体</vt:lpstr>
      <vt:lpstr>Arial</vt:lpstr>
      <vt:lpstr>Calibri</vt:lpstr>
      <vt:lpstr>Calibri Light</vt:lpstr>
      <vt:lpstr>Comic Sans MS</vt:lpstr>
      <vt:lpstr>Kaiti SC</vt:lpstr>
      <vt:lpstr>4_Default Design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Practice each character at least 5 times: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</dc:creator>
  <cp:lastModifiedBy>Lu, Xiaojun</cp:lastModifiedBy>
  <cp:revision>40</cp:revision>
  <dcterms:created xsi:type="dcterms:W3CDTF">2012-01-09T19:18:00Z</dcterms:created>
  <dcterms:modified xsi:type="dcterms:W3CDTF">2020-08-17T11:45:57Z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