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97" r:id="rId2"/>
    <p:sldMasterId id="2147484009" r:id="rId3"/>
    <p:sldMasterId id="2147484021" r:id="rId4"/>
    <p:sldMasterId id="2147484913" r:id="rId5"/>
  </p:sldMasterIdLst>
  <p:notesMasterIdLst>
    <p:notesMasterId r:id="rId45"/>
  </p:notesMasterIdLst>
  <p:sldIdLst>
    <p:sldId id="337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8" r:id="rId17"/>
    <p:sldId id="332" r:id="rId18"/>
    <p:sldId id="306" r:id="rId19"/>
    <p:sldId id="307" r:id="rId20"/>
    <p:sldId id="269" r:id="rId21"/>
    <p:sldId id="334" r:id="rId22"/>
    <p:sldId id="309" r:id="rId23"/>
    <p:sldId id="330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0" r:id="rId34"/>
    <p:sldId id="319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295" r:id="rId4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2874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0A4D5-CCE8-4383-915E-A51C5ADC41C3}" type="datetimeFigureOut">
              <a:rPr lang="en-GB"/>
              <a:pPr>
                <a:defRPr/>
              </a:pPr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008C92-39E6-47D8-9426-94F5C2848DC3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5413-AB0C-4492-A736-F6770FCE93AF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3517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4E29-08BF-48A2-9FA7-E35649BD2B5B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7309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3A72-27B2-4917-893D-ECC8C17B958C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4914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01CAFB7C-77E3-428E-8DA1-C2452239D48E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E3AE17-05B9-4CDD-9C0F-17C9A200DD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513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A5E65DC-2B09-4823-A5D6-25EA0042D464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4562F0-F488-44C0-8E6D-24CF9F708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581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E967C56-CA3E-4EFC-B7E1-10C5CA15E381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A08EB8-8A82-40A5-9E96-746841AE3C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5527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3F68E4B-AD10-492B-9A78-00E555029B9A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D16925-8CCB-41AC-BA1E-93604EB735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851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2E14F4C-F646-45B3-B611-6939AE0CB63F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098E67-072C-47C1-8C7C-2D3F664B7B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98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37E40F0-9D3B-45E2-9D52-0C6D2D6DFC11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0683CD-42AC-44C1-9EF7-068AADE3CC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3455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820B35A-9A19-4D76-8D51-F51DF60660E6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BBB316-ACBD-442E-972F-965253BF4A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1490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A4DC07F-0DD7-4C36-B8BE-8BBC1B6C4A82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2AAB08-DBCB-411C-BE87-7CF774086D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323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7772-4D3D-401B-830F-595F230A0C9A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4017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ACA91F8-EBD5-4107-9B07-1E98957EDCDE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2CD729-EDD9-4357-B7A4-0BDDAE6942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3473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555F661-50F6-4A3D-B51C-95F7F549E3CF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3A3CA7-FDBB-46C9-9382-12D421975B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6086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DBE22D6-1C46-4BA9-9181-8EFD336D59D0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3C64CD-9805-45DB-A225-185E1FA59B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2466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D465CE-B502-48AD-A94B-701ECA41F1E4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D23D17-C4F2-4779-891A-6EED0E1053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762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771C3D-B1B8-436F-B19B-998BC56D796A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FCCF7A-2034-4FB2-9B21-1D32C62F17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50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697DBB-6533-45DD-9A3A-C15F672225D9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335E4B-141B-4E4E-B370-5F6A946578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0437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682D24-0C7A-4B0F-A7A5-50748C91FAF9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75D758-E595-4A41-8323-DB155F5E53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6428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CC8809-25FC-4B17-9E76-B24F1FE06E5C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88A550-F408-46ED-9FC1-D24CCC5A98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81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A81DEF-8470-463D-8FC0-CD77CB759A28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A81298-AA4A-4999-BCA9-EDCBD806AA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144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A11C3A-D402-4D25-96D6-E4E36B4D51D5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373E28-D27A-4863-8E8E-DAE1E33F46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41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C9EA-DC96-440E-A0A8-3AE3787AD7F5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16736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3B18BF-8264-46B7-9BF1-5F57643F9B8E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55663B-6EA9-4D40-83AA-2A0A4F5220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151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A64232-8012-4D8D-B8CC-FF265E025B69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1B90C1-2AD4-4E47-B866-554844C880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4936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0AE087-485E-430F-B6B3-8E2763E2C62C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25C2A6-2070-4C77-B7B6-F84AAB590C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5483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EBE98D-3FFD-40EA-993E-11EE2FE9ADE2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A39405-6919-4DDF-BBD8-26EA081966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2976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709479-608D-4736-8A60-73B37612789D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70351C-12B3-4475-98B4-58F667BA50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6172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25E3C3-6437-4F20-B2C1-EAB6918B7766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D89EF2-9034-4358-AAB2-3650074A83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2372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1C07DE-4011-4B46-BDF5-66955CAFDF07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5254C9-75F8-4DA2-84DE-FFA9BC0009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426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F58118-66AF-4638-ADBA-24A63A547442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5543C1-8CD4-4C2C-8866-AAC99AF79C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9254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9EF3B0-FD90-4942-8A0B-84519DE5A29B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390CD1-34B7-411B-9519-7E97C0DA63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969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A34182-895A-452F-AF14-006AF644849B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C60E0D-F4B7-4409-8216-BB0E8E1189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854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EEE8-A831-402E-8DA8-A26AC744F559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55324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317229-A5D8-48E7-BDF9-76BC86826A16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F2FF93-AC6B-4C59-9EE4-30995C079B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2795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0BC640-8439-4D8B-9AE2-EDD12FEC5777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DF82D4-54C1-43DA-B60F-5C16A4237F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480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40DF32-2373-45A5-BB6E-5676F5673BAD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551017-9F16-489B-818C-C6AE254F0B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9312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D44630-37E3-404C-A2F8-DAFFDA79DAEE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C25BD8-B95B-4385-BBF3-53D7F4F111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468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7F0FB6-9A65-4637-BB7B-D36945B6C08C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184254-0896-4ABC-95E9-85BBC7FF0E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8992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98E1-0858-4FFA-B1C7-1F008FF4A5CA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7427-75DD-4E43-BAD6-BBEB9C950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19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FF6D-CD81-40D4-9391-5A4AE3AC17DC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D866-13B6-4CFD-8F3B-58985435B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3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7BFD-988C-49DD-AB10-B312C3F1361C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79E9-EF3F-46CB-8F10-EAE4967F2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D314-5C92-49B4-927D-EE6B8068B654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A60E-E124-4BBA-AA17-874415F7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7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CA98-23BB-4908-AB5C-4C69A43E3687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1262-9B9A-4235-8404-48093762D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3D95-AB29-4B4E-A257-4A4400DF6957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70647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0FB4-037D-48F0-91D2-95D3AFB42E70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BB5-8730-4069-A861-B3EA8B344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06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D7B9-D7EB-483E-8225-AAB61759E155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7DF5-5B27-4ACB-9262-6B264B584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05C4-9F68-49B9-8FB9-C83B646838C5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E771-841E-4E28-BE1E-89CA045D9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2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5E57-40C3-48AB-ADB1-D46AAB49D637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DCA8-2B5E-452C-AC0E-21FE49F8D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57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DC18-9B4E-4155-98B9-47C49495B7A7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9EA8-8616-4C5C-9AFC-2D9F29A2E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8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7C27-F84B-426D-BB98-AE28BF4FBA1F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14A8-6928-4E46-B74A-FC67E146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3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2A52-DCDF-4DA3-A9C0-764131254CFC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41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EB62-C8F2-4E90-A31A-5B5681E56BFA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8297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5E98-9D01-45ED-8158-0E0EC72104B5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090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569F-6310-4281-AD7D-FE8D9E50B96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4482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6D27F0-3414-407E-B70C-BD9E96D8E1DC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  <p:sldLayoutId id="2147485003" r:id="rId2"/>
    <p:sldLayoutId id="2147485004" r:id="rId3"/>
    <p:sldLayoutId id="2147485005" r:id="rId4"/>
    <p:sldLayoutId id="2147485006" r:id="rId5"/>
    <p:sldLayoutId id="2147485007" r:id="rId6"/>
    <p:sldLayoutId id="2147485008" r:id="rId7"/>
    <p:sldLayoutId id="2147485009" r:id="rId8"/>
    <p:sldLayoutId id="2147485010" r:id="rId9"/>
    <p:sldLayoutId id="2147485011" r:id="rId10"/>
    <p:sldLayoutId id="21474850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08B76BB-8E4F-4766-AADC-88C4A2740702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D3B1FD-7472-4BE1-B142-F3B754296A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9B495F-27F3-4496-8B66-7AF755745C9C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E87DEE-2674-49E9-995A-AA2CF2387F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8" r:id="rId5"/>
    <p:sldLayoutId id="2147485029" r:id="rId6"/>
    <p:sldLayoutId id="2147485030" r:id="rId7"/>
    <p:sldLayoutId id="2147485031" r:id="rId8"/>
    <p:sldLayoutId id="2147485032" r:id="rId9"/>
    <p:sldLayoutId id="2147485033" r:id="rId10"/>
    <p:sldLayoutId id="2147485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F0D3494-15EE-42B4-936E-6D413483B421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4B27BE-5F6B-498E-85B3-C7A7BCC36B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5" r:id="rId1"/>
    <p:sldLayoutId id="2147485036" r:id="rId2"/>
    <p:sldLayoutId id="2147485037" r:id="rId3"/>
    <p:sldLayoutId id="2147485038" r:id="rId4"/>
    <p:sldLayoutId id="2147485039" r:id="rId5"/>
    <p:sldLayoutId id="2147485040" r:id="rId6"/>
    <p:sldLayoutId id="2147485041" r:id="rId7"/>
    <p:sldLayoutId id="2147485042" r:id="rId8"/>
    <p:sldLayoutId id="2147485043" r:id="rId9"/>
    <p:sldLayoutId id="2147485044" r:id="rId10"/>
    <p:sldLayoutId id="21474850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  <a:endParaRPr lang="en-US" altLang="zh-CN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2C05AB-7A81-4265-B054-25D176765B8E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0E11E-97D5-49C1-BF7B-2DED1C379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XTBwvi0h2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4613"/>
            <a:ext cx="6037263" cy="1731962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altLang="zh-CN">
                <a:ea typeface="Calibri" charset="0"/>
                <a:cs typeface="Calibri" charset="0"/>
              </a:rPr>
              <a:t>4.1: 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  <a:cs typeface="Kaiti SC" charset="-122"/>
              </a:rPr>
              <a:t>中文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  <a:cs typeface="Kaiti SC" charset="-122"/>
              </a:rPr>
              <a:t>很酷！</a:t>
            </a:r>
            <a:r>
              <a:rPr lang="en-US" altLang="zh-CN" dirty="0">
                <a:latin typeface="Kaiti SC" charset="-122"/>
                <a:ea typeface="Kaiti SC" charset="-122"/>
                <a:cs typeface="Kaiti SC" charset="-122"/>
              </a:rPr>
              <a:t> </a:t>
            </a:r>
            <a:br>
              <a:rPr lang="en-US" altLang="zh-CN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dirty="0" err="1"/>
              <a:t>zhōng</a:t>
            </a:r>
            <a:r>
              <a:rPr lang="en-US" altLang="zh-CN" sz="3200" dirty="0"/>
              <a:t> </a:t>
            </a:r>
            <a:r>
              <a:rPr lang="en-US" altLang="zh-CN" sz="3200" dirty="0" err="1"/>
              <a:t>wén</a:t>
            </a:r>
            <a:r>
              <a:rPr lang="en-US" altLang="zh-CN" sz="3200" dirty="0"/>
              <a:t> </a:t>
            </a:r>
            <a:r>
              <a:rPr lang="en-US" altLang="zh-CN" sz="3200" dirty="0" err="1"/>
              <a:t>hěn</a:t>
            </a:r>
            <a:r>
              <a:rPr lang="en-US" altLang="zh-CN" sz="3200" dirty="0"/>
              <a:t> </a:t>
            </a:r>
            <a:r>
              <a:rPr lang="en-US" altLang="zh-CN" sz="3200" dirty="0" err="1"/>
              <a:t>kù</a:t>
            </a:r>
            <a:r>
              <a:rPr lang="en-US" altLang="zh-CN" sz="3200" dirty="0"/>
              <a:t> 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>
          <a:xfrm>
            <a:off x="5418138" y="1911350"/>
            <a:ext cx="3581400" cy="3937000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/>
              <a:t>Chinese is cool</a:t>
            </a:r>
            <a:r>
              <a:rPr lang="zh-CN" altLang="en-US" b="1" dirty="0"/>
              <a:t>！</a:t>
            </a:r>
            <a:endParaRPr lang="en-US" altLang="zh-CN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i="1" u="sng" dirty="0" err="1"/>
              <a:t>Jinbu</a:t>
            </a:r>
            <a:r>
              <a:rPr lang="en-US" altLang="zh-CN" i="1" u="sng" dirty="0"/>
              <a:t>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Chapter 4, Unit 1</a:t>
            </a:r>
            <a:endParaRPr lang="en-US" altLang="zh-CN" sz="16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/>
              <a:t>In this lesson you will learn the words for school subjects and talk about school subjects.</a:t>
            </a:r>
            <a:endParaRPr lang="en-GB" altLang="zh-CN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600" i="1" dirty="0"/>
          </a:p>
          <a:p>
            <a:pPr marL="0" indent="0">
              <a:buNone/>
            </a:pPr>
            <a:r>
              <a:rPr lang="en-US" altLang="zh-CN" sz="1600" i="1" dirty="0"/>
              <a:t>Adapted from lessons donated by colleagues at Dartford Grammar School.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906588"/>
            <a:ext cx="5097463" cy="47085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以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前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过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的</a:t>
            </a:r>
            <a:endParaRPr lang="en-GB" altLang="zh-CN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cs typeface="Kaiti SC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汉</a:t>
            </a:r>
            <a:endParaRPr lang="en-GB" altLang="zh-CN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cs typeface="Kaiti SC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字</a:t>
            </a:r>
            <a:endParaRPr lang="en-GB" altLang="zh-CN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cs typeface="Kaiti S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Kaiti SC"/>
              <a:ea typeface="楷体" panose="02010609060101010101" pitchFamily="49" charset="-122"/>
              <a:cs typeface="Kaiti SC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025" y="2173288"/>
            <a:ext cx="16970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471988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850" y="2173288"/>
            <a:ext cx="16970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438" y="3879850"/>
            <a:ext cx="14097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+mn-ea"/>
              </a:rPr>
              <a:t>xīng</a:t>
            </a:r>
            <a:endParaRPr lang="en-US" sz="28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3438" y="3870325"/>
            <a:ext cx="1411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+mn-ea"/>
              </a:rPr>
              <a:t>qī</a:t>
            </a:r>
            <a:endParaRPr lang="en-US" sz="28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6475" y="6070600"/>
            <a:ext cx="1409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+mn-ea"/>
              </a:rPr>
              <a:t>rì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+mn-e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675" y="5927725"/>
            <a:ext cx="3616325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prstClr val="black"/>
                </a:solidFill>
              </a:rPr>
              <a:t>Can you add the English?</a:t>
            </a:r>
            <a:r>
              <a:rPr lang="en-US" sz="2000" i="1" dirty="0">
                <a:solidFill>
                  <a:prstClr val="black"/>
                </a:solidFill>
              </a:rPr>
              <a:t> Can you use them in a sentence?</a:t>
            </a:r>
          </a:p>
        </p:txBody>
      </p:sp>
      <p:pic>
        <p:nvPicPr>
          <p:cNvPr id="66572" name="Picture 2" descr="NIVERSITY COLLEGE LONDON (UCL) | isigrow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76200"/>
            <a:ext cx="2693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23013" y="1377950"/>
            <a:ext cx="2693987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Institute of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IOE Confucius Institute for Schools</a:t>
            </a:r>
          </a:p>
        </p:txBody>
      </p:sp>
      <p:sp>
        <p:nvSpPr>
          <p:cNvPr id="10" name="Bent Arrow 9"/>
          <p:cNvSpPr/>
          <p:nvPr/>
        </p:nvSpPr>
        <p:spPr>
          <a:xfrm flipV="1">
            <a:off x="382588" y="5594350"/>
            <a:ext cx="815975" cy="809625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9909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572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    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dì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​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lǐ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50" y="4808538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   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Geography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14684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地理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0600" y="587613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>
            <a:fillRect/>
          </a:stretch>
        </p:blipFill>
        <p:spPr bwMode="auto">
          <a:xfrm>
            <a:off x="209550" y="4143375"/>
            <a:ext cx="542925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56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    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tǐ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​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yù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487863"/>
            <a:ext cx="1981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 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P.E.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1419225"/>
            <a:ext cx="54737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体育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5943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8088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00425" y="577850"/>
            <a:ext cx="391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5400" dirty="0">
                <a:solidFill>
                  <a:srgbClr val="FFFFFF"/>
                </a:solidFill>
                <a:latin typeface="Comic Sans MS" panose="030F0702030302020204" pitchFamily="66" charset="0"/>
              </a:rPr>
              <a:t>		     </a:t>
            </a:r>
            <a:r>
              <a:rPr lang="en-GB" altLang="en-US" sz="5400" dirty="0" err="1">
                <a:solidFill>
                  <a:srgbClr val="F28748"/>
                </a:solidFill>
                <a:ea typeface="+mn-ea"/>
                <a:cs typeface="Calibri" panose="020F0502020204030204" pitchFamily="34" charset="0"/>
              </a:rPr>
              <a:t>kè</a:t>
            </a:r>
            <a:endParaRPr lang="en-US" altLang="en-US" sz="5400" dirty="0">
              <a:solidFill>
                <a:srgbClr val="F28748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4916488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5400" dirty="0">
                <a:solidFill>
                  <a:srgbClr val="FFFFFF"/>
                </a:solidFill>
                <a:latin typeface="Comic Sans MS" panose="030F0702030302020204" pitchFamily="66" charset="0"/>
              </a:rPr>
              <a:t>			  </a:t>
            </a:r>
            <a:r>
              <a:rPr lang="en-GB" altLang="en-US" sz="5400" dirty="0">
                <a:solidFill>
                  <a:srgbClr val="F28748"/>
                </a:solidFill>
                <a:ea typeface="+mn-ea"/>
                <a:cs typeface="Calibri" panose="020F0502020204030204" pitchFamily="34" charset="0"/>
              </a:rPr>
              <a:t>lesson</a:t>
            </a:r>
            <a:endParaRPr lang="en-US" altLang="en-US" sz="5400" dirty="0">
              <a:solidFill>
                <a:srgbClr val="F28748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19510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r>
              <a:rPr lang="zh-CN" altLang="en-US" sz="16600">
                <a:solidFill>
                  <a:srgbClr val="FFFF00"/>
                </a:solidFill>
              </a:rPr>
              <a:t> 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9200" y="602338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951495"/>
            <a:ext cx="36417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73362"/>
            <a:ext cx="3001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59" y="889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6050"/>
            <a:ext cx="362108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15423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740025"/>
            <a:ext cx="327183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4833938"/>
            <a:ext cx="34083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104900"/>
            <a:ext cx="3286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60625"/>
            <a:ext cx="20780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173038"/>
            <a:ext cx="2981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32" y="5257800"/>
            <a:ext cx="23288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900" y="701675"/>
            <a:ext cx="19431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</a:t>
            </a:r>
            <a:endParaRPr lang="en-US" altLang="zh-CN" sz="7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93950" y="700088"/>
            <a:ext cx="1800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地理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30713" y="698500"/>
            <a:ext cx="1871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4175" y="704850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音乐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5425" y="2701925"/>
            <a:ext cx="2068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02063" y="2659063"/>
            <a:ext cx="2070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72163" y="2701925"/>
            <a:ext cx="2303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德文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3138" y="4518025"/>
            <a:ext cx="2305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法文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94063" y="4518025"/>
            <a:ext cx="2305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中文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91250" y="4562475"/>
            <a:ext cx="2068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英文</a:t>
            </a:r>
            <a:endParaRPr lang="en-US" altLang="zh-CN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900" y="701675"/>
            <a:ext cx="19431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93950" y="700088"/>
            <a:ext cx="1800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地理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30713" y="698500"/>
            <a:ext cx="1871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4175" y="704850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音乐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5425" y="2701925"/>
            <a:ext cx="2068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02063" y="2659063"/>
            <a:ext cx="2070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72163" y="2701925"/>
            <a:ext cx="2303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德文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3138" y="4518025"/>
            <a:ext cx="2305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法文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94063" y="4518025"/>
            <a:ext cx="2305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中文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91250" y="4562475"/>
            <a:ext cx="2068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FFFF00"/>
                </a:solidFill>
              </a:rPr>
              <a:t> </a:t>
            </a:r>
            <a:r>
              <a:rPr lang="zh-CN" altLang="en-US" sz="5400">
                <a:solidFill>
                  <a:srgbClr val="F287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英文</a:t>
            </a:r>
            <a:endParaRPr lang="en-US" altLang="en-US" sz="5400">
              <a:solidFill>
                <a:srgbClr val="F287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878" y="1524000"/>
            <a:ext cx="1377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828" y="1524000"/>
            <a:ext cx="1377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803" y="1524000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9528" y="1524000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878" y="3733799"/>
            <a:ext cx="13636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691" y="3733800"/>
            <a:ext cx="1363662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578" y="3733800"/>
            <a:ext cx="13636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241" y="3733800"/>
            <a:ext cx="1363662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9778" y="3733800"/>
            <a:ext cx="13636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28650" y="315699"/>
            <a:ext cx="7886700" cy="709912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CEEA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each character at least 5 times: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CEEAC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319731" y="6113611"/>
            <a:ext cx="8515350" cy="707318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1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Test your memory: cover, write, check.</a:t>
            </a:r>
            <a:r>
              <a:rPr kumimoji="0" lang="en-GB" altLang="zh-CN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Extension 2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contains each character. For example, for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 you would write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 SC" charset="-122"/>
                <a:ea typeface="Kaiti SC" charset="-122"/>
                <a:cs typeface="Kaiti SC" charset="-122"/>
              </a:rPr>
              <a:t>你好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. 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2203081" y="2879725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tǐ</a:t>
            </a:r>
            <a:r>
              <a:rPr lang="en-GB" sz="3600" dirty="0">
                <a:latin typeface="Comic Sans MS" pitchFamily="66" charset="0"/>
                <a:ea typeface="+mn-ea"/>
              </a:rPr>
              <a:t>​    </a:t>
            </a:r>
            <a:r>
              <a:rPr lang="en-GB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yù</a:t>
            </a:r>
            <a:endParaRPr 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30383" y="2915673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dì</a:t>
            </a:r>
            <a:r>
              <a:rPr lang="en-GB" altLang="zh-CN" sz="3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​      </a:t>
            </a:r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lǐ</a:t>
            </a:r>
            <a:endParaRPr lang="en-US" altLang="zh-CN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0061" y="5176670"/>
            <a:ext cx="1098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lang="en-GB" altLang="zh-CN" sz="3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ì </a:t>
            </a:r>
            <a:r>
              <a:rPr lang="en-GB" altLang="zh-CN" dirty="0">
                <a:solidFill>
                  <a:schemeClr val="bg1"/>
                </a:solidFill>
                <a:latin typeface="Comic Sans MS" pitchFamily="66" charset="0"/>
              </a:rPr>
              <a:t>​ </a:t>
            </a:r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shǐ</a:t>
            </a:r>
            <a:endParaRPr lang="en-US" altLang="zh-CN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89048" y="5151798"/>
            <a:ext cx="16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yīn</a:t>
            </a:r>
            <a:r>
              <a:rPr lang="en-GB" altLang="zh-CN" sz="3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altLang="zh-CN" dirty="0">
                <a:solidFill>
                  <a:schemeClr val="bg1"/>
                </a:solidFill>
                <a:latin typeface="Comic Sans MS" pitchFamily="66" charset="0"/>
              </a:rPr>
              <a:t>​ </a:t>
            </a:r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yuè</a:t>
            </a:r>
            <a:endParaRPr lang="zh-CN" alt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70628" y="5163906"/>
            <a:ext cx="609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kè</a:t>
            </a:r>
            <a:endParaRPr lang="en-US" alt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97" y="1447800"/>
            <a:ext cx="1470906" cy="14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1483" y="1448402"/>
            <a:ext cx="1469543" cy="146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2383" y="1447197"/>
            <a:ext cx="1470907" cy="147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2754" y="1447197"/>
            <a:ext cx="1470906" cy="14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598" y="3802803"/>
            <a:ext cx="1524062" cy="15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953" y="3851990"/>
            <a:ext cx="1474875" cy="14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429" y="3811554"/>
            <a:ext cx="1407159" cy="14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15" y="3811471"/>
            <a:ext cx="1408275" cy="14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8650" y="315699"/>
            <a:ext cx="7886700" cy="709912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CEEA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each character at least 5 times: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CEEAC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319731" y="6113611"/>
            <a:ext cx="8515350" cy="707318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1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Test your memory: cover, write, check.</a:t>
            </a:r>
            <a:r>
              <a:rPr kumimoji="0" lang="en-GB" altLang="zh-CN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Extension 2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contains each character. For example, for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 you would write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 SC" charset="-122"/>
                <a:ea typeface="Kaiti SC" charset="-122"/>
                <a:cs typeface="Kaiti SC" charset="-122"/>
              </a:rPr>
              <a:t>你好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. 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265" y="3017570"/>
            <a:ext cx="3298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kē</a:t>
            </a:r>
            <a:r>
              <a:rPr lang="en-GB" altLang="zh-CN" sz="3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</a:t>
            </a:r>
            <a:r>
              <a:rPr lang="en-GB" altLang="zh-CN" dirty="0">
                <a:solidFill>
                  <a:schemeClr val="bg1"/>
                </a:solidFill>
                <a:latin typeface="Comic Sans MS" pitchFamily="66" charset="0"/>
              </a:rPr>
              <a:t> ​</a:t>
            </a:r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xué</a:t>
            </a:r>
            <a:r>
              <a:rPr lang="en-GB" altLang="zh-CN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414355" y="3017570"/>
            <a:ext cx="992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shù</a:t>
            </a:r>
            <a:endParaRPr lang="zh-CN" alt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45768" y="2988310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</a:t>
            </a:r>
            <a:r>
              <a:rPr lang="en-GB" altLang="zh-CN" dirty="0">
                <a:solidFill>
                  <a:schemeClr val="bg1"/>
                </a:solidFill>
                <a:latin typeface="Comic Sans MS" pitchFamily="66" charset="0"/>
              </a:rPr>
              <a:t> ​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85551" y="5323712"/>
            <a:ext cx="982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wén</a:t>
            </a:r>
            <a:endParaRPr lang="zh-CN" alt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34734" y="5399217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fǎ</a:t>
            </a:r>
            <a:endParaRPr lang="zh-CN" alt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65963" y="5383286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zhōng</a:t>
            </a:r>
            <a:endParaRPr lang="zh-CN" alt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7464" y="5323209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yīng</a:t>
            </a:r>
            <a:endParaRPr lang="zh-CN" alt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" y="26988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287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 xǐ huan zhōng wén kè ma?  </a:t>
            </a:r>
            <a:endParaRPr lang="en-US" altLang="en-US">
              <a:solidFill>
                <a:srgbClr val="F287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400" y="1411288"/>
            <a:ext cx="7416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like Chinese?  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6350" y="488950"/>
            <a:ext cx="7702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>
                <a:latin typeface="KaiTi" panose="02010609060101010101" pitchFamily="49" charset="-122"/>
                <a:ea typeface="KaiTi" panose="02010609060101010101" pitchFamily="49" charset="-122"/>
              </a:rPr>
              <a:t>你喜欢中文课吗？</a:t>
            </a:r>
            <a:endParaRPr lang="en-US" altLang="en-US" sz="600" b="1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00" y="222567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>
                <a:solidFill>
                  <a:srgbClr val="F287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 xǐ huan bù xǐ huan shù xué kè?  </a:t>
            </a:r>
            <a:endParaRPr lang="en-US" altLang="en-US">
              <a:solidFill>
                <a:srgbClr val="F287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" y="3609975"/>
            <a:ext cx="741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like or not like Maths?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" y="2687638"/>
            <a:ext cx="7702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>
                <a:latin typeface="KaiTi" panose="02010609060101010101" pitchFamily="49" charset="-122"/>
                <a:ea typeface="KaiTi" panose="02010609060101010101" pitchFamily="49" charset="-122"/>
              </a:rPr>
              <a:t>你喜欢不喜欢数学课？</a:t>
            </a:r>
            <a:endParaRPr lang="en-US" altLang="en-US" sz="4800" b="1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675" y="4706938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287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 bù xǐ huan shén me kè?  </a:t>
            </a:r>
            <a:endParaRPr lang="en-US" altLang="en-US">
              <a:solidFill>
                <a:srgbClr val="F287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25" y="6091238"/>
            <a:ext cx="7416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don’t like what subjects?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7938" y="5168900"/>
            <a:ext cx="770255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>
                <a:latin typeface="KaiTi" panose="02010609060101010101" pitchFamily="49" charset="-122"/>
                <a:ea typeface="KaiTi" panose="02010609060101010101" pitchFamily="49" charset="-122"/>
              </a:rPr>
              <a:t>你不喜欢什么课？</a:t>
            </a:r>
            <a:endParaRPr lang="en-US" altLang="en-US" sz="4800" b="1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28748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zh-CN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zh-CN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endParaRPr lang="en-US" altLang="zh-CN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endParaRPr lang="en-US" altLang="zh-CN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2113" y="1196975"/>
            <a:ext cx="82804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Choose one person and write out a sentence based on their answers on what subjects they like/dislike.</a:t>
            </a:r>
          </a:p>
          <a:p>
            <a:pPr eaLnBrk="1" hangingPunct="1">
              <a:defRPr/>
            </a:pPr>
            <a:endParaRPr lang="en-US" sz="3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32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EXT: Can you include any connectives?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1175"/>
            <a:ext cx="4343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048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  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yīng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​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wén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300" y="44958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	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English</a:t>
            </a:r>
            <a:r>
              <a:rPr lang="en-GB" sz="5400" dirty="0">
                <a:solidFill>
                  <a:srgbClr val="F28748"/>
                </a:solidFill>
                <a:latin typeface="Comic Sans MS" pitchFamily="66" charset="0"/>
                <a:ea typeface="+mn-ea"/>
              </a:rPr>
              <a:t> </a:t>
            </a:r>
            <a:endParaRPr lang="en-US" sz="5400" dirty="0">
              <a:solidFill>
                <a:srgbClr val="F28748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1447800"/>
            <a:ext cx="54737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英文</a:t>
            </a:r>
            <a:endParaRPr lang="en-US" altLang="zh-CN" sz="1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05400" y="58737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体育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7044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地理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历史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9092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音乐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0116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科学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2164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德文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法文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4212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中文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65125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zhōng</a:t>
            </a:r>
            <a:r>
              <a:rPr lang="en-GB" sz="5400" dirty="0">
                <a:solidFill>
                  <a:srgbClr val="F28748"/>
                </a:solidFill>
                <a:latin typeface="Comic Sans MS" pitchFamily="66" charset="0"/>
                <a:ea typeface="+mn-ea"/>
              </a:rPr>
              <a:t>​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wén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4196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	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Chinese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 </a:t>
            </a:r>
            <a:endParaRPr lang="en-US" sz="5400" dirty="0">
              <a:solidFill>
                <a:schemeClr val="bg1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1295400"/>
            <a:ext cx="54737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中文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0600" y="576421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英文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7284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音乐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8308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历史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法文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德文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科学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2404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3428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地理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4452" name="TextBox 3"/>
          <p:cNvSpPr txBox="1">
            <a:spLocks noChangeArrowheads="1"/>
          </p:cNvSpPr>
          <p:nvPr/>
        </p:nvSpPr>
        <p:spPr bwMode="auto">
          <a:xfrm>
            <a:off x="1835150" y="17732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chemeClr val="bg1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体育</a:t>
            </a:r>
            <a:endParaRPr lang="en-US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2"/>
              </a:rPr>
              <a:t>http://www.youtube.com/watch?v=2XTBwvi0h2E</a:t>
            </a: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内容占位符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46550"/>
            <a:ext cx="3810000" cy="2559050"/>
          </a:xfrm>
        </p:spPr>
      </p:pic>
      <p:sp>
        <p:nvSpPr>
          <p:cNvPr id="4" name="TextBox 3"/>
          <p:cNvSpPr txBox="1"/>
          <p:nvPr/>
        </p:nvSpPr>
        <p:spPr>
          <a:xfrm>
            <a:off x="2667000" y="846138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fǎ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 ​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wén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687888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	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French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1916113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法文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94995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内容占位符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311650"/>
            <a:ext cx="4554538" cy="1822450"/>
          </a:xfrm>
        </p:spPr>
      </p:pic>
      <p:sp>
        <p:nvSpPr>
          <p:cNvPr id="4" name="TextBox 3"/>
          <p:cNvSpPr txBox="1"/>
          <p:nvPr/>
        </p:nvSpPr>
        <p:spPr>
          <a:xfrm>
            <a:off x="1727200" y="612775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    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 ​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wén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0463" y="4767263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	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German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 </a:t>
            </a:r>
            <a:endParaRPr lang="en-US" sz="5400" dirty="0">
              <a:solidFill>
                <a:schemeClr val="bg1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1676400"/>
            <a:ext cx="54737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德文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2635" y="6019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4000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71755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shù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 ​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xué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108575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	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Maths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1828800"/>
            <a:ext cx="54737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200" y="5943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9550"/>
            <a:ext cx="39608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096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kē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 ​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xué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   </a:t>
            </a:r>
            <a:endParaRPr lang="en-US" sz="5400" dirty="0">
              <a:solidFill>
                <a:schemeClr val="bg1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8768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	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Science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17351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科学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60261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505200"/>
            <a:ext cx="3622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6900" y="5207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  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yīn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​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yuè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87680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	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Music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1811338"/>
            <a:ext cx="5473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音乐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588562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1755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lì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​ </a:t>
            </a:r>
            <a:r>
              <a:rPr lang="en-GB" sz="5400" dirty="0" err="1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shǐ</a:t>
            </a:r>
            <a:endParaRPr lang="en-US" sz="5400" dirty="0">
              <a:solidFill>
                <a:srgbClr val="F2874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910138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			</a:t>
            </a:r>
            <a:r>
              <a:rPr lang="en-GB" sz="5400" dirty="0">
                <a:solidFill>
                  <a:srgbClr val="F2874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History</a:t>
            </a:r>
            <a:r>
              <a:rPr lang="en-GB" sz="5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 </a:t>
            </a:r>
            <a:endParaRPr lang="en-US" sz="5400" dirty="0">
              <a:solidFill>
                <a:schemeClr val="bg1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86150" y="1752600"/>
            <a:ext cx="54737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600">
                <a:solidFill>
                  <a:srgbClr val="FFFF00"/>
                </a:solidFill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历史</a:t>
            </a:r>
            <a:endParaRPr lang="en-US" altLang="zh-CN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4757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610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602853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EEA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CEEA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CEEA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EEA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501</Words>
  <Application>Microsoft Office PowerPoint</Application>
  <PresentationFormat>全屏显示(4:3)</PresentationFormat>
  <Paragraphs>123</Paragraphs>
  <Slides>39</Slides>
  <Notes>0</Notes>
  <HiddenSlides>0</HiddenSlides>
  <MMClips>11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KaiTi</vt:lpstr>
      <vt:lpstr>Kaiti SC</vt:lpstr>
      <vt:lpstr>楷体</vt:lpstr>
      <vt:lpstr>Arial</vt:lpstr>
      <vt:lpstr>Calibri</vt:lpstr>
      <vt:lpstr>Calibri Light</vt:lpstr>
      <vt:lpstr>Comic Sans MS</vt:lpstr>
      <vt:lpstr>1_Default Design</vt:lpstr>
      <vt:lpstr>Office Theme</vt:lpstr>
      <vt:lpstr>1_Office Theme</vt:lpstr>
      <vt:lpstr>2_Office Theme</vt:lpstr>
      <vt:lpstr>3_Office Theme</vt:lpstr>
      <vt:lpstr>4.1: 中文很酷！  zhōng wén hěn kù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Lu, Xiaojun</cp:lastModifiedBy>
  <cp:revision>65</cp:revision>
  <cp:lastPrinted>1601-01-01T00:00:00Z</cp:lastPrinted>
  <dcterms:created xsi:type="dcterms:W3CDTF">1601-01-01T00:00:00Z</dcterms:created>
  <dcterms:modified xsi:type="dcterms:W3CDTF">2020-08-18T09:33:35Z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