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27"/>
  </p:notesMasterIdLst>
  <p:handoutMasterIdLst>
    <p:handoutMasterId r:id="rId28"/>
  </p:handoutMasterIdLst>
  <p:sldIdLst>
    <p:sldId id="298" r:id="rId7"/>
    <p:sldId id="265" r:id="rId8"/>
    <p:sldId id="256" r:id="rId9"/>
    <p:sldId id="259" r:id="rId10"/>
    <p:sldId id="257" r:id="rId11"/>
    <p:sldId id="258" r:id="rId12"/>
    <p:sldId id="267" r:id="rId13"/>
    <p:sldId id="268" r:id="rId14"/>
    <p:sldId id="277" r:id="rId15"/>
    <p:sldId id="270" r:id="rId16"/>
    <p:sldId id="300" r:id="rId17"/>
    <p:sldId id="261" r:id="rId18"/>
    <p:sldId id="262" r:id="rId19"/>
    <p:sldId id="301" r:id="rId20"/>
    <p:sldId id="320" r:id="rId21"/>
    <p:sldId id="274" r:id="rId22"/>
    <p:sldId id="276" r:id="rId23"/>
    <p:sldId id="275" r:id="rId24"/>
    <p:sldId id="302" r:id="rId25"/>
    <p:sldId id="272" r:id="rId2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3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0AF2"/>
    <a:srgbClr val="FF0000"/>
    <a:srgbClr val="9E62F8"/>
    <a:srgbClr val="FFE3C9"/>
    <a:srgbClr val="D05DB6"/>
    <a:srgbClr val="9AF835"/>
    <a:srgbClr val="9EDCD4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1446" y="54"/>
      </p:cViewPr>
      <p:guideLst>
        <p:guide orient="horz" pos="2113"/>
        <p:guide pos="29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596EFD-96EF-4140-9331-D358607CB09E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18/08/2020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GB" altLang="zh-CN" sz="1200" dirty="0"/>
              <a:t>‹#›</a:t>
            </a:fld>
            <a:endParaRPr lang="en-GB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GB" altLang="zh-CN" dirty="0"/>
              <a:t>‹#›</a:t>
            </a:fld>
            <a:endParaRPr lang="en-GB" altLang="zh-CN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GB" altLang="zh-CN" dirty="0"/>
              <a:t>‹#›</a:t>
            </a:fld>
            <a:endParaRPr lang="en-GB" altLang="zh-CN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GB" altLang="zh-CN" dirty="0"/>
              <a:t>‹#›</a:t>
            </a:fld>
            <a:endParaRPr lang="en-GB" altLang="zh-C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GB" altLang="zh-CN" dirty="0"/>
              <a:t>‹#›</a:t>
            </a:fld>
            <a:endParaRPr lang="en-GB" altLang="zh-C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GB" altLang="zh-CN" dirty="0"/>
              <a:t>‹#›</a:t>
            </a:fld>
            <a:endParaRPr lang="en-GB" altLang="zh-C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GB" altLang="zh-CN" dirty="0"/>
              <a:t>‹#›</a:t>
            </a:fld>
            <a:endParaRPr lang="en-GB" altLang="zh-C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GB" altLang="zh-CN" dirty="0"/>
              <a:t>‹#›</a:t>
            </a:fld>
            <a:endParaRPr lang="en-GB" altLang="zh-CN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GB" altLang="zh-CN" dirty="0"/>
              <a:t>‹#›</a:t>
            </a:fld>
            <a:endParaRPr lang="en-GB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GB" altLang="zh-CN" dirty="0"/>
              <a:t>‹#›</a:t>
            </a:fld>
            <a:endParaRPr lang="en-GB" altLang="zh-C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GB" altLang="zh-CN" dirty="0"/>
              <a:t>‹#›</a:t>
            </a:fld>
            <a:endParaRPr lang="en-GB" altLang="zh-CN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GB" altLang="zh-CN" dirty="0"/>
              <a:t>‹#›</a:t>
            </a:fld>
            <a:endParaRPr lang="en-GB" altLang="zh-C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GB" altLang="zh-CN" dirty="0">
                <a:latin typeface="Arial" panose="020B0604020202020204" pitchFamily="34" charset="0"/>
              </a:rPr>
              <a:t>‹#›</a:t>
            </a:fld>
            <a:endParaRPr lang="en-GB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GB" altLang="zh-CN" dirty="0">
                <a:latin typeface="Arial" panose="020B0604020202020204" pitchFamily="34" charset="0"/>
              </a:rPr>
              <a:t>‹#›</a:t>
            </a:fld>
            <a:endParaRPr lang="en-GB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GB" altLang="zh-CN" dirty="0">
                <a:latin typeface="Arial" panose="020B0604020202020204" pitchFamily="34" charset="0"/>
              </a:rPr>
              <a:t>‹#›</a:t>
            </a:fld>
            <a:endParaRPr lang="en-GB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GB" altLang="zh-CN" dirty="0">
                <a:latin typeface="Arial" panose="020B0604020202020204" pitchFamily="34" charset="0"/>
              </a:rPr>
              <a:t>‹#›</a:t>
            </a:fld>
            <a:endParaRPr lang="en-GB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GB" altLang="zh-CN" dirty="0">
                <a:latin typeface="Arial" panose="020B0604020202020204" pitchFamily="34" charset="0"/>
              </a:rPr>
              <a:t>‹#›</a:t>
            </a:fld>
            <a:endParaRPr lang="en-GB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GB" altLang="zh-CN" dirty="0">
                <a:latin typeface="Arial" panose="020B0604020202020204" pitchFamily="34" charset="0"/>
              </a:rPr>
              <a:t>‹#›</a:t>
            </a:fld>
            <a:endParaRPr lang="en-GB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GB" altLang="zh-CN" dirty="0">
                <a:latin typeface="Arial" panose="020B0604020202020204" pitchFamily="34" charset="0"/>
              </a:rPr>
              <a:t>‹#›</a:t>
            </a:fld>
            <a:endParaRPr lang="en-GB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GB" altLang="zh-CN" dirty="0">
                <a:latin typeface="Arial" panose="020B0604020202020204" pitchFamily="34" charset="0"/>
              </a:rPr>
              <a:t>‹#›</a:t>
            </a:fld>
            <a:endParaRPr lang="en-GB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GB" altLang="zh-CN" dirty="0">
                <a:latin typeface="Arial" panose="020B0604020202020204" pitchFamily="34" charset="0"/>
              </a:rPr>
              <a:t>‹#›</a:t>
            </a:fld>
            <a:endParaRPr lang="en-GB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GB" altLang="zh-CN" dirty="0">
                <a:latin typeface="Arial" panose="020B0604020202020204" pitchFamily="34" charset="0"/>
              </a:rPr>
              <a:t>‹#›</a:t>
            </a:fld>
            <a:endParaRPr lang="en-GB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GB" altLang="zh-CN" dirty="0">
                <a:latin typeface="Arial" panose="020B0604020202020204" pitchFamily="34" charset="0"/>
              </a:rPr>
              <a:t>‹#›</a:t>
            </a:fld>
            <a:endParaRPr lang="en-GB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8FF1-0AAF-6048-82D6-5AA74EE2125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A2AF-0C3D-EF4E-B91C-A109E35CBC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8FF1-0AAF-6048-82D6-5AA74EE2125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A2AF-0C3D-EF4E-B91C-A109E35CBC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8FF1-0AAF-6048-82D6-5AA74EE2125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A2AF-0C3D-EF4E-B91C-A109E35CBC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8FF1-0AAF-6048-82D6-5AA74EE2125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A2AF-0C3D-EF4E-B91C-A109E35CBC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8FF1-0AAF-6048-82D6-5AA74EE2125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A2AF-0C3D-EF4E-B91C-A109E35CBC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8FF1-0AAF-6048-82D6-5AA74EE2125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A2AF-0C3D-EF4E-B91C-A109E35CBC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8FF1-0AAF-6048-82D6-5AA74EE2125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A2AF-0C3D-EF4E-B91C-A109E35CBC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8FF1-0AAF-6048-82D6-5AA74EE2125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A2AF-0C3D-EF4E-B91C-A109E35CBC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8FF1-0AAF-6048-82D6-5AA74EE2125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A2AF-0C3D-EF4E-B91C-A109E35CBC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8FF1-0AAF-6048-82D6-5AA74EE2125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A2AF-0C3D-EF4E-B91C-A109E35CBC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8FF1-0AAF-6048-82D6-5AA74EE2125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A2AF-0C3D-EF4E-B91C-A109E35CBC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GB" altLang="zh-CN" dirty="0"/>
              <a:t>‹#›</a:t>
            </a:fld>
            <a:endParaRPr lang="en-GB" altLang="zh-CN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GB" altLang="zh-CN" dirty="0"/>
              <a:t>‹#›</a:t>
            </a:fld>
            <a:endParaRPr lang="en-GB" altLang="zh-CN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GB" altLang="zh-CN" dirty="0"/>
              <a:t>‹#›</a:t>
            </a:fld>
            <a:endParaRPr lang="en-GB" altLang="zh-CN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GB" altLang="zh-CN" dirty="0"/>
              <a:t>‹#›</a:t>
            </a:fld>
            <a:endParaRPr lang="en-GB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GB" altLang="zh-CN" dirty="0"/>
              <a:t>‹#›</a:t>
            </a:fld>
            <a:endParaRPr lang="en-GB" altLang="zh-CN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GB" altLang="zh-CN" dirty="0"/>
              <a:t>‹#›</a:t>
            </a:fld>
            <a:endParaRPr lang="en-GB" altLang="zh-CN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GB" altLang="zh-CN" dirty="0"/>
              <a:t>‹#›</a:t>
            </a:fld>
            <a:endParaRPr lang="en-GB" altLang="zh-CN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GB" altLang="zh-CN" dirty="0"/>
              <a:t>‹#›</a:t>
            </a:fld>
            <a:endParaRPr lang="en-GB" altLang="zh-CN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GB" altLang="zh-CN" dirty="0"/>
              <a:t>‹#›</a:t>
            </a:fld>
            <a:endParaRPr lang="en-GB" altLang="zh-CN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GB" altLang="zh-CN" dirty="0"/>
              <a:t>‹#›</a:t>
            </a:fld>
            <a:endParaRPr lang="en-GB" altLang="zh-CN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GB" altLang="zh-CN" dirty="0"/>
              <a:t>‹#›</a:t>
            </a:fld>
            <a:endParaRPr lang="en-GB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GB" altLang="zh-CN" dirty="0"/>
              <a:t>Click to edit Master title style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GB" altLang="zh-CN" dirty="0"/>
              <a:t>Click to edit Master text styles</a:t>
            </a:r>
          </a:p>
          <a:p>
            <a:pPr lvl="1"/>
            <a:r>
              <a:rPr lang="en-GB" altLang="zh-CN" dirty="0"/>
              <a:t>Second level</a:t>
            </a:r>
          </a:p>
          <a:p>
            <a:pPr lvl="2"/>
            <a:r>
              <a:rPr lang="en-GB" altLang="zh-CN" dirty="0"/>
              <a:t>Third level</a:t>
            </a:r>
          </a:p>
          <a:p>
            <a:pPr lvl="3"/>
            <a:r>
              <a:rPr lang="en-GB" altLang="zh-CN" dirty="0"/>
              <a:t>Fourth level</a:t>
            </a:r>
          </a:p>
          <a:p>
            <a:pPr lvl="4"/>
            <a:r>
              <a:rPr lang="en-GB" altLang="zh-CN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GB" altLang="zh-CN" dirty="0">
                <a:latin typeface="Arial" panose="020B0604020202020204" pitchFamily="34" charset="0"/>
              </a:rPr>
              <a:t>‹#›</a:t>
            </a:fld>
            <a:endParaRPr lang="en-GB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GB" altLang="zh-CN" dirty="0"/>
              <a:t>Click to edit Master title style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GB" altLang="zh-CN" dirty="0"/>
              <a:t>Click to edit Master text styles</a:t>
            </a:r>
          </a:p>
          <a:p>
            <a:pPr lvl="1"/>
            <a:r>
              <a:rPr lang="en-GB" altLang="zh-CN" dirty="0"/>
              <a:t>Second level</a:t>
            </a:r>
          </a:p>
          <a:p>
            <a:pPr lvl="2"/>
            <a:r>
              <a:rPr lang="en-GB" altLang="zh-CN" dirty="0"/>
              <a:t>Third level</a:t>
            </a:r>
          </a:p>
          <a:p>
            <a:pPr lvl="3"/>
            <a:r>
              <a:rPr lang="en-GB" altLang="zh-CN" dirty="0"/>
              <a:t>Fourth level</a:t>
            </a:r>
          </a:p>
          <a:p>
            <a:pPr lvl="4"/>
            <a:r>
              <a:rPr lang="en-GB" altLang="zh-CN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GB" altLang="zh-CN" dirty="0">
                <a:latin typeface="Arial" panose="020B0604020202020204" pitchFamily="34" charset="0"/>
              </a:rPr>
              <a:t>‹#›</a:t>
            </a:fld>
            <a:endParaRPr lang="en-GB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88FF1-0AAF-6048-82D6-5AA74EE2125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2A2AF-0C3D-EF4E-B91C-A109E35CBC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GB" altLang="zh-CN" dirty="0"/>
              <a:t>Click to edit Master title style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GB" altLang="zh-CN" dirty="0"/>
              <a:t>Click to edit Master text styles</a:t>
            </a:r>
          </a:p>
          <a:p>
            <a:pPr lvl="1"/>
            <a:r>
              <a:rPr lang="en-GB" altLang="zh-CN" dirty="0"/>
              <a:t>Second level</a:t>
            </a:r>
          </a:p>
          <a:p>
            <a:pPr lvl="2"/>
            <a:r>
              <a:rPr lang="en-GB" altLang="zh-CN" dirty="0"/>
              <a:t>Third level</a:t>
            </a:r>
          </a:p>
          <a:p>
            <a:pPr lvl="3"/>
            <a:r>
              <a:rPr lang="en-GB" altLang="zh-CN" dirty="0"/>
              <a:t>Fourth level</a:t>
            </a:r>
          </a:p>
          <a:p>
            <a:pPr lvl="4"/>
            <a:r>
              <a:rPr lang="en-GB" altLang="zh-CN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GB" altLang="zh-CN" dirty="0">
                <a:latin typeface="Arial" panose="020B0604020202020204" pitchFamily="34" charset="0"/>
              </a:rPr>
              <a:t>‹#›</a:t>
            </a:fld>
            <a:endParaRPr lang="en-GB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26.GIF"/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12" Type="http://schemas.openxmlformats.org/officeDocument/2006/relationships/image" Target="../media/image25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11" Type="http://schemas.openxmlformats.org/officeDocument/2006/relationships/image" Target="../media/image24.GIF"/><Relationship Id="rId5" Type="http://schemas.openxmlformats.org/officeDocument/2006/relationships/image" Target="../media/image18.GIF"/><Relationship Id="rId10" Type="http://schemas.openxmlformats.org/officeDocument/2006/relationships/image" Target="../media/image23.GIF"/><Relationship Id="rId4" Type="http://schemas.openxmlformats.org/officeDocument/2006/relationships/image" Target="../media/image17.GIF"/><Relationship Id="rId9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2" y="75131"/>
            <a:ext cx="6036732" cy="1731137"/>
          </a:xfr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3</a:t>
            </a:r>
            <a:r>
              <a:rPr lang="en-US" alt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.1</a:t>
            </a:r>
            <a:r>
              <a:rPr lang="en-GB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altLang="zh-CN" dirty="0" err="1"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pitchFamily="34" charset="0"/>
              </a:rPr>
              <a:t>我们玩儿游戏吧</a:t>
            </a:r>
            <a:r>
              <a:rPr lang="en-GB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！</a:t>
            </a:r>
            <a:br>
              <a:rPr lang="en-GB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GB" altLang="zh-CN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wǒ mén </a:t>
            </a:r>
            <a:r>
              <a:rPr lang="en-GB" altLang="zh-CN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wánr</a:t>
            </a:r>
            <a:r>
              <a:rPr lang="en-GB" altLang="zh-CN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zh-CN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yóuxì</a:t>
            </a:r>
            <a:r>
              <a:rPr lang="en-GB" altLang="zh-CN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8666" y="1911139"/>
            <a:ext cx="3581400" cy="3937000"/>
          </a:xfrm>
          <a:blipFill>
            <a:blip r:embed="rId2"/>
            <a:tile tx="0" ty="0" sx="100000" sy="100000" flip="none" algn="tl"/>
          </a:blipFill>
          <a:ln w="38100">
            <a:solidFill>
              <a:srgbClr val="C00000"/>
            </a:solidFill>
          </a:ln>
        </p:spPr>
        <p:txBody>
          <a:bodyPr>
            <a:normAutofit fontScale="97500" lnSpcReduction="10000"/>
          </a:bodyPr>
          <a:lstStyle/>
          <a:p>
            <a:pPr marL="0" indent="0">
              <a:buNone/>
            </a:pPr>
            <a:r>
              <a:rPr lang="en-US" b="1" dirty="0">
                <a:cs typeface="+mn-lt"/>
              </a:rPr>
              <a:t>Let’s play games!</a:t>
            </a:r>
          </a:p>
          <a:p>
            <a:pPr marL="0" indent="0">
              <a:buNone/>
            </a:pPr>
            <a:r>
              <a:rPr lang="en-US" i="1" u="sng" dirty="0" err="1">
                <a:cs typeface="+mn-lt"/>
              </a:rPr>
              <a:t>Jinbu</a:t>
            </a:r>
            <a:r>
              <a:rPr lang="en-US" i="1" u="sng" dirty="0">
                <a:cs typeface="+mn-lt"/>
              </a:rPr>
              <a:t> 1</a:t>
            </a:r>
          </a:p>
          <a:p>
            <a:pPr marL="0" indent="0">
              <a:buNone/>
            </a:pPr>
            <a:r>
              <a:rPr lang="en-US" dirty="0">
                <a:cs typeface="+mn-lt"/>
              </a:rPr>
              <a:t>Chapter 3, Unit 1</a:t>
            </a:r>
            <a:endParaRPr lang="en-US" sz="1600" i="1" dirty="0">
              <a:cs typeface="+mn-lt"/>
            </a:endParaRPr>
          </a:p>
          <a:p>
            <a:pPr marL="0" indent="0">
              <a:buNone/>
            </a:pPr>
            <a:r>
              <a:rPr lang="en-US" sz="2000" dirty="0">
                <a:cs typeface="+mn-lt"/>
              </a:rPr>
              <a:t>Learn the words for some hobbies</a:t>
            </a:r>
          </a:p>
          <a:p>
            <a:pPr marL="0" indent="0">
              <a:buNone/>
            </a:pPr>
            <a:r>
              <a:rPr lang="en-US" sz="2000" dirty="0">
                <a:cs typeface="+mn-lt"/>
              </a:rPr>
              <a:t>Talk about what you do and don’t do in your free time</a:t>
            </a:r>
          </a:p>
          <a:p>
            <a:pPr marL="0" indent="0">
              <a:buNone/>
            </a:pPr>
            <a:r>
              <a:rPr lang="en-US" sz="2000" dirty="0">
                <a:cs typeface="+mn-lt"/>
              </a:rPr>
              <a:t>Use the correct sentence structure with time phrases</a:t>
            </a:r>
            <a:endParaRPr lang="en-US" altLang="zh-CN" sz="1600" dirty="0">
              <a:sym typeface="+mn-ea"/>
            </a:endParaRPr>
          </a:p>
          <a:p>
            <a:pPr marL="0" indent="0">
              <a:buNone/>
            </a:pPr>
            <a:r>
              <a:rPr lang="en-US" altLang="zh-CN" sz="1600" i="1" dirty="0">
                <a:sym typeface="+mn-ea"/>
              </a:rPr>
              <a:t>Adapted from lessons donated by colleagues at Dartford Grammar School</a:t>
            </a:r>
            <a:endParaRPr lang="en-US" altLang="zh-CN" sz="1600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201" y="1906429"/>
            <a:ext cx="5096932" cy="470832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7500" lnSpcReduction="10000"/>
          </a:bodyPr>
          <a:lstStyle/>
          <a:p>
            <a:pPr marL="0" indent="0">
              <a:buNone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Calisto MT" panose="02040603050505030304" charset="0"/>
              </a:rPr>
              <a:t>以</a:t>
            </a:r>
          </a:p>
          <a:p>
            <a:pPr marL="0" indent="0">
              <a:buNone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Calisto MT" panose="02040603050505030304" charset="0"/>
              </a:rPr>
              <a:t>前</a:t>
            </a:r>
          </a:p>
          <a:p>
            <a:pPr marL="0" indent="0">
              <a:buNone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Calisto MT" panose="02040603050505030304" charset="0"/>
              </a:rPr>
              <a:t>学</a:t>
            </a:r>
          </a:p>
          <a:p>
            <a:pPr marL="0" indent="0">
              <a:buNone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Calisto MT" panose="02040603050505030304" charset="0"/>
              </a:rPr>
              <a:t>过</a:t>
            </a:r>
          </a:p>
          <a:p>
            <a:pPr marL="0" indent="0">
              <a:buNone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Calisto MT" panose="02040603050505030304" charset="0"/>
              </a:rPr>
              <a:t>的</a:t>
            </a:r>
            <a:endParaRPr lang="en-GB" altLang="zh-CN" dirty="0">
              <a:latin typeface="楷体" panose="02010609060101010101" pitchFamily="49" charset="-122"/>
              <a:ea typeface="楷体" panose="02010609060101010101" pitchFamily="49" charset="-122"/>
              <a:cs typeface="Calisto MT" panose="02040603050505030304" charset="0"/>
            </a:endParaRPr>
          </a:p>
          <a:p>
            <a:pPr marL="0" indent="0">
              <a:buNone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Calisto MT" panose="02040603050505030304" charset="0"/>
              </a:rPr>
              <a:t>汉</a:t>
            </a:r>
            <a:endParaRPr lang="en-GB" altLang="zh-CN" dirty="0">
              <a:latin typeface="楷体" panose="02010609060101010101" pitchFamily="49" charset="-122"/>
              <a:ea typeface="楷体" panose="02010609060101010101" pitchFamily="49" charset="-122"/>
              <a:cs typeface="Calisto MT" panose="02040603050505030304" charset="0"/>
            </a:endParaRPr>
          </a:p>
          <a:p>
            <a:pPr marL="0" indent="0">
              <a:buNone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Calisto MT" panose="02040603050505030304" charset="0"/>
              </a:rPr>
              <a:t>字</a:t>
            </a:r>
            <a:endParaRPr lang="en-GB" altLang="zh-CN" dirty="0">
              <a:latin typeface="楷体" panose="02010609060101010101" pitchFamily="49" charset="-122"/>
              <a:ea typeface="楷体" panose="02010609060101010101" pitchFamily="49" charset="-122"/>
              <a:cs typeface="Calisto MT" panose="02040603050505030304" charset="0"/>
            </a:endParaRPr>
          </a:p>
          <a:p>
            <a:pPr marL="0" indent="0">
              <a:buNone/>
            </a:pPr>
            <a:endParaRPr lang="en-US" dirty="0">
              <a:latin typeface="楷体" panose="02010609060101010101" pitchFamily="49" charset="-122"/>
              <a:ea typeface="楷体" panose="02010609060101010101" pitchFamily="49" charset="-122"/>
              <a:cs typeface="Calisto MT" panose="0204060305050503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1809" y="3869851"/>
            <a:ext cx="14109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+mn-lt"/>
                <a:cs typeface="+mn-lt"/>
              </a:rPr>
              <a:t> māo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73082" y="3869851"/>
            <a:ext cx="14109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+mn-lt"/>
                <a:cs typeface="+mn-lt"/>
              </a:rPr>
              <a:t>yé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31808" y="6020073"/>
            <a:ext cx="14109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+mn-lt"/>
                <a:cs typeface="+mn-lt"/>
              </a:rPr>
              <a:t>bà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73318" y="6018395"/>
            <a:ext cx="14109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+mn-lt"/>
                <a:cs typeface="+mn-lt"/>
              </a:rPr>
              <a:t>mā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01278" y="5927740"/>
            <a:ext cx="3615721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/>
              <a:t>Can you add the English?</a:t>
            </a:r>
            <a:r>
              <a:rPr lang="en-US" sz="2000" i="1" dirty="0"/>
              <a:t> Can you use them in a sentence?</a:t>
            </a:r>
          </a:p>
        </p:txBody>
      </p:sp>
      <p:pic>
        <p:nvPicPr>
          <p:cNvPr id="7" name="Picture 2" descr="NIVERSITY COLLEGE LONDON (UCL) | isigrow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07" y="75627"/>
            <a:ext cx="2694193" cy="126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322807" y="1378528"/>
            <a:ext cx="269419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Institute of Education</a:t>
            </a:r>
          </a:p>
          <a:p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IOE Confucius Institute for Schools</a:t>
            </a:r>
          </a:p>
        </p:txBody>
      </p:sp>
      <p:sp>
        <p:nvSpPr>
          <p:cNvPr id="10" name="Bent Arrow 9"/>
          <p:cNvSpPr/>
          <p:nvPr/>
        </p:nvSpPr>
        <p:spPr>
          <a:xfrm flipV="1">
            <a:off x="382369" y="5594714"/>
            <a:ext cx="816603" cy="808969"/>
          </a:xfrm>
          <a:prstGeom prst="ben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8" name="图片 7" descr="猫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660" y="2173605"/>
            <a:ext cx="1695600" cy="1695600"/>
          </a:xfrm>
          <a:prstGeom prst="rect">
            <a:avLst/>
          </a:prstGeom>
        </p:spPr>
      </p:pic>
      <p:pic>
        <p:nvPicPr>
          <p:cNvPr id="12" name="图片 11" descr="爷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0880" y="2174240"/>
            <a:ext cx="1695600" cy="1695600"/>
          </a:xfrm>
          <a:prstGeom prst="rect">
            <a:avLst/>
          </a:prstGeom>
        </p:spPr>
      </p:pic>
      <p:pic>
        <p:nvPicPr>
          <p:cNvPr id="18" name="图片 17" descr="爸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660" y="4323080"/>
            <a:ext cx="1695600" cy="1695600"/>
          </a:xfrm>
          <a:prstGeom prst="rect">
            <a:avLst/>
          </a:prstGeom>
        </p:spPr>
      </p:pic>
      <p:pic>
        <p:nvPicPr>
          <p:cNvPr id="19" name="图片 18" descr="妈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0880" y="4391660"/>
            <a:ext cx="1695600" cy="1695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Content Placeholder 1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 vert="horz" wrap="square" lIns="91440" tIns="45720" rIns="91440" bIns="45720" anchor="t"/>
          <a:lstStyle/>
          <a:p>
            <a:r>
              <a:rPr lang="zh-CN" altLang="en-US" sz="4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第三十六页</a:t>
            </a:r>
            <a:r>
              <a:rPr lang="en-US" altLang="zh-CN" sz="4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4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练习一。 </a:t>
            </a:r>
            <a:endParaRPr lang="en-US" altLang="zh-CN" sz="4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en-US" altLang="zh-CN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altLang="zh-CN" sz="40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For each question write down the family member and their hobby in English.</a:t>
            </a:r>
          </a:p>
          <a:p>
            <a:endParaRPr lang="en-US" altLang="zh-CN" sz="40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r>
              <a:rPr lang="en-US" altLang="zh-CN" i="1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EXT: What sentence is used when describing your hobby</a:t>
            </a:r>
            <a:r>
              <a:rPr lang="zh-CN" altLang="en-US" i="1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？</a:t>
            </a: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628650" y="306070"/>
            <a:ext cx="7886700" cy="864235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听力</a:t>
            </a: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628650" y="306070"/>
            <a:ext cx="7886700" cy="864235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dirty="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Meet me half way</a:t>
            </a:r>
          </a:p>
        </p:txBody>
      </p:sp>
      <p:graphicFrame>
        <p:nvGraphicFramePr>
          <p:cNvPr id="5" name="表格 4"/>
          <p:cNvGraphicFramePr/>
          <p:nvPr/>
        </p:nvGraphicFramePr>
        <p:xfrm>
          <a:off x="208915" y="2929890"/>
          <a:ext cx="8798928" cy="734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2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9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5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5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3406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80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爱好</a:t>
                      </a:r>
                    </a:p>
                  </a:txBody>
                  <a:tcP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80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我的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80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买东西</a:t>
                      </a:r>
                    </a:p>
                  </a:txBody>
                  <a:tcP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80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上网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80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看书</a:t>
                      </a:r>
                    </a:p>
                  </a:txBody>
                  <a:tcP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80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你的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80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什么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80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听音乐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/>
          <p:nvPr/>
        </p:nvSpPr>
        <p:spPr>
          <a:xfrm>
            <a:off x="609600" y="1600200"/>
            <a:ext cx="5121910" cy="922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GB" altLang="zh-CN" sz="540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    hobby    is…</a:t>
            </a:r>
          </a:p>
        </p:txBody>
      </p:sp>
      <p:sp>
        <p:nvSpPr>
          <p:cNvPr id="11269" name="Text Box 5"/>
          <p:cNvSpPr txBox="1"/>
          <p:nvPr/>
        </p:nvSpPr>
        <p:spPr>
          <a:xfrm>
            <a:off x="304800" y="2514600"/>
            <a:ext cx="1713230" cy="1014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GB" sz="6000" b="1" dirty="0">
                <a:solidFill>
                  <a:schemeClr val="accent4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</a:t>
            </a:r>
          </a:p>
        </p:txBody>
      </p:sp>
      <p:sp>
        <p:nvSpPr>
          <p:cNvPr id="11270" name="Text Box 6"/>
          <p:cNvSpPr txBox="1"/>
          <p:nvPr/>
        </p:nvSpPr>
        <p:spPr>
          <a:xfrm>
            <a:off x="2362200" y="2514600"/>
            <a:ext cx="1713230" cy="1014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GB" sz="6000" b="1" dirty="0">
                <a:solidFill>
                  <a:schemeClr val="accent4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爱好</a:t>
            </a:r>
          </a:p>
        </p:txBody>
      </p:sp>
      <p:sp>
        <p:nvSpPr>
          <p:cNvPr id="11271" name="Text Box 7"/>
          <p:cNvSpPr txBox="1"/>
          <p:nvPr/>
        </p:nvSpPr>
        <p:spPr>
          <a:xfrm>
            <a:off x="4572000" y="2514600"/>
            <a:ext cx="948055" cy="1014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GB" sz="6000" b="1" dirty="0">
                <a:solidFill>
                  <a:schemeClr val="accent4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995" y="0"/>
            <a:ext cx="1537970" cy="2052320"/>
          </a:xfrm>
          <a:prstGeom prst="rect">
            <a:avLst/>
          </a:prstGeom>
          <a:effectLst>
            <a:outerShdw blurRad="50800" dist="50800" dir="5400000" algn="ctr" rotWithShape="0">
              <a:srgbClr val="E8E8E8">
                <a:alpha val="100000"/>
              </a:srgbClr>
            </a:outerShdw>
            <a:reflection stA="57000" endPos="0" dist="50800" dir="5400000" sy="-100000" algn="bl" rotWithShape="0"/>
            <a:softEdge rad="2794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295" y="3450590"/>
            <a:ext cx="2348230" cy="156908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295" y="5019675"/>
            <a:ext cx="2490470" cy="1653540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rcRect l="11923" t="7983" b="181"/>
          <a:stretch>
            <a:fillRect/>
          </a:stretch>
        </p:blipFill>
        <p:spPr>
          <a:xfrm>
            <a:off x="6201410" y="1858010"/>
            <a:ext cx="2286000" cy="1592580"/>
          </a:xfrm>
          <a:prstGeom prst="rect">
            <a:avLst/>
          </a:prstGeom>
          <a:effectLst>
            <a:softEdge rad="2413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AutoShape 8"/>
          <p:cNvSpPr/>
          <p:nvPr/>
        </p:nvSpPr>
        <p:spPr>
          <a:xfrm>
            <a:off x="4248150" y="1590040"/>
            <a:ext cx="4747260" cy="1219200"/>
          </a:xfrm>
          <a:prstGeom prst="wedgeRoundRectCallout">
            <a:avLst>
              <a:gd name="adj1" fmla="val -68310"/>
              <a:gd name="adj2" fmla="val 77213"/>
              <a:gd name="adj3" fmla="val 16667"/>
            </a:avLst>
          </a:prstGeom>
          <a:noFill/>
          <a:ln w="12700" cap="flat" cmpd="sng">
            <a:solidFill>
              <a:schemeClr val="accent1">
                <a:shade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en-GB" altLang="x-none" dirty="0">
              <a:latin typeface="Arial" panose="020B0604020202020204" pitchFamily="34" charset="0"/>
            </a:endParaRPr>
          </a:p>
        </p:txBody>
      </p:sp>
      <p:sp>
        <p:nvSpPr>
          <p:cNvPr id="68612" name="AutoShape 9"/>
          <p:cNvSpPr/>
          <p:nvPr/>
        </p:nvSpPr>
        <p:spPr>
          <a:xfrm>
            <a:off x="3867785" y="3895090"/>
            <a:ext cx="5381625" cy="2018665"/>
          </a:xfrm>
          <a:prstGeom prst="wedgeEllipseCallout">
            <a:avLst>
              <a:gd name="adj1" fmla="val -55593"/>
              <a:gd name="adj2" fmla="val -33341"/>
            </a:avLst>
          </a:prstGeom>
          <a:noFill/>
          <a:ln w="12700" cap="flat" cmpd="sng">
            <a:solidFill>
              <a:schemeClr val="accent1">
                <a:shade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en-GB" altLang="x-none" dirty="0">
              <a:latin typeface="Arial" panose="020B0604020202020204" pitchFamily="34" charset="0"/>
            </a:endParaRPr>
          </a:p>
        </p:txBody>
      </p:sp>
      <p:sp>
        <p:nvSpPr>
          <p:cNvPr id="68613" name="Text Box 10"/>
          <p:cNvSpPr txBox="1"/>
          <p:nvPr/>
        </p:nvSpPr>
        <p:spPr>
          <a:xfrm>
            <a:off x="4419600" y="6096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en-GB" altLang="x-none" dirty="0">
              <a:latin typeface="Arial" panose="020B0604020202020204" pitchFamily="34" charset="0"/>
            </a:endParaRPr>
          </a:p>
        </p:txBody>
      </p:sp>
      <p:sp>
        <p:nvSpPr>
          <p:cNvPr id="12299" name="Text Box 11"/>
          <p:cNvSpPr txBox="1"/>
          <p:nvPr/>
        </p:nvSpPr>
        <p:spPr>
          <a:xfrm>
            <a:off x="4040505" y="1666875"/>
            <a:ext cx="503682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My     hobby    is   reading books.</a:t>
            </a:r>
            <a:r>
              <a:rPr lang="en-US" altLang="zh-CN" dirty="0">
                <a:latin typeface="Arial" panose="020B0604020202020204" pitchFamily="34" charset="0"/>
              </a:rPr>
              <a:t>.</a:t>
            </a:r>
            <a:endParaRPr lang="en-GB" altLang="zh-CN" dirty="0">
              <a:latin typeface="Arial" panose="020B0604020202020204" pitchFamily="34" charset="0"/>
            </a:endParaRPr>
          </a:p>
        </p:txBody>
      </p:sp>
      <p:sp>
        <p:nvSpPr>
          <p:cNvPr id="12300" name="Text Box 12"/>
          <p:cNvSpPr txBox="1"/>
          <p:nvPr/>
        </p:nvSpPr>
        <p:spPr>
          <a:xfrm>
            <a:off x="4340860" y="1998345"/>
            <a:ext cx="449834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GB" sz="4000" b="1" dirty="0">
                <a:solidFill>
                  <a:schemeClr val="accent4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我的爱好是 看 书</a:t>
            </a:r>
            <a:r>
              <a:rPr lang="zh-CN" altLang="en-GB" dirty="0">
                <a:solidFill>
                  <a:schemeClr val="accent4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2302" name="Text Box 14"/>
          <p:cNvSpPr txBox="1"/>
          <p:nvPr/>
        </p:nvSpPr>
        <p:spPr>
          <a:xfrm>
            <a:off x="4343400" y="4191000"/>
            <a:ext cx="46532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GB" altLang="zh-CN" sz="2800" b="1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    hobby        is       what?</a:t>
            </a:r>
          </a:p>
        </p:txBody>
      </p:sp>
      <p:sp>
        <p:nvSpPr>
          <p:cNvPr id="12303" name="Text Box 15"/>
          <p:cNvSpPr txBox="1"/>
          <p:nvPr/>
        </p:nvSpPr>
        <p:spPr>
          <a:xfrm>
            <a:off x="3962400" y="4724400"/>
            <a:ext cx="130556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GB" sz="4400" b="1" dirty="0">
                <a:solidFill>
                  <a:schemeClr val="accent4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你的</a:t>
            </a:r>
          </a:p>
        </p:txBody>
      </p:sp>
      <p:sp>
        <p:nvSpPr>
          <p:cNvPr id="12304" name="Text Box 16"/>
          <p:cNvSpPr txBox="1"/>
          <p:nvPr/>
        </p:nvSpPr>
        <p:spPr>
          <a:xfrm>
            <a:off x="5334000" y="4724400"/>
            <a:ext cx="130556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GB" sz="4400" b="1" dirty="0">
                <a:solidFill>
                  <a:schemeClr val="accent4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爱好</a:t>
            </a:r>
          </a:p>
        </p:txBody>
      </p:sp>
      <p:sp>
        <p:nvSpPr>
          <p:cNvPr id="12305" name="Text Box 17"/>
          <p:cNvSpPr txBox="1"/>
          <p:nvPr/>
        </p:nvSpPr>
        <p:spPr>
          <a:xfrm>
            <a:off x="6705600" y="4724400"/>
            <a:ext cx="74422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GB" sz="4400" b="1" dirty="0">
                <a:solidFill>
                  <a:schemeClr val="accent4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</a:p>
        </p:txBody>
      </p:sp>
      <p:sp>
        <p:nvSpPr>
          <p:cNvPr id="12306" name="Text Box 18"/>
          <p:cNvSpPr txBox="1"/>
          <p:nvPr/>
        </p:nvSpPr>
        <p:spPr>
          <a:xfrm>
            <a:off x="7512050" y="4724400"/>
            <a:ext cx="186690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GB" sz="4400" b="1" dirty="0">
                <a:solidFill>
                  <a:schemeClr val="accent4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什么？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309245"/>
            <a:ext cx="3638550" cy="4784090"/>
          </a:xfrm>
          <a:prstGeom prst="rect">
            <a:avLst/>
          </a:prstGeom>
          <a:effectLst>
            <a:softEdge rad="2794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  <p:bldP spid="68612" grpId="0" animBg="1"/>
      <p:bldP spid="12299" grpId="0"/>
      <p:bldP spid="12300" grpId="0"/>
      <p:bldP spid="12302" grpId="0"/>
      <p:bldP spid="12303" grpId="0"/>
      <p:bldP spid="12304" grpId="0"/>
      <p:bldP spid="12305" grpId="0"/>
      <p:bldP spid="123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Content Placeholder 1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r>
              <a:rPr sz="4400" dirty="0" err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第三十六页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sz="4400" dirty="0" err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练习二</a:t>
            </a:r>
            <a:r>
              <a:rPr sz="4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 </a:t>
            </a:r>
          </a:p>
          <a:p>
            <a:endParaRPr sz="4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sz="44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For each question write down the hobby in English.</a:t>
            </a: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628650" y="306070"/>
            <a:ext cx="7886700" cy="864235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听力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8"/>
          <p:cNvSpPr txBox="1"/>
          <p:nvPr/>
        </p:nvSpPr>
        <p:spPr>
          <a:xfrm>
            <a:off x="2216150" y="3898900"/>
            <a:ext cx="2912110" cy="107632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GB" altLang="zh-C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shàng​ wǎng</a:t>
            </a:r>
          </a:p>
          <a:p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上 网</a:t>
            </a:r>
            <a:endParaRPr lang="en-GB" altLang="zh-CN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78" name="Text Box 9"/>
          <p:cNvSpPr txBox="1"/>
          <p:nvPr/>
        </p:nvSpPr>
        <p:spPr>
          <a:xfrm>
            <a:off x="2261870" y="5476240"/>
            <a:ext cx="2630170" cy="107632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GB" altLang="zh-C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mǎi​ dōngxi</a:t>
            </a:r>
          </a:p>
          <a:p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买 东西</a:t>
            </a:r>
            <a:endParaRPr lang="en-GB" altLang="zh-CN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" y="3766820"/>
            <a:ext cx="2019300" cy="1341120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4" name="Text Box 7"/>
          <p:cNvSpPr txBox="1"/>
          <p:nvPr/>
        </p:nvSpPr>
        <p:spPr>
          <a:xfrm>
            <a:off x="6690360" y="5476558"/>
            <a:ext cx="2227263" cy="107632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GB" altLang="zh-C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tīng yīnyuè</a:t>
            </a:r>
          </a:p>
          <a:p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听 音乐</a:t>
            </a:r>
            <a:endParaRPr lang="en-GB" altLang="zh-CN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 Box 10"/>
          <p:cNvSpPr txBox="1"/>
          <p:nvPr/>
        </p:nvSpPr>
        <p:spPr>
          <a:xfrm>
            <a:off x="6687185" y="3955415"/>
            <a:ext cx="1905000" cy="1076325"/>
          </a:xfrm>
          <a:prstGeom prst="rect">
            <a:avLst/>
          </a:prstGeom>
          <a:noFill/>
          <a:ln w="9525"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E8E8E8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GB" altLang="zh-C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kàn​ shū</a:t>
            </a:r>
          </a:p>
          <a:p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看书</a:t>
            </a:r>
            <a:r>
              <a:rPr lang="en-GB" altLang="zh-CN" sz="3200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055" y="3410585"/>
            <a:ext cx="1537970" cy="2052320"/>
          </a:xfrm>
          <a:prstGeom prst="rect">
            <a:avLst/>
          </a:prstGeom>
          <a:effectLst>
            <a:outerShdw blurRad="50800" dist="50800" dir="5400000" algn="ctr" rotWithShape="0">
              <a:srgbClr val="E8E8E8">
                <a:alpha val="100000"/>
              </a:srgbClr>
            </a:outerShdw>
            <a:reflection stA="57000" endPos="0" dist="50800" dir="5400000" sy="-100000" algn="bl" rotWithShape="0"/>
            <a:softEdge rad="2794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165" y="5476240"/>
            <a:ext cx="1810385" cy="120967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0660" name="Rectangle 4"/>
          <p:cNvSpPr/>
          <p:nvPr/>
        </p:nvSpPr>
        <p:spPr>
          <a:xfrm>
            <a:off x="3764280" y="373698"/>
            <a:ext cx="568452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n</a:t>
            </a:r>
            <a:r>
              <a:rPr lang="en-GB" altLang="zh-CN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ǐ de àihào shì </a:t>
            </a:r>
            <a:r>
              <a:rPr lang="en-GB" altLang="zh-CN" sz="32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shénme?</a:t>
            </a:r>
            <a:endParaRPr lang="en-GB" altLang="zh-CN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zh-CN" altLang="en-GB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你的 爱好 是 什么？</a:t>
            </a:r>
          </a:p>
        </p:txBody>
      </p:sp>
      <p:sp>
        <p:nvSpPr>
          <p:cNvPr id="70661" name="Text Box 6"/>
          <p:cNvSpPr txBox="1"/>
          <p:nvPr/>
        </p:nvSpPr>
        <p:spPr>
          <a:xfrm>
            <a:off x="4868863" y="1659890"/>
            <a:ext cx="347503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GB" altLang="zh-CN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ǒ de àihào shì.... </a:t>
            </a:r>
            <a:endParaRPr lang="en-GB" altLang="zh-CN" sz="3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zh-CN" altLang="en-GB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 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 爱好 是</a:t>
            </a:r>
            <a:r>
              <a:rPr lang="en-GB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</a:t>
            </a:r>
          </a:p>
        </p:txBody>
      </p:sp>
      <p:sp>
        <p:nvSpPr>
          <p:cNvPr id="70668" name="TextBox 3"/>
          <p:cNvSpPr txBox="1"/>
          <p:nvPr/>
        </p:nvSpPr>
        <p:spPr>
          <a:xfrm>
            <a:off x="4180840" y="780733"/>
            <a:ext cx="73818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</a:t>
            </a:r>
          </a:p>
        </p:txBody>
      </p:sp>
      <p:sp>
        <p:nvSpPr>
          <p:cNvPr id="70669" name="TextBox 16"/>
          <p:cNvSpPr txBox="1"/>
          <p:nvPr/>
        </p:nvSpPr>
        <p:spPr>
          <a:xfrm>
            <a:off x="4188778" y="1968500"/>
            <a:ext cx="73818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60000">
            <a:off x="275590" y="396240"/>
            <a:ext cx="3582670" cy="238887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850" y="5325745"/>
            <a:ext cx="1816735" cy="137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7" grpId="1"/>
      <p:bldP spid="3078" grpId="0"/>
      <p:bldP spid="3078" grpId="1"/>
      <p:bldP spid="4" grpId="0"/>
      <p:bldP spid="4" grpId="1"/>
      <p:bldP spid="5" grpId="0" animBg="1"/>
      <p:bldP spid="5" grpId="1" animBg="1"/>
      <p:bldP spid="70660" grpId="0"/>
      <p:bldP spid="70660" grpId="1"/>
      <p:bldP spid="70661" grpId="0"/>
      <p:bldP spid="70661" grpId="1"/>
      <p:bldP spid="70668" grpId="0"/>
      <p:bldP spid="70668" grpId="1"/>
      <p:bldP spid="70669" grpId="0"/>
      <p:bldP spid="7066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extBox 1"/>
          <p:cNvSpPr txBox="1"/>
          <p:nvPr/>
        </p:nvSpPr>
        <p:spPr>
          <a:xfrm>
            <a:off x="1752600" y="1905000"/>
            <a:ext cx="2414588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800" dirty="0">
                <a:solidFill>
                  <a:schemeClr val="accent4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我看书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820863"/>
            <a:ext cx="8382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GB" sz="6600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Wingdings" panose="05000000000000000000"/>
              </a:rPr>
              <a:t></a:t>
            </a:r>
            <a:endParaRPr kumimoji="0" lang="en-GB" sz="6600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3048000"/>
            <a:ext cx="673100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Wingdings" panose="05000000000000000000"/>
              </a:rPr>
              <a:t>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687" name="TextBox 7"/>
          <p:cNvSpPr txBox="1"/>
          <p:nvPr/>
        </p:nvSpPr>
        <p:spPr>
          <a:xfrm>
            <a:off x="4184650" y="1905000"/>
            <a:ext cx="76835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800" dirty="0">
                <a:solidFill>
                  <a:schemeClr val="accent4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</a:p>
        </p:txBody>
      </p:sp>
      <p:sp>
        <p:nvSpPr>
          <p:cNvPr id="71688" name="TextBox 8"/>
          <p:cNvSpPr txBox="1"/>
          <p:nvPr/>
        </p:nvSpPr>
        <p:spPr>
          <a:xfrm>
            <a:off x="4953000" y="2021840"/>
            <a:ext cx="32766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i="1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I read books.</a:t>
            </a:r>
          </a:p>
        </p:txBody>
      </p:sp>
      <p:sp>
        <p:nvSpPr>
          <p:cNvPr id="71689" name="TextBox 9"/>
          <p:cNvSpPr txBox="1"/>
          <p:nvPr/>
        </p:nvSpPr>
        <p:spPr>
          <a:xfrm>
            <a:off x="1524000" y="3048000"/>
            <a:ext cx="2816225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800" dirty="0">
                <a:solidFill>
                  <a:schemeClr val="accent4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4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r>
              <a:rPr lang="zh-CN" altLang="en-US" sz="4800" dirty="0">
                <a:solidFill>
                  <a:schemeClr val="accent4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看书</a:t>
            </a:r>
          </a:p>
        </p:txBody>
      </p:sp>
      <p:sp>
        <p:nvSpPr>
          <p:cNvPr id="71690" name="TextBox 11"/>
          <p:cNvSpPr txBox="1"/>
          <p:nvPr/>
        </p:nvSpPr>
        <p:spPr>
          <a:xfrm>
            <a:off x="4184650" y="3048000"/>
            <a:ext cx="76835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800" dirty="0">
                <a:solidFill>
                  <a:schemeClr val="accent4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</a:p>
        </p:txBody>
      </p:sp>
      <p:sp>
        <p:nvSpPr>
          <p:cNvPr id="71691" name="TextBox 12"/>
          <p:cNvSpPr txBox="1"/>
          <p:nvPr/>
        </p:nvSpPr>
        <p:spPr>
          <a:xfrm>
            <a:off x="4953000" y="3178175"/>
            <a:ext cx="48006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i="1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I  don’t read books.</a:t>
            </a:r>
          </a:p>
        </p:txBody>
      </p:sp>
      <p:sp>
        <p:nvSpPr>
          <p:cNvPr id="14" name="Title 1"/>
          <p:cNvSpPr txBox="1"/>
          <p:nvPr/>
        </p:nvSpPr>
        <p:spPr>
          <a:xfrm>
            <a:off x="533400" y="4513263"/>
            <a:ext cx="8229600" cy="1354137"/>
          </a:xfrm>
          <a:prstGeom prst="rect">
            <a:avLst/>
          </a:prstGeom>
          <a:solidFill>
            <a:schemeClr val="accent2">
              <a:lumMod val="20000"/>
              <a:lumOff val="80000"/>
              <a:alpha val="44000"/>
            </a:schemeClr>
          </a:solidFill>
          <a:ln w="9525">
            <a:noFill/>
          </a:ln>
        </p:spPr>
        <p:txBody>
          <a:bodyPr anchor="ctr"/>
          <a:lstStyle/>
          <a:p>
            <a:pPr eaLnBrk="0" hangingPunct="0"/>
            <a:r>
              <a:rPr lang="en-US" altLang="zh-CN" sz="3600" dirty="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The negative</a:t>
            </a:r>
            <a:r>
              <a:rPr lang="en-US" altLang="zh-CN" sz="3600" i="1" dirty="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3600" dirty="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of most verbs is made by adding </a:t>
            </a:r>
            <a:r>
              <a:rPr lang="zh-CN" altLang="en-US" sz="36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不</a:t>
            </a:r>
            <a:r>
              <a:rPr lang="zh-CN" altLang="en-US" sz="3600" dirty="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3600" dirty="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in front of the verb.</a:t>
            </a:r>
          </a:p>
        </p:txBody>
      </p:sp>
      <p:sp>
        <p:nvSpPr>
          <p:cNvPr id="2" name="Title 1"/>
          <p:cNvSpPr>
            <a:spLocks noGrp="1"/>
          </p:cNvSpPr>
          <p:nvPr/>
        </p:nvSpPr>
        <p:spPr>
          <a:xfrm>
            <a:off x="628650" y="306070"/>
            <a:ext cx="7886700" cy="864235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dirty="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Grammar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Content Placeholder 1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r>
              <a:rPr lang="zh-CN" altLang="en-US" sz="4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第三十七页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4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练习四。</a:t>
            </a:r>
            <a:endParaRPr lang="en-US" altLang="zh-CN" sz="40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4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40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Copy the grid and fill in based on the sentences above.</a:t>
            </a:r>
          </a:p>
          <a:p>
            <a:pPr>
              <a:buNone/>
            </a:pPr>
            <a:endParaRPr lang="en-US" altLang="zh-CN" sz="4000" dirty="0">
              <a:solidFill>
                <a:schemeClr val="tx1"/>
              </a:solidFill>
              <a:latin typeface="Calibri" panose="020F0502020204030204" pitchFamily="34" charset="0"/>
              <a:ea typeface="楷体" panose="02010609060101010101" pitchFamily="49" charset="-122"/>
              <a:cs typeface="Calibri" panose="020F0502020204030204" pitchFamily="34" charset="0"/>
            </a:endParaRPr>
          </a:p>
          <a:p>
            <a:r>
              <a:rPr lang="en-US" altLang="zh-CN" sz="2800" i="1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EXT: What time phrases can you find?   </a:t>
            </a:r>
          </a:p>
          <a:p>
            <a:pPr>
              <a:buNone/>
            </a:pPr>
            <a:r>
              <a:rPr lang="en-US" altLang="zh-CN" sz="2800" i="1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         Where does it appear in the sentences?</a:t>
            </a: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628650" y="306070"/>
            <a:ext cx="7886700" cy="864235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阅读</a:t>
            </a: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Box 1"/>
          <p:cNvSpPr txBox="1"/>
          <p:nvPr/>
        </p:nvSpPr>
        <p:spPr>
          <a:xfrm>
            <a:off x="533400" y="1905000"/>
            <a:ext cx="33528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今天我上网</a:t>
            </a:r>
          </a:p>
        </p:txBody>
      </p:sp>
      <p:sp>
        <p:nvSpPr>
          <p:cNvPr id="73733" name="TextBox 7"/>
          <p:cNvSpPr txBox="1"/>
          <p:nvPr/>
        </p:nvSpPr>
        <p:spPr>
          <a:xfrm>
            <a:off x="4038600" y="1944679"/>
            <a:ext cx="145415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8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OR</a:t>
            </a:r>
          </a:p>
        </p:txBody>
      </p:sp>
      <p:sp>
        <p:nvSpPr>
          <p:cNvPr id="73734" name="TextBox 9"/>
          <p:cNvSpPr txBox="1"/>
          <p:nvPr/>
        </p:nvSpPr>
        <p:spPr>
          <a:xfrm>
            <a:off x="5334000" y="1944679"/>
            <a:ext cx="411480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我今天上网</a:t>
            </a:r>
          </a:p>
        </p:txBody>
      </p:sp>
      <p:sp>
        <p:nvSpPr>
          <p:cNvPr id="14" name="Title 1"/>
          <p:cNvSpPr txBox="1"/>
          <p:nvPr/>
        </p:nvSpPr>
        <p:spPr>
          <a:xfrm>
            <a:off x="276225" y="3058160"/>
            <a:ext cx="8373745" cy="3723640"/>
          </a:xfrm>
          <a:prstGeom prst="rect">
            <a:avLst/>
          </a:prstGeom>
          <a:solidFill>
            <a:schemeClr val="accent3">
              <a:lumMod val="85000"/>
              <a:alpha val="70000"/>
            </a:schemeClr>
          </a:solidFill>
          <a:ln w="9525">
            <a:noFill/>
          </a:ln>
          <a:effectLst>
            <a:softEdge rad="63500"/>
          </a:effectLst>
        </p:spPr>
        <p:txBody>
          <a:bodyPr anchor="ctr"/>
          <a:lstStyle/>
          <a:p>
            <a:pPr algn="ctr" eaLnBrk="0" hangingPunct="0"/>
            <a:r>
              <a:rPr lang="en-US" altLang="zh-CN" sz="2800" b="1" dirty="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Sentence structure</a:t>
            </a:r>
            <a:r>
              <a:rPr lang="zh-CN" altLang="en-US" sz="2800" b="1" dirty="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：</a:t>
            </a:r>
            <a:endParaRPr lang="en-US" altLang="zh-CN" sz="2800" b="1" dirty="0">
              <a:latin typeface="Calibri" panose="020F0502020204030204" pitchFamily="34" charset="0"/>
              <a:ea typeface="楷体" panose="02010609060101010101" pitchFamily="49" charset="-122"/>
              <a:cs typeface="Calibri" panose="020F0502020204030204" pitchFamily="34" charset="0"/>
            </a:endParaRPr>
          </a:p>
          <a:p>
            <a:pPr algn="ctr" eaLnBrk="0" hangingPunct="0"/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Time phrase</a:t>
            </a:r>
            <a:r>
              <a:rPr lang="en-US" altLang="zh-CN" sz="2800" dirty="0"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 is always at the very beginning of a sentence or straight after the subject.</a:t>
            </a:r>
            <a:endParaRPr lang="en-US" altLang="zh-CN" sz="2400" dirty="0">
              <a:latin typeface="Calibri" panose="020F0502020204030204" pitchFamily="34" charset="0"/>
              <a:ea typeface="楷体" panose="02010609060101010101" pitchFamily="49" charset="-122"/>
              <a:cs typeface="Calibri" panose="020F0502020204030204" pitchFamily="34" charset="0"/>
            </a:endParaRPr>
          </a:p>
          <a:p>
            <a:pPr algn="ctr" eaLnBrk="0" hangingPunct="0"/>
            <a:endParaRPr lang="en-US" altLang="zh-CN" sz="3600" dirty="0">
              <a:latin typeface="Calibri" panose="020F0502020204030204" pitchFamily="34" charset="0"/>
              <a:ea typeface="楷体" panose="02010609060101010101" pitchFamily="49" charset="-122"/>
              <a:cs typeface="Calibri" panose="020F0502020204030204" pitchFamily="34" charset="0"/>
            </a:endParaRPr>
          </a:p>
          <a:p>
            <a:pPr algn="ctr" eaLnBrk="0" hangingPunct="0"/>
            <a:r>
              <a:rPr lang="en-US" altLang="zh-CN" sz="36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Time phrase + Subject + Verb</a:t>
            </a:r>
          </a:p>
          <a:p>
            <a:pPr algn="ctr" eaLnBrk="0" hangingPunct="0"/>
            <a:r>
              <a:rPr lang="en-US" altLang="zh-CN" sz="3600" b="1" i="1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OR</a:t>
            </a:r>
          </a:p>
          <a:p>
            <a:pPr algn="ctr" eaLnBrk="0" hangingPunct="0"/>
            <a:r>
              <a:rPr lang="en-US" altLang="zh-CN" sz="36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Subject + Time phrase + Verb</a:t>
            </a: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628650" y="260350"/>
            <a:ext cx="7886700" cy="1096645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Grammar –</a:t>
            </a:r>
          </a:p>
          <a:p>
            <a:pPr algn="ctr"/>
            <a:r>
              <a:rPr lang="zh-CN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Position of time phrases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endParaRPr lang="zh-CN" altLang="en-GB" sz="2800" dirty="0">
              <a:latin typeface="Calisto MT" panose="02040603050505030304" charset="0"/>
              <a:ea typeface="Calisto MT" panose="02040603050505030304" charset="0"/>
              <a:cs typeface="Calisto MT" panose="02040603050505030304" charset="0"/>
            </a:endParaRPr>
          </a:p>
          <a:p>
            <a:pPr algn="just" eaLnBrk="1" hangingPunct="1">
              <a:spcBef>
                <a:spcPct val="50000"/>
              </a:spcBef>
              <a:defRPr/>
            </a:pPr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28650" y="1561465"/>
            <a:ext cx="7957820" cy="46037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  <a:defRPr/>
            </a:pPr>
            <a:r>
              <a:rPr lang="zh-CN" altLang="en-GB" sz="3200" dirty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GB" sz="3200" dirty="0"/>
              <a:t>  </a:t>
            </a:r>
            <a:r>
              <a:rPr lang="en-GB" altLang="zh-CN" sz="3200" dirty="0"/>
              <a:t>New words for </a:t>
            </a:r>
            <a:r>
              <a:rPr lang="en-US" altLang="en-GB" sz="3200" dirty="0"/>
              <a:t>hobbies</a:t>
            </a:r>
            <a:endParaRPr lang="en-GB" altLang="zh-CN" sz="3200" dirty="0"/>
          </a:p>
          <a:p>
            <a:pPr algn="just">
              <a:spcBef>
                <a:spcPct val="50000"/>
              </a:spcBef>
              <a:defRPr/>
            </a:pPr>
            <a:r>
              <a:rPr lang="zh-CN" altLang="en-GB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二 </a:t>
            </a:r>
            <a:r>
              <a:rPr lang="en-US" altLang="en-GB" sz="3200" dirty="0"/>
              <a:t>Sentence:</a:t>
            </a:r>
            <a:r>
              <a:rPr lang="en-GB" altLang="zh-CN" sz="3200" dirty="0"/>
              <a:t> </a:t>
            </a:r>
          </a:p>
          <a:p>
            <a:pPr algn="just">
              <a:spcBef>
                <a:spcPct val="50000"/>
              </a:spcBef>
              <a:defRPr/>
            </a:pPr>
            <a:r>
              <a:rPr lang="en-GB" altLang="zh-CN" sz="3200" dirty="0"/>
              <a:t>      </a:t>
            </a:r>
            <a:r>
              <a:rPr lang="en-US" altLang="en-GB" sz="3200" dirty="0"/>
              <a:t>'My hobby is</a:t>
            </a:r>
            <a:r>
              <a:rPr lang="en-GB" altLang="zh-CN" sz="3200" dirty="0"/>
              <a:t>…</a:t>
            </a:r>
            <a:r>
              <a:rPr lang="en-US" altLang="en-GB" sz="3200" dirty="0"/>
              <a:t>'</a:t>
            </a:r>
            <a:r>
              <a:rPr lang="en-GB" altLang="zh-CN" sz="3200" dirty="0"/>
              <a:t> </a:t>
            </a:r>
            <a:r>
              <a:rPr lang="en-US" altLang="en-GB" sz="3200" dirty="0"/>
              <a:t>&amp; 'What is your hobby?'</a:t>
            </a:r>
            <a:endParaRPr lang="en-US" altLang="zh-CN" sz="2800" dirty="0"/>
          </a:p>
          <a:p>
            <a:pPr algn="just">
              <a:spcBef>
                <a:spcPct val="50000"/>
              </a:spcBef>
              <a:defRPr/>
            </a:pPr>
            <a:r>
              <a:rPr lang="zh-CN" altLang="en-GB" sz="3200" dirty="0">
                <a:latin typeface="楷体" panose="02010609060101010101" pitchFamily="49" charset="-122"/>
                <a:ea typeface="楷体" panose="02010609060101010101" pitchFamily="49" charset="-122"/>
              </a:rPr>
              <a:t>三</a:t>
            </a:r>
            <a:r>
              <a:rPr lang="zh-CN" altLang="en-GB" sz="3200" dirty="0"/>
              <a:t>  </a:t>
            </a:r>
            <a:r>
              <a:rPr lang="en-US" altLang="zh-CN" sz="3200" dirty="0"/>
              <a:t>Negative: 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endParaRPr lang="zh-CN" altLang="en-GB" sz="3200" dirty="0"/>
          </a:p>
          <a:p>
            <a:pPr algn="just">
              <a:spcBef>
                <a:spcPct val="50000"/>
              </a:spcBef>
              <a:defRPr/>
            </a:pPr>
            <a:r>
              <a:rPr lang="zh-CN" altLang="en-US" sz="3200" dirty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  <a:sym typeface="+mn-ea"/>
              </a:rPr>
              <a:t>四  Position of time phrases</a:t>
            </a:r>
            <a:endParaRPr lang="en-GB" altLang="zh-CN" sz="3200" dirty="0"/>
          </a:p>
          <a:p>
            <a:pPr algn="just">
              <a:spcBef>
                <a:spcPct val="50000"/>
              </a:spcBef>
              <a:defRPr/>
            </a:pPr>
            <a:endParaRPr lang="en-GB" altLang="zh-CN" sz="3200" dirty="0"/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628650" y="260350"/>
            <a:ext cx="7886700" cy="79629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今天我们学了什么？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/>
          <p:nvPr/>
        </p:nvSpPr>
        <p:spPr>
          <a:xfrm>
            <a:off x="368300" y="1782445"/>
            <a:ext cx="4457700" cy="26463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GB" sz="16600" dirty="0">
                <a:solidFill>
                  <a:schemeClr val="accent4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爱好</a:t>
            </a:r>
          </a:p>
        </p:txBody>
      </p:sp>
      <p:sp>
        <p:nvSpPr>
          <p:cNvPr id="15366" name="Text Box 6"/>
          <p:cNvSpPr txBox="1"/>
          <p:nvPr/>
        </p:nvSpPr>
        <p:spPr>
          <a:xfrm>
            <a:off x="1414145" y="4429125"/>
            <a:ext cx="236537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GB" altLang="zh-CN" sz="480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Hobbies </a:t>
            </a:r>
            <a:endParaRPr lang="en-GB" altLang="zh-CN" sz="240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5"/>
          <p:cNvSpPr txBox="1"/>
          <p:nvPr/>
        </p:nvSpPr>
        <p:spPr>
          <a:xfrm>
            <a:off x="982028" y="762000"/>
            <a:ext cx="3067685" cy="11068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GB" altLang="zh-CN" sz="6600" dirty="0">
                <a:solidFill>
                  <a:schemeClr val="accent4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altLang="zh-CN" sz="660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ài​    hào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115" y="2423795"/>
            <a:ext cx="3245485" cy="2164080"/>
          </a:xfrm>
          <a:prstGeom prst="rect">
            <a:avLst/>
          </a:prstGeom>
          <a:effectLst>
            <a:softEdge rad="279400"/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3885" y="4657725"/>
            <a:ext cx="3180715" cy="2118360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2" name="爱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" y="5428043"/>
            <a:ext cx="487363" cy="48736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2135" y="206126"/>
            <a:ext cx="3089138" cy="2057400"/>
          </a:xfrm>
          <a:prstGeom prst="rect">
            <a:avLst/>
          </a:prstGeom>
          <a:effectLst>
            <a:softEdge rad="1778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2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364" grpId="0"/>
      <p:bldP spid="15364" grpId="1"/>
      <p:bldP spid="15366" grpId="0"/>
      <p:bldP spid="15366" grpId="1"/>
      <p:bldP spid="3" grpId="0"/>
      <p:bldP spid="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628650" y="260350"/>
            <a:ext cx="7886700" cy="79629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CN" sz="360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anose="030F0702030302020204" pitchFamily="66" charset="0"/>
              <a:ea typeface="楷体" panose="02010609060101010101" pitchFamily="49" charset="-122"/>
              <a:cs typeface="+mn-cs"/>
              <a:sym typeface="+mn-ea"/>
            </a:endParaRPr>
          </a:p>
          <a:p>
            <a:pPr algn="ctr"/>
            <a:r>
              <a:rPr lang="en-US" altLang="zh-CN" sz="36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  <a:sym typeface="+mn-ea"/>
              </a:rPr>
              <a:t>Guess the character!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楷体" panose="02010609060101010101" pitchFamily="49" charset="-122"/>
              <a:cs typeface="Calibri" panose="020F0502020204030204" pitchFamily="34" charset="0"/>
            </a:endParaRPr>
          </a:p>
          <a:p>
            <a:pPr algn="ctr"/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楷体" panose="02010609060101010101" pitchFamily="49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/>
          <p:nvPr/>
        </p:nvSpPr>
        <p:spPr>
          <a:xfrm>
            <a:off x="4511675" y="1621155"/>
            <a:ext cx="4399280" cy="26460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6600" dirty="0">
                <a:solidFill>
                  <a:schemeClr val="accent4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看书</a:t>
            </a:r>
          </a:p>
        </p:txBody>
      </p:sp>
      <p:sp>
        <p:nvSpPr>
          <p:cNvPr id="5127" name="Text Box 7"/>
          <p:cNvSpPr txBox="1"/>
          <p:nvPr/>
        </p:nvSpPr>
        <p:spPr>
          <a:xfrm>
            <a:off x="5126673" y="582930"/>
            <a:ext cx="3168015" cy="11068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660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kàn​   shū</a:t>
            </a:r>
          </a:p>
        </p:txBody>
      </p:sp>
      <p:sp>
        <p:nvSpPr>
          <p:cNvPr id="5128" name="Text Box 8"/>
          <p:cNvSpPr txBox="1"/>
          <p:nvPr/>
        </p:nvSpPr>
        <p:spPr>
          <a:xfrm>
            <a:off x="5126990" y="4431030"/>
            <a:ext cx="359727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看</a:t>
            </a:r>
            <a:r>
              <a:rPr lang="zh-CN" altLang="en-US" sz="440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zh-CN" sz="440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look, watch</a:t>
            </a:r>
          </a:p>
        </p:txBody>
      </p:sp>
      <p:sp>
        <p:nvSpPr>
          <p:cNvPr id="5129" name="Text Box 9"/>
          <p:cNvSpPr txBox="1"/>
          <p:nvPr/>
        </p:nvSpPr>
        <p:spPr>
          <a:xfrm>
            <a:off x="5126990" y="5269230"/>
            <a:ext cx="218821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chemeClr val="accent4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书</a:t>
            </a:r>
            <a:r>
              <a:rPr lang="zh-CN" altLang="en-US" sz="4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</a:rPr>
              <a:t>  </a:t>
            </a:r>
            <a:r>
              <a:rPr lang="en-US" altLang="zh-CN" sz="440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05" y="783590"/>
            <a:ext cx="3601085" cy="4803775"/>
          </a:xfrm>
          <a:prstGeom prst="rect">
            <a:avLst/>
          </a:prstGeom>
          <a:effectLst>
            <a:outerShdw blurRad="50800" dist="50800" dir="5400000" algn="ctr" rotWithShape="0">
              <a:srgbClr val="E8E8E8">
                <a:alpha val="100000"/>
              </a:srgbClr>
            </a:outerShdw>
            <a:reflection stA="57000" endPos="0" dist="50800" dir="5400000" sy="-100000" algn="bl" rotWithShape="0"/>
            <a:softEdge rad="279400"/>
          </a:effectLst>
        </p:spPr>
      </p:pic>
      <p:pic>
        <p:nvPicPr>
          <p:cNvPr id="3" name="看书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7800" y="594360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7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126" grpId="0"/>
      <p:bldP spid="5126" grpId="1"/>
      <p:bldP spid="5127" grpId="0"/>
      <p:bldP spid="5127" grpId="1"/>
      <p:bldP spid="5128" grpId="0"/>
      <p:bldP spid="5128" grpId="1"/>
      <p:bldP spid="5129" grpId="0"/>
      <p:bldP spid="512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/>
          <p:nvPr/>
        </p:nvSpPr>
        <p:spPr>
          <a:xfrm>
            <a:off x="386080" y="2193925"/>
            <a:ext cx="4399280" cy="26460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6600" dirty="0">
                <a:solidFill>
                  <a:schemeClr val="accent4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上网</a:t>
            </a:r>
          </a:p>
        </p:txBody>
      </p:sp>
      <p:sp>
        <p:nvSpPr>
          <p:cNvPr id="8199" name="Text Box 7"/>
          <p:cNvSpPr txBox="1"/>
          <p:nvPr/>
        </p:nvSpPr>
        <p:spPr>
          <a:xfrm>
            <a:off x="479425" y="1178560"/>
            <a:ext cx="4212590" cy="11068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660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shàng</a:t>
            </a:r>
            <a:r>
              <a:rPr lang="en-US" altLang="zh-CN" sz="6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​ </a:t>
            </a:r>
            <a:r>
              <a:rPr lang="en-US" altLang="zh-CN" sz="660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wǎng</a:t>
            </a:r>
          </a:p>
        </p:txBody>
      </p:sp>
      <p:sp>
        <p:nvSpPr>
          <p:cNvPr id="8200" name="Text Box 8"/>
          <p:cNvSpPr txBox="1"/>
          <p:nvPr/>
        </p:nvSpPr>
        <p:spPr>
          <a:xfrm>
            <a:off x="685800" y="5105400"/>
            <a:ext cx="386842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chemeClr val="accent4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网 </a:t>
            </a:r>
            <a:r>
              <a:rPr lang="en-US" altLang="zh-CN" sz="440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net, internet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520" y="208915"/>
            <a:ext cx="4011930" cy="2663190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3" name="上网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2118" y="601980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2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198" grpId="0"/>
      <p:bldP spid="8198" grpId="1"/>
      <p:bldP spid="8199" grpId="0"/>
      <p:bldP spid="8199" grpId="1"/>
      <p:bldP spid="82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6"/>
          <p:cNvSpPr txBox="1"/>
          <p:nvPr/>
        </p:nvSpPr>
        <p:spPr>
          <a:xfrm>
            <a:off x="150813" y="3027045"/>
            <a:ext cx="4564380" cy="1861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1500" dirty="0">
                <a:solidFill>
                  <a:schemeClr val="accent4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听音乐</a:t>
            </a:r>
          </a:p>
        </p:txBody>
      </p:sp>
      <p:sp>
        <p:nvSpPr>
          <p:cNvPr id="6151" name="Text Box 7"/>
          <p:cNvSpPr txBox="1"/>
          <p:nvPr/>
        </p:nvSpPr>
        <p:spPr>
          <a:xfrm>
            <a:off x="381635" y="1914525"/>
            <a:ext cx="4103370" cy="1014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tīng  yīn ​ yuè</a:t>
            </a:r>
          </a:p>
        </p:txBody>
      </p:sp>
      <p:sp>
        <p:nvSpPr>
          <p:cNvPr id="6152" name="Text Box 8"/>
          <p:cNvSpPr txBox="1"/>
          <p:nvPr/>
        </p:nvSpPr>
        <p:spPr>
          <a:xfrm>
            <a:off x="5614728" y="4503509"/>
            <a:ext cx="2616037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chemeClr val="accent4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听</a:t>
            </a:r>
            <a:r>
              <a:rPr lang="zh-CN" altLang="en-US" sz="4400" b="1" dirty="0">
                <a:solidFill>
                  <a:schemeClr val="accent4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</a:rPr>
              <a:t>  </a:t>
            </a:r>
            <a:r>
              <a:rPr lang="en-US" altLang="zh-CN" sz="440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</a:t>
            </a:r>
          </a:p>
        </p:txBody>
      </p:sp>
      <p:sp>
        <p:nvSpPr>
          <p:cNvPr id="6153" name="Text Box 9"/>
          <p:cNvSpPr txBox="1"/>
          <p:nvPr/>
        </p:nvSpPr>
        <p:spPr>
          <a:xfrm>
            <a:off x="5340985" y="5311140"/>
            <a:ext cx="291020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chemeClr val="accent4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音乐</a:t>
            </a:r>
            <a:r>
              <a:rPr lang="zh-CN" altLang="en-US" sz="4400" b="1" dirty="0">
                <a:solidFill>
                  <a:schemeClr val="accent4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440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385" y="255905"/>
            <a:ext cx="4001770" cy="26733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听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2781" y="583580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6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151" grpId="0"/>
      <p:bldP spid="6151" grpId="1"/>
      <p:bldP spid="6152" grpId="0"/>
      <p:bldP spid="6152" grpId="1"/>
      <p:bldP spid="6153" grpId="0"/>
      <p:bldP spid="615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/>
          <p:nvPr/>
        </p:nvSpPr>
        <p:spPr>
          <a:xfrm>
            <a:off x="71755" y="3126740"/>
            <a:ext cx="4564380" cy="1861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1500" dirty="0">
                <a:solidFill>
                  <a:schemeClr val="accent4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买东西</a:t>
            </a:r>
          </a:p>
        </p:txBody>
      </p:sp>
      <p:sp>
        <p:nvSpPr>
          <p:cNvPr id="4" name="Text Box 7"/>
          <p:cNvSpPr txBox="1"/>
          <p:nvPr/>
        </p:nvSpPr>
        <p:spPr>
          <a:xfrm>
            <a:off x="194945" y="2265045"/>
            <a:ext cx="4569460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GB" altLang="zh-CN" sz="660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mǎi​ dōng ​xi</a:t>
            </a:r>
            <a:endParaRPr lang="en-GB" altLang="zh-CN" sz="6600" b="1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8"/>
          <p:cNvSpPr txBox="1"/>
          <p:nvPr/>
        </p:nvSpPr>
        <p:spPr>
          <a:xfrm>
            <a:off x="5410200" y="4603750"/>
            <a:ext cx="249364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chemeClr val="accent4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买</a:t>
            </a:r>
            <a:r>
              <a:rPr lang="zh-CN" altLang="en-US" sz="4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</a:rPr>
              <a:t>  </a:t>
            </a:r>
            <a:r>
              <a:rPr lang="en-US" altLang="zh-CN" sz="440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buy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4846955" y="5248910"/>
            <a:ext cx="422338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chemeClr val="accent4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东西 </a:t>
            </a:r>
            <a:r>
              <a:rPr lang="en-US" altLang="zh-CN" sz="440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stuff, things</a:t>
            </a:r>
          </a:p>
        </p:txBody>
      </p:sp>
      <p:pic>
        <p:nvPicPr>
          <p:cNvPr id="7" name="买东西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" y="5849620"/>
            <a:ext cx="487363" cy="4873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rcRect l="11923" b="181"/>
          <a:stretch>
            <a:fillRect/>
          </a:stretch>
        </p:blipFill>
        <p:spPr>
          <a:xfrm>
            <a:off x="5018405" y="111760"/>
            <a:ext cx="3715385" cy="2813050"/>
          </a:xfrm>
          <a:prstGeom prst="rect">
            <a:avLst/>
          </a:prstGeom>
          <a:effectLst>
            <a:softEdge rad="2413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6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302895"/>
            <a:ext cx="2862580" cy="3818890"/>
          </a:xfrm>
          <a:prstGeom prst="rect">
            <a:avLst/>
          </a:prstGeom>
          <a:effectLst>
            <a:outerShdw blurRad="50800" dist="50800" dir="5400000" algn="ctr" rotWithShape="0">
              <a:srgbClr val="E8E8E8">
                <a:alpha val="100000"/>
              </a:srgbClr>
            </a:outerShdw>
            <a:reflection stA="57000" endPos="0" dist="50800" dir="5400000" sy="-100000" algn="bl" rotWithShape="0"/>
            <a:softEdge rad="2794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35" y="4121785"/>
            <a:ext cx="4001770" cy="26733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325" y="4013200"/>
            <a:ext cx="4011930" cy="2663190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rcRect l="11923" b="181"/>
          <a:stretch>
            <a:fillRect/>
          </a:stretch>
        </p:blipFill>
        <p:spPr>
          <a:xfrm>
            <a:off x="4708525" y="302895"/>
            <a:ext cx="3861435" cy="2923540"/>
          </a:xfrm>
          <a:prstGeom prst="rect">
            <a:avLst/>
          </a:prstGeom>
          <a:effectLst>
            <a:softEdge rad="2413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/>
          <p:nvPr/>
        </p:nvSpPr>
        <p:spPr>
          <a:xfrm>
            <a:off x="504825" y="1219200"/>
            <a:ext cx="3688080" cy="22148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3800" dirty="0">
                <a:solidFill>
                  <a:schemeClr val="accent4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上网</a:t>
            </a:r>
          </a:p>
        </p:txBody>
      </p:sp>
      <p:sp>
        <p:nvSpPr>
          <p:cNvPr id="3" name="Text Box 6"/>
          <p:cNvSpPr txBox="1"/>
          <p:nvPr/>
        </p:nvSpPr>
        <p:spPr>
          <a:xfrm>
            <a:off x="3886200" y="4114800"/>
            <a:ext cx="4627563" cy="18621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1500" dirty="0">
                <a:solidFill>
                  <a:schemeClr val="accent4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听音乐</a:t>
            </a:r>
          </a:p>
        </p:txBody>
      </p:sp>
      <p:sp>
        <p:nvSpPr>
          <p:cNvPr id="4" name="Text Box 6"/>
          <p:cNvSpPr txBox="1"/>
          <p:nvPr/>
        </p:nvSpPr>
        <p:spPr>
          <a:xfrm>
            <a:off x="4066540" y="591185"/>
            <a:ext cx="4608513" cy="18621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1500" dirty="0">
                <a:solidFill>
                  <a:schemeClr val="accent4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买东西</a:t>
            </a:r>
          </a:p>
        </p:txBody>
      </p:sp>
      <p:sp>
        <p:nvSpPr>
          <p:cNvPr id="5" name="Text Box 6"/>
          <p:cNvSpPr txBox="1"/>
          <p:nvPr/>
        </p:nvSpPr>
        <p:spPr>
          <a:xfrm>
            <a:off x="3200400" y="2295525"/>
            <a:ext cx="3724275" cy="2216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3800" dirty="0">
                <a:solidFill>
                  <a:schemeClr val="accent4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/>
      <p:bldP spid="3" grpId="1"/>
      <p:bldP spid="3" grpId="2"/>
      <p:bldP spid="4" grpId="0"/>
      <p:bldP spid="4" grpId="1"/>
      <p:bldP spid="4" grpId="2"/>
      <p:bldP spid="5" grpId="0"/>
      <p:bldP spid="5" grpId="1"/>
      <p:bldP spid="5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Stroke anim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271588"/>
            <a:ext cx="15240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5" name="Picture 4" descr="Stroke anima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1271588"/>
            <a:ext cx="15240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6" name="Picture 6" descr="Stroke anima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5233988"/>
            <a:ext cx="15240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7" name="Picture 8" descr="Stroke anima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100" y="5233988"/>
            <a:ext cx="15240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8" name="Picture 10" descr="Stroke anima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00400"/>
            <a:ext cx="1524000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20" name="Rectangle 1"/>
          <p:cNvSpPr/>
          <p:nvPr/>
        </p:nvSpPr>
        <p:spPr>
          <a:xfrm>
            <a:off x="313690" y="2715895"/>
            <a:ext cx="273240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shàng</a:t>
            </a:r>
            <a:r>
              <a:rPr lang="en-US" altLang="zh-CN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​        </a:t>
            </a:r>
            <a:r>
              <a:rPr lang="en-US" altLang="zh-CN" sz="280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wǎng</a:t>
            </a:r>
            <a:endParaRPr lang="en-US" altLang="zh-CN" sz="280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GB" altLang="zh-CN" sz="2800" dirty="0">
              <a:latin typeface="Arial" panose="020B0604020202020204" pitchFamily="34" charset="0"/>
            </a:endParaRPr>
          </a:p>
        </p:txBody>
      </p:sp>
      <p:sp>
        <p:nvSpPr>
          <p:cNvPr id="64521" name="Rectangle 2"/>
          <p:cNvSpPr/>
          <p:nvPr/>
        </p:nvSpPr>
        <p:spPr>
          <a:xfrm>
            <a:off x="481965" y="762000"/>
            <a:ext cx="213360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GB" altLang="zh-CN" sz="2800" dirty="0">
                <a:solidFill>
                  <a:schemeClr val="accent4">
                    <a:lumMod val="25000"/>
                  </a:schemeClr>
                </a:solidFill>
                <a:latin typeface="Comic Sans MS" panose="030F0702030302020204" pitchFamily="66" charset="0"/>
                <a:sym typeface="+mn-ea"/>
              </a:rPr>
              <a:t> </a:t>
            </a:r>
            <a:r>
              <a:rPr lang="en-GB" altLang="zh-CN" sz="280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ài​             hào</a:t>
            </a:r>
          </a:p>
        </p:txBody>
      </p:sp>
      <p:sp>
        <p:nvSpPr>
          <p:cNvPr id="64522" name="Rectangle 3"/>
          <p:cNvSpPr/>
          <p:nvPr/>
        </p:nvSpPr>
        <p:spPr>
          <a:xfrm>
            <a:off x="568643" y="4724400"/>
            <a:ext cx="193357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buClrTx/>
              <a:buSzTx/>
              <a:buFontTx/>
            </a:pPr>
            <a:r>
              <a:rPr lang="en-US" altLang="zh-CN" sz="280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kàn​         shū</a:t>
            </a:r>
            <a:endParaRPr lang="en-GB" altLang="zh-CN" sz="280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hlinkClick r:id="" action="ppaction://hlinkfile"/>
            </a:endParaRPr>
          </a:p>
        </p:txBody>
      </p:sp>
      <p:pic>
        <p:nvPicPr>
          <p:cNvPr id="64523" name="Picture 14" descr="Stroke anima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2338" y="3167063"/>
            <a:ext cx="15240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24" name="Picture 16" descr="Stroke anima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1575" y="3173413"/>
            <a:ext cx="1524000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25" name="Rectangle 4"/>
          <p:cNvSpPr/>
          <p:nvPr/>
        </p:nvSpPr>
        <p:spPr>
          <a:xfrm>
            <a:off x="6448743" y="2568575"/>
            <a:ext cx="2104390" cy="9531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80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yīn ​           yuè</a:t>
            </a:r>
            <a:endParaRPr lang="zh-CN" altLang="en-US" sz="2800" u="sng"/>
          </a:p>
          <a:p>
            <a:pPr algn="l"/>
            <a:endParaRPr lang="en-GB" altLang="zh-CN" sz="2800" u="sng" dirty="0">
              <a:latin typeface="Arial" panose="020B0604020202020204" pitchFamily="34" charset="0"/>
            </a:endParaRPr>
          </a:p>
        </p:txBody>
      </p:sp>
      <p:sp>
        <p:nvSpPr>
          <p:cNvPr id="64527" name="Rectangle 5"/>
          <p:cNvSpPr/>
          <p:nvPr/>
        </p:nvSpPr>
        <p:spPr>
          <a:xfrm>
            <a:off x="4997450" y="2568575"/>
            <a:ext cx="73850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80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tīng</a:t>
            </a:r>
            <a:endParaRPr lang="en-GB" altLang="zh-CN" sz="2800" dirty="0">
              <a:latin typeface="Arial" panose="020B0604020202020204" pitchFamily="34" charset="0"/>
            </a:endParaRPr>
          </a:p>
        </p:txBody>
      </p:sp>
      <p:pic>
        <p:nvPicPr>
          <p:cNvPr id="64528" name="Picture 20" descr="Stroke animatio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3100" y="5240338"/>
            <a:ext cx="1550988" cy="1552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30" name="Picture 24" descr="Stroke animati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5700" y="5227638"/>
            <a:ext cx="1552575" cy="1550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1" name="Rectangle 6"/>
          <p:cNvSpPr/>
          <p:nvPr/>
        </p:nvSpPr>
        <p:spPr>
          <a:xfrm>
            <a:off x="4869815" y="4724400"/>
            <a:ext cx="37852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GB" altLang="zh-CN" sz="280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mǎi​            dōng         ​  xi</a:t>
            </a:r>
            <a:endParaRPr lang="en-GB" altLang="zh-CN" sz="2800" dirty="0"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97685" y="2698750"/>
            <a:ext cx="309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 </a:t>
            </a:r>
            <a:endParaRPr lang="zh-CN" altLang="en-US"/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628650" y="78844"/>
            <a:ext cx="7886700" cy="7099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Practice each character at least 5 times:</a:t>
            </a:r>
          </a:p>
        </p:txBody>
      </p:sp>
      <p:pic>
        <p:nvPicPr>
          <p:cNvPr id="4" name="Picture 18" descr="Stroke animation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96753" y="3173413"/>
            <a:ext cx="15240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22" descr="Stroke animation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02655" y="5227638"/>
            <a:ext cx="1552575" cy="1550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2" descr="Stroke animation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23683" y="3200400"/>
            <a:ext cx="1530350" cy="1530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3"/>
          <p:cNvSpPr txBox="1"/>
          <p:nvPr/>
        </p:nvSpPr>
        <p:spPr>
          <a:xfrm>
            <a:off x="4024630" y="938530"/>
            <a:ext cx="5020945" cy="16300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Extension</a:t>
            </a:r>
            <a:r>
              <a:rPr lang="en-US" sz="2000" b="1" i="1" dirty="0"/>
              <a:t> </a:t>
            </a:r>
            <a:r>
              <a:rPr lang="en-US" sz="2000" i="1" dirty="0"/>
              <a:t>:</a:t>
            </a:r>
          </a:p>
          <a:p>
            <a:r>
              <a:rPr lang="en-GB" altLang="zh-CN" sz="2000" i="1" dirty="0"/>
              <a:t>    Test your memory: cover, write, check.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Write out the new words in your vocab book and practise the characters on your sheet.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默认设计模板">
  <a:themeElements>
    <a:clrScheme name="默认设计模板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CEEACA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EEAC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EEACA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511</Words>
  <Application>Microsoft Office PowerPoint</Application>
  <PresentationFormat>全屏显示(4:3)</PresentationFormat>
  <Paragraphs>135</Paragraphs>
  <Slides>20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楷体</vt:lpstr>
      <vt:lpstr>Arial</vt:lpstr>
      <vt:lpstr>Calibri</vt:lpstr>
      <vt:lpstr>Calibri Light</vt:lpstr>
      <vt:lpstr>Calisto MT</vt:lpstr>
      <vt:lpstr>Comic Sans MS</vt:lpstr>
      <vt:lpstr>默认设计模板</vt:lpstr>
      <vt:lpstr>1_Default Design</vt:lpstr>
      <vt:lpstr>2_Default Design</vt:lpstr>
      <vt:lpstr>1_默认设计模板</vt:lpstr>
      <vt:lpstr>Office Theme</vt:lpstr>
      <vt:lpstr>3_Default Design</vt:lpstr>
      <vt:lpstr>  3.1: 我们玩儿游戏吧！         wǒ mén wánr yóuxì ba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</dc:creator>
  <cp:lastModifiedBy>Lu, Xiaojun</cp:lastModifiedBy>
  <cp:revision>65</cp:revision>
  <dcterms:created xsi:type="dcterms:W3CDTF">2020-06-10T13:04:00Z</dcterms:created>
  <dcterms:modified xsi:type="dcterms:W3CDTF">2020-08-18T09:40:32Z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2052-11.1.0.9828</vt:lpwstr>
  </property>
</Properties>
</file>