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60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0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BE5C-9BCC-41AB-ACF5-BAF01FF5ACC6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6ED1-E0EB-4B2E-B444-4487EC7662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359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BE5C-9BCC-41AB-ACF5-BAF01FF5ACC6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6ED1-E0EB-4B2E-B444-4487EC7662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59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BE5C-9BCC-41AB-ACF5-BAF01FF5ACC6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6ED1-E0EB-4B2E-B444-4487EC7662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07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BE5C-9BCC-41AB-ACF5-BAF01FF5ACC6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6ED1-E0EB-4B2E-B444-4487EC7662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98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BE5C-9BCC-41AB-ACF5-BAF01FF5ACC6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6ED1-E0EB-4B2E-B444-4487EC7662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71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BE5C-9BCC-41AB-ACF5-BAF01FF5ACC6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6ED1-E0EB-4B2E-B444-4487EC7662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97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BE5C-9BCC-41AB-ACF5-BAF01FF5ACC6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6ED1-E0EB-4B2E-B444-4487EC7662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77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BE5C-9BCC-41AB-ACF5-BAF01FF5ACC6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6ED1-E0EB-4B2E-B444-4487EC7662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16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BE5C-9BCC-41AB-ACF5-BAF01FF5ACC6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6ED1-E0EB-4B2E-B444-4487EC7662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86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BE5C-9BCC-41AB-ACF5-BAF01FF5ACC6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6ED1-E0EB-4B2E-B444-4487EC7662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40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BE5C-9BCC-41AB-ACF5-BAF01FF5ACC6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6ED1-E0EB-4B2E-B444-4487EC7662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44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6BE5C-9BCC-41AB-ACF5-BAF01FF5ACC6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26ED1-E0EB-4B2E-B444-4487EC7662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98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10" Type="http://schemas.openxmlformats.org/officeDocument/2006/relationships/image" Target="../media/image17.gif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Relationship Id="rId9" Type="http://schemas.openxmlformats.org/officeDocument/2006/relationships/image" Target="../media/image2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Relationship Id="rId9" Type="http://schemas.openxmlformats.org/officeDocument/2006/relationships/image" Target="../media/image3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gif"/><Relationship Id="rId7" Type="http://schemas.openxmlformats.org/officeDocument/2006/relationships/image" Target="../media/image39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41.gif"/><Relationship Id="rId7" Type="http://schemas.openxmlformats.org/officeDocument/2006/relationships/image" Target="../media/image20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4" Type="http://schemas.openxmlformats.org/officeDocument/2006/relationships/image" Target="../media/image42.gif"/><Relationship Id="rId9" Type="http://schemas.openxmlformats.org/officeDocument/2006/relationships/image" Target="../media/image4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7" Type="http://schemas.openxmlformats.org/officeDocument/2006/relationships/image" Target="../media/image52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gif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gif"/><Relationship Id="rId3" Type="http://schemas.openxmlformats.org/officeDocument/2006/relationships/image" Target="../media/image18.gif"/><Relationship Id="rId7" Type="http://schemas.openxmlformats.org/officeDocument/2006/relationships/image" Target="../media/image57.gif"/><Relationship Id="rId12" Type="http://schemas.openxmlformats.org/officeDocument/2006/relationships/image" Target="../media/image61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gif"/><Relationship Id="rId11" Type="http://schemas.openxmlformats.org/officeDocument/2006/relationships/image" Target="../media/image30.gif"/><Relationship Id="rId5" Type="http://schemas.openxmlformats.org/officeDocument/2006/relationships/image" Target="../media/image55.gif"/><Relationship Id="rId10" Type="http://schemas.openxmlformats.org/officeDocument/2006/relationships/image" Target="../media/image60.gif"/><Relationship Id="rId4" Type="http://schemas.openxmlformats.org/officeDocument/2006/relationships/image" Target="../media/image54.gif"/><Relationship Id="rId9" Type="http://schemas.openxmlformats.org/officeDocument/2006/relationships/image" Target="../media/image59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gif"/><Relationship Id="rId3" Type="http://schemas.openxmlformats.org/officeDocument/2006/relationships/image" Target="../media/image63.gif"/><Relationship Id="rId7" Type="http://schemas.openxmlformats.org/officeDocument/2006/relationships/image" Target="../media/image65.gif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64.gif"/><Relationship Id="rId10" Type="http://schemas.openxmlformats.org/officeDocument/2006/relationships/image" Target="../media/image68.gif"/><Relationship Id="rId4" Type="http://schemas.openxmlformats.org/officeDocument/2006/relationships/image" Target="../media/image30.gif"/><Relationship Id="rId9" Type="http://schemas.openxmlformats.org/officeDocument/2006/relationships/image" Target="../media/image6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0930" y="2344142"/>
            <a:ext cx="2991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GB" u="sng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gāo</a:t>
            </a:r>
            <a:r>
              <a:rPr lang="en-GB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tall, high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2282483" y="33956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1451" y="2279711"/>
            <a:ext cx="192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</a:rPr>
              <a:t>ǎi</a:t>
            </a:r>
            <a:r>
              <a:rPr lang="en-GB" dirty="0"/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= short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0932" y="5287560"/>
            <a:ext cx="217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shòu</a:t>
            </a:r>
            <a:r>
              <a:rPr lang="en-GB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= thin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0" y="5362101"/>
            <a:ext cx="3316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piào</a:t>
            </a:r>
            <a:r>
              <a:rPr lang="en-GB" u="sng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u="sng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liɑnɡ</a:t>
            </a:r>
            <a:r>
              <a:rPr lang="en-GB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beautiful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86631" y="2344142"/>
            <a:ext cx="230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</a:t>
            </a:r>
            <a:r>
              <a:rPr lang="en-GB" u="sng" dirty="0" smtClean="0">
                <a:solidFill>
                  <a:schemeClr val="accent5"/>
                </a:solidFill>
              </a:rPr>
              <a:t>pang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smtClean="0"/>
              <a:t>= </a:t>
            </a:r>
            <a:r>
              <a:rPr lang="en-GB" dirty="0" smtClean="0"/>
              <a:t>fat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656086" y="5362101"/>
            <a:ext cx="2572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</a:rPr>
              <a:t>hǎo</a:t>
            </a:r>
            <a:r>
              <a:rPr lang="en-GB" u="sng" dirty="0">
                <a:solidFill>
                  <a:schemeClr val="accent5"/>
                </a:solidFill>
              </a:rPr>
              <a:t> </a:t>
            </a:r>
            <a:r>
              <a:rPr lang="en-GB" u="sng" dirty="0" err="1" smtClean="0">
                <a:solidFill>
                  <a:schemeClr val="accent5"/>
                </a:solidFill>
              </a:rPr>
              <a:t>kàn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smtClean="0"/>
              <a:t>= </a:t>
            </a:r>
            <a:r>
              <a:rPr lang="en-GB" dirty="0" smtClean="0"/>
              <a:t>good looking</a:t>
            </a:r>
            <a:endParaRPr lang="en-GB" dirty="0"/>
          </a:p>
        </p:txBody>
      </p:sp>
      <p:pic>
        <p:nvPicPr>
          <p:cNvPr id="1026" name="Picture 2" descr="Stroke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96" y="578697"/>
            <a:ext cx="1607250" cy="160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roke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22" y="553086"/>
            <a:ext cx="1585912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roke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631" y="557792"/>
            <a:ext cx="1581207" cy="158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roke anima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98" y="3487659"/>
            <a:ext cx="1622748" cy="162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troke animatio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37" y="3588633"/>
            <a:ext cx="1580451" cy="158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troke animatio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376" y="3638702"/>
            <a:ext cx="1514259" cy="151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troke animatio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005" y="3588633"/>
            <a:ext cx="1641192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troke animation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752" y="3588633"/>
            <a:ext cx="1585912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86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0930" y="2344142"/>
            <a:ext cx="2991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u="sng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huài</a:t>
            </a:r>
            <a:r>
              <a:rPr lang="en-GB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handsome, smart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2282483" y="33956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90356" y="2344142"/>
            <a:ext cx="305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cōnɡ</a:t>
            </a:r>
            <a:r>
              <a:rPr lang="en-GB" u="sng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u="sng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míng</a:t>
            </a:r>
            <a:r>
              <a:rPr lang="en-GB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intelligent, clever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7905" y="5456294"/>
            <a:ext cx="212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měi</a:t>
            </a:r>
            <a:r>
              <a:rPr lang="en-GB" u="sng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u="sng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lì</a:t>
            </a:r>
            <a:r>
              <a:rPr lang="en-GB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beautiful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19973" y="5456295"/>
            <a:ext cx="202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GB" u="sng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ěn</a:t>
            </a:r>
            <a:r>
              <a:rPr lang="en-GB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very, rather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29234" y="2356613"/>
            <a:ext cx="21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</a:rPr>
              <a:t>bèn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smtClean="0"/>
              <a:t>=stupid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508570" y="5485836"/>
            <a:ext cx="2944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</a:rPr>
              <a:t>zhào</a:t>
            </a:r>
            <a:r>
              <a:rPr lang="en-GB" u="sng" dirty="0">
                <a:solidFill>
                  <a:schemeClr val="accent5"/>
                </a:solidFill>
              </a:rPr>
              <a:t> </a:t>
            </a:r>
            <a:r>
              <a:rPr lang="en-GB" u="sng" dirty="0" err="1" smtClean="0">
                <a:solidFill>
                  <a:schemeClr val="accent5"/>
                </a:solidFill>
              </a:rPr>
              <a:t>piàn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smtClean="0"/>
              <a:t>= </a:t>
            </a:r>
            <a:r>
              <a:rPr lang="en-GB" dirty="0" smtClean="0"/>
              <a:t>photo</a:t>
            </a:r>
            <a:endParaRPr lang="en-GB" dirty="0"/>
          </a:p>
        </p:txBody>
      </p:sp>
      <p:pic>
        <p:nvPicPr>
          <p:cNvPr id="2050" name="Picture 2" descr="Stroke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30" y="397117"/>
            <a:ext cx="1591751" cy="159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roke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668" y="397118"/>
            <a:ext cx="1591751" cy="159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roke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419" y="420364"/>
            <a:ext cx="1545256" cy="154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troke anima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234" y="420364"/>
            <a:ext cx="1694036" cy="169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troke animatio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04" y="3548632"/>
            <a:ext cx="1585912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troke animatio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20" y="3530213"/>
            <a:ext cx="1622748" cy="162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troke animatio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973" y="3629633"/>
            <a:ext cx="1545256" cy="154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Stroke animation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107" y="3637828"/>
            <a:ext cx="1576253" cy="157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Stroke animation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360" y="3620875"/>
            <a:ext cx="1622748" cy="162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8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0930" y="2344142"/>
            <a:ext cx="2991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u="sng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huáng</a:t>
            </a:r>
            <a:r>
              <a:rPr lang="en-GB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bed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2282483" y="33956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00041" y="239676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zhuō</a:t>
            </a:r>
            <a:r>
              <a:rPr lang="en-GB" u="sng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u="sng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</a:t>
            </a:r>
            <a:r>
              <a:rPr lang="en-GB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desk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8385" y="5589722"/>
            <a:ext cx="1952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gù</a:t>
            </a:r>
            <a:r>
              <a:rPr lang="en-GB" u="sng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u="sng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</a:t>
            </a:r>
            <a:r>
              <a:rPr lang="en-GB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wardrobe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00420" y="5408908"/>
            <a:ext cx="2588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u="sng" dirty="0" smtClean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u="sng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u="sng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én</a:t>
            </a:r>
            <a:r>
              <a:rPr lang="en-GB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door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63552" y="2396761"/>
            <a:ext cx="2123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</a:rPr>
              <a:t>yǐ</a:t>
            </a:r>
            <a:r>
              <a:rPr lang="en-GB" u="sng" dirty="0">
                <a:solidFill>
                  <a:schemeClr val="accent5"/>
                </a:solidFill>
              </a:rPr>
              <a:t> </a:t>
            </a:r>
            <a:r>
              <a:rPr lang="en-GB" u="sng" dirty="0" err="1" smtClean="0">
                <a:solidFill>
                  <a:schemeClr val="accent5"/>
                </a:solidFill>
              </a:rPr>
              <a:t>zi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smtClean="0"/>
              <a:t>= chair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9174997" y="5656892"/>
            <a:ext cx="227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</a:rPr>
              <a:t>shū</a:t>
            </a:r>
            <a:r>
              <a:rPr lang="en-GB" u="sng" dirty="0">
                <a:solidFill>
                  <a:schemeClr val="accent5"/>
                </a:solidFill>
              </a:rPr>
              <a:t> </a:t>
            </a:r>
            <a:r>
              <a:rPr lang="en-GB" u="sng" dirty="0" err="1">
                <a:solidFill>
                  <a:schemeClr val="accent5"/>
                </a:solidFill>
              </a:rPr>
              <a:t>jià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smtClean="0"/>
              <a:t>= bookshelves</a:t>
            </a:r>
            <a:endParaRPr lang="en-GB" dirty="0"/>
          </a:p>
        </p:txBody>
      </p:sp>
      <p:pic>
        <p:nvPicPr>
          <p:cNvPr id="3074" name="Picture 2" descr="Stroke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68" y="397116"/>
            <a:ext cx="1622748" cy="162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troke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9" y="473834"/>
            <a:ext cx="1585912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troke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451" y="473834"/>
            <a:ext cx="1585912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troke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437" y="537063"/>
            <a:ext cx="1585912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Stroke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516" y="3701647"/>
            <a:ext cx="1585912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troke anima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04" y="3697779"/>
            <a:ext cx="1585912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troke animatio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525" y="574927"/>
            <a:ext cx="1585912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troke animatio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451" y="3732631"/>
            <a:ext cx="1576253" cy="157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troke animatio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63" y="3577648"/>
            <a:ext cx="1731236" cy="173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Stroke animation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099" y="3542433"/>
            <a:ext cx="1731236" cy="173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8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0930" y="2344142"/>
            <a:ext cx="190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u="sng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ēng</a:t>
            </a:r>
            <a:r>
              <a:rPr lang="en-GB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lamp/light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2282483" y="33956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1451" y="2279711"/>
            <a:ext cx="192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wò</a:t>
            </a:r>
            <a:r>
              <a:rPr lang="en-GB" u="sng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u="sng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shì</a:t>
            </a:r>
            <a:r>
              <a:rPr lang="en-GB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bedroom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0932" y="5287560"/>
            <a:ext cx="217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u="sng" dirty="0" smtClean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u="sng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u="sng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GB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54975" y="5439904"/>
            <a:ext cx="1917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GB" u="sng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ià</a:t>
            </a:r>
            <a:r>
              <a:rPr lang="en-GB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under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10046" y="2344142"/>
            <a:ext cx="2076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</a:t>
            </a:r>
            <a:r>
              <a:rPr lang="en-GB" u="sng" dirty="0" err="1" smtClean="0">
                <a:solidFill>
                  <a:schemeClr val="accent5"/>
                </a:solidFill>
              </a:rPr>
              <a:t>lǐ</a:t>
            </a:r>
            <a:r>
              <a:rPr lang="en-GB" dirty="0" smtClean="0"/>
              <a:t> = in/inside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9228176" y="5455581"/>
            <a:ext cx="2123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</a:rPr>
              <a:t>b</a:t>
            </a:r>
            <a:r>
              <a:rPr lang="en-GB" u="sng" dirty="0" err="1" smtClean="0">
                <a:solidFill>
                  <a:schemeClr val="accent5"/>
                </a:solidFill>
              </a:rPr>
              <a:t>ǎ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smtClean="0"/>
              <a:t>= measure </a:t>
            </a:r>
            <a:r>
              <a:rPr lang="en-GB" dirty="0" smtClean="0"/>
              <a:t>word for chairs</a:t>
            </a:r>
            <a:endParaRPr lang="en-GB" dirty="0"/>
          </a:p>
        </p:txBody>
      </p:sp>
      <p:pic>
        <p:nvPicPr>
          <p:cNvPr id="4098" name="Picture 2" descr="Stroke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45" y="330850"/>
            <a:ext cx="1715738" cy="171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troke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974" y="387767"/>
            <a:ext cx="1718482" cy="171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troke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456" y="460676"/>
            <a:ext cx="1585912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troke anima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524" y="521442"/>
            <a:ext cx="1682181" cy="168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troke animatio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30" y="3335954"/>
            <a:ext cx="1777731" cy="177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Stroke animatio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76" y="3335954"/>
            <a:ext cx="1788877" cy="178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Stroke animatio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030" y="3455277"/>
            <a:ext cx="1758219" cy="175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Stroke animation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176" y="3369870"/>
            <a:ext cx="1709898" cy="170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48103" y="5439904"/>
            <a:ext cx="1740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</a:rPr>
              <a:t>z</a:t>
            </a:r>
            <a:r>
              <a:rPr lang="en-GB" u="sng" dirty="0" err="1" smtClean="0">
                <a:solidFill>
                  <a:schemeClr val="accent5"/>
                </a:solidFill>
              </a:rPr>
              <a:t>hāng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smtClean="0"/>
              <a:t>= </a:t>
            </a:r>
            <a:r>
              <a:rPr lang="en-GB" dirty="0" smtClean="0"/>
              <a:t>measure word for flat objects: table, </a:t>
            </a:r>
            <a:r>
              <a:rPr lang="en-GB" dirty="0" smtClean="0"/>
              <a:t>bed </a:t>
            </a:r>
            <a:r>
              <a:rPr lang="en-GB" dirty="0" err="1" smtClean="0"/>
              <a:t>etc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31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0930" y="2588218"/>
            <a:ext cx="1631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GB" u="sng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ēi</a:t>
            </a:r>
            <a:r>
              <a:rPr lang="en-GB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black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2282483" y="33956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89355" y="2550209"/>
            <a:ext cx="1999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GB" u="sng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óng</a:t>
            </a:r>
            <a:r>
              <a:rPr lang="en-GB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red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4435" y="5185342"/>
            <a:ext cx="217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u="sng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u="sng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GB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blue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75278" y="5529156"/>
            <a:ext cx="319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GB" u="sng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uáng</a:t>
            </a:r>
            <a:r>
              <a:rPr lang="en-GB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yellow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48054" y="2588219"/>
            <a:ext cx="2138766" cy="367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</a:rPr>
              <a:t>l</a:t>
            </a:r>
            <a:r>
              <a:rPr lang="en-GB" u="sng" dirty="0" err="1" smtClean="0">
                <a:solidFill>
                  <a:schemeClr val="accent5"/>
                </a:solidFill>
              </a:rPr>
              <a:t>ǜ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smtClean="0"/>
              <a:t>= </a:t>
            </a:r>
            <a:r>
              <a:rPr lang="en-GB" dirty="0" smtClean="0"/>
              <a:t>green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775986" y="5426059"/>
            <a:ext cx="227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</a:rPr>
              <a:t>s</a:t>
            </a:r>
            <a:r>
              <a:rPr lang="en-GB" u="sng" dirty="0" err="1" smtClean="0">
                <a:solidFill>
                  <a:schemeClr val="accent5"/>
                </a:solidFill>
              </a:rPr>
              <a:t>è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smtClean="0"/>
              <a:t>= colour</a:t>
            </a:r>
            <a:endParaRPr lang="en-GB" dirty="0"/>
          </a:p>
        </p:txBody>
      </p:sp>
      <p:pic>
        <p:nvPicPr>
          <p:cNvPr id="5122" name="Picture 2" descr="Stroke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49" y="330850"/>
            <a:ext cx="1746734" cy="174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troke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136" y="330850"/>
            <a:ext cx="1707260" cy="17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troke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049" y="296288"/>
            <a:ext cx="1815856" cy="181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troke anima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84" y="276551"/>
            <a:ext cx="1815856" cy="181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troke animatio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30" y="3406227"/>
            <a:ext cx="1870721" cy="187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Stroke animatio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797" y="3452722"/>
            <a:ext cx="1777731" cy="177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Stroke animatio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825" y="3329133"/>
            <a:ext cx="1947815" cy="194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634" y="2588218"/>
            <a:ext cx="1498762" cy="36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</a:rPr>
              <a:t>b</a:t>
            </a:r>
            <a:r>
              <a:rPr lang="en-GB" u="sng" dirty="0" err="1" smtClean="0">
                <a:solidFill>
                  <a:schemeClr val="accent5"/>
                </a:solidFill>
              </a:rPr>
              <a:t>ái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smtClean="0"/>
              <a:t>=</a:t>
            </a:r>
            <a:r>
              <a:rPr lang="en-GB" dirty="0" smtClean="0"/>
              <a:t>white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95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0930" y="2344142"/>
            <a:ext cx="2991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shàng</a:t>
            </a:r>
            <a:r>
              <a:rPr lang="en-GB" u="sng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u="sng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yī</a:t>
            </a:r>
            <a:r>
              <a:rPr lang="en-GB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top 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2282483" y="33956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36949" y="2279710"/>
            <a:ext cx="190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</a:t>
            </a:r>
            <a:r>
              <a:rPr lang="en-GB" u="sng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u="sng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yī</a:t>
            </a:r>
            <a:r>
              <a:rPr lang="en-GB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coat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0932" y="5287560"/>
            <a:ext cx="217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qún</a:t>
            </a:r>
            <a:r>
              <a:rPr lang="en-GB" u="sng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u="sng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</a:t>
            </a:r>
            <a:r>
              <a:rPr lang="en-GB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skirt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80041" y="5348760"/>
            <a:ext cx="2588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wà</a:t>
            </a:r>
            <a:r>
              <a:rPr lang="en-GB" u="sng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u="sng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</a:t>
            </a:r>
            <a:r>
              <a:rPr lang="en-GB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trousers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48054" y="2588219"/>
            <a:ext cx="2138766" cy="367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  </a:t>
            </a:r>
            <a:r>
              <a:rPr lang="en-GB" u="sng" dirty="0" err="1">
                <a:solidFill>
                  <a:schemeClr val="accent5"/>
                </a:solidFill>
              </a:rPr>
              <a:t>chèn</a:t>
            </a:r>
            <a:r>
              <a:rPr lang="en-GB" u="sng" dirty="0">
                <a:solidFill>
                  <a:schemeClr val="accent5"/>
                </a:solidFill>
              </a:rPr>
              <a:t> </a:t>
            </a:r>
            <a:r>
              <a:rPr lang="en-GB" u="sng" dirty="0" err="1" smtClean="0">
                <a:solidFill>
                  <a:schemeClr val="accent5"/>
                </a:solidFill>
              </a:rPr>
              <a:t>yī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smtClean="0"/>
              <a:t>= shirt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0" y="5408908"/>
            <a:ext cx="2309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</a:rPr>
              <a:t>kù</a:t>
            </a:r>
            <a:r>
              <a:rPr lang="en-GB" u="sng" dirty="0">
                <a:solidFill>
                  <a:schemeClr val="accent5"/>
                </a:solidFill>
              </a:rPr>
              <a:t> </a:t>
            </a:r>
            <a:r>
              <a:rPr lang="en-GB" u="sng" dirty="0" err="1">
                <a:solidFill>
                  <a:schemeClr val="accent5"/>
                </a:solidFill>
              </a:rPr>
              <a:t>zi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smtClean="0"/>
              <a:t>= trousers</a:t>
            </a:r>
            <a:endParaRPr lang="en-GB" dirty="0"/>
          </a:p>
        </p:txBody>
      </p:sp>
      <p:pic>
        <p:nvPicPr>
          <p:cNvPr id="6146" name="Picture 2" descr="Stroke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11" y="412614"/>
            <a:ext cx="1684741" cy="168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troke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052" y="462028"/>
            <a:ext cx="1585912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troke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346" y="511443"/>
            <a:ext cx="1585912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troke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434" y="511443"/>
            <a:ext cx="1585912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Stroke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627" y="546309"/>
            <a:ext cx="1585912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troke anima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715" y="574927"/>
            <a:ext cx="1585912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Stroke animatio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11" y="3362573"/>
            <a:ext cx="1806025" cy="180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Stroke animatio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859" y="3362573"/>
            <a:ext cx="1746734" cy="174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Stroke animatio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346" y="3346763"/>
            <a:ext cx="1746734" cy="174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Stroke animatio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949" y="3362573"/>
            <a:ext cx="1822397" cy="18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Stroke animatio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627" y="3421864"/>
            <a:ext cx="1746734" cy="174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Stroke animation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35" y="3421645"/>
            <a:ext cx="1746953" cy="174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6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0930" y="2344142"/>
            <a:ext cx="2991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GB" u="sng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ié</a:t>
            </a:r>
            <a:r>
              <a:rPr lang="en-GB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shoes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2282483" y="33956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6983" y="2257905"/>
            <a:ext cx="282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yùn</a:t>
            </a:r>
            <a:r>
              <a:rPr lang="en-GB" u="sng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u="sng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dòng</a:t>
            </a:r>
            <a:r>
              <a:rPr lang="en-GB" u="sng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u="sng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xié</a:t>
            </a:r>
            <a:r>
              <a:rPr lang="en-GB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trainers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0932" y="5287560"/>
            <a:ext cx="217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u="sng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huān</a:t>
            </a:r>
            <a:r>
              <a:rPr lang="en-GB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to wear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00042" y="5517397"/>
            <a:ext cx="3688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GB" u="sng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iàn</a:t>
            </a:r>
            <a:r>
              <a:rPr lang="en-GB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measure word for clothes </a:t>
            </a: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for upper body)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76001" y="5656892"/>
            <a:ext cx="2977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accent5"/>
                </a:solidFill>
              </a:rPr>
              <a:t>t</a:t>
            </a:r>
            <a:r>
              <a:rPr lang="en-GB" dirty="0" err="1" smtClean="0">
                <a:solidFill>
                  <a:schemeClr val="accent5"/>
                </a:solidFill>
              </a:rPr>
              <a:t>iáo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smtClean="0"/>
              <a:t>= measure </a:t>
            </a:r>
            <a:r>
              <a:rPr lang="en-GB" dirty="0" smtClean="0"/>
              <a:t>word for clothes (for lower body)</a:t>
            </a:r>
            <a:endParaRPr lang="en-GB" dirty="0"/>
          </a:p>
        </p:txBody>
      </p:sp>
      <p:pic>
        <p:nvPicPr>
          <p:cNvPr id="7170" name="Picture 2" descr="Stroke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54" y="485708"/>
            <a:ext cx="1793229" cy="17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troke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768" y="485708"/>
            <a:ext cx="1793229" cy="17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troke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500" y="500747"/>
            <a:ext cx="1685200" cy="168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troke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91" y="500748"/>
            <a:ext cx="1701735" cy="170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troke anima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30" y="3354845"/>
            <a:ext cx="1932714" cy="193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Stroke animatio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87" y="3395615"/>
            <a:ext cx="1957871" cy="195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Stroke animatio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001" y="3420039"/>
            <a:ext cx="1988868" cy="19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2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0930" y="2344142"/>
            <a:ext cx="2991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qǐ</a:t>
            </a:r>
            <a:r>
              <a:rPr lang="en-GB" u="sng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u="sng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chuáng</a:t>
            </a:r>
            <a:r>
              <a:rPr lang="en-GB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to get up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2282483" y="33956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52447" y="2279711"/>
            <a:ext cx="2005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shuì</a:t>
            </a:r>
            <a:r>
              <a:rPr lang="en-GB" u="sng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u="sng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jiào</a:t>
            </a:r>
            <a:r>
              <a:rPr lang="en-GB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to sleep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0932" y="5287560"/>
            <a:ext cx="319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zuò</a:t>
            </a:r>
            <a:r>
              <a:rPr lang="en-GB" u="sng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u="sng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zuò</a:t>
            </a:r>
            <a:r>
              <a:rPr lang="en-GB" u="sng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u="sng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yè</a:t>
            </a:r>
            <a:r>
              <a:rPr lang="en-GB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to do homework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49531" y="2479729"/>
            <a:ext cx="2293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</a:rPr>
              <a:t>huí</a:t>
            </a:r>
            <a:r>
              <a:rPr lang="en-GB" u="sng" dirty="0">
                <a:solidFill>
                  <a:schemeClr val="accent5"/>
                </a:solidFill>
              </a:rPr>
              <a:t> </a:t>
            </a:r>
            <a:r>
              <a:rPr lang="en-GB" u="sng" dirty="0" err="1" smtClean="0">
                <a:solidFill>
                  <a:schemeClr val="accent5"/>
                </a:solidFill>
              </a:rPr>
              <a:t>jiā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smtClean="0"/>
              <a:t>= to go home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012269" y="5617861"/>
            <a:ext cx="344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</a:rPr>
              <a:t>shàng</a:t>
            </a:r>
            <a:r>
              <a:rPr lang="en-GB" u="sng" dirty="0">
                <a:solidFill>
                  <a:schemeClr val="accent5"/>
                </a:solidFill>
              </a:rPr>
              <a:t> </a:t>
            </a:r>
            <a:r>
              <a:rPr lang="en-GB" u="sng" dirty="0" err="1" smtClean="0">
                <a:solidFill>
                  <a:schemeClr val="accent5"/>
                </a:solidFill>
              </a:rPr>
              <a:t>hǎi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smtClean="0"/>
              <a:t>= </a:t>
            </a:r>
            <a:r>
              <a:rPr lang="en-GB" dirty="0" smtClean="0"/>
              <a:t>Shanghai</a:t>
            </a:r>
            <a:endParaRPr lang="en-GB" dirty="0"/>
          </a:p>
        </p:txBody>
      </p:sp>
      <p:pic>
        <p:nvPicPr>
          <p:cNvPr id="8194" name="Picture 2" descr="Stroke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49" y="423938"/>
            <a:ext cx="1731138" cy="173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troke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86" y="423938"/>
            <a:ext cx="1700239" cy="170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troke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916" y="480447"/>
            <a:ext cx="1754561" cy="17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Stroke anima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476" y="480447"/>
            <a:ext cx="1789793" cy="178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Stroke animatio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005" y="480448"/>
            <a:ext cx="1754561" cy="17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Stroke animatio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647" y="475384"/>
            <a:ext cx="1739549" cy="173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Stroke animatio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31" y="3395615"/>
            <a:ext cx="1705480" cy="170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Stroke animation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45" y="3364716"/>
            <a:ext cx="1705480" cy="170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Stroke animation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459" y="3396045"/>
            <a:ext cx="1705480" cy="170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Stroke animation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588" y="3364716"/>
            <a:ext cx="1813216" cy="181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Stroke animation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083" y="3408420"/>
            <a:ext cx="1756707" cy="175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2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0930" y="2344142"/>
            <a:ext cx="2991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yǐ</a:t>
            </a:r>
            <a:r>
              <a:rPr lang="en-GB" u="sng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u="sng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hòu</a:t>
            </a:r>
            <a:r>
              <a:rPr lang="en-GB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after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2282483" y="33956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25505" y="234414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shàng</a:t>
            </a:r>
            <a:r>
              <a:rPr lang="en-GB" u="sng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u="sng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bān</a:t>
            </a:r>
            <a:r>
              <a:rPr lang="en-GB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to go to work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0932" y="5287560"/>
            <a:ext cx="217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wǎn</a:t>
            </a:r>
            <a:r>
              <a:rPr lang="en-GB" u="sng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u="sng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shàng</a:t>
            </a:r>
            <a:r>
              <a:rPr lang="en-GB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evening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00420" y="5408908"/>
            <a:ext cx="2588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u="sng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ōu</a:t>
            </a:r>
            <a:r>
              <a:rPr lang="en-GB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all/both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01075" y="2419202"/>
            <a:ext cx="285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</a:rPr>
              <a:t>xià</a:t>
            </a:r>
            <a:r>
              <a:rPr lang="en-GB" u="sng" dirty="0">
                <a:solidFill>
                  <a:schemeClr val="accent5"/>
                </a:solidFill>
              </a:rPr>
              <a:t> </a:t>
            </a:r>
            <a:r>
              <a:rPr lang="en-GB" u="sng" dirty="0" err="1" smtClean="0">
                <a:solidFill>
                  <a:schemeClr val="accent5"/>
                </a:solidFill>
              </a:rPr>
              <a:t>bān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smtClean="0"/>
              <a:t>= </a:t>
            </a:r>
            <a:r>
              <a:rPr lang="en-GB" dirty="0" smtClean="0"/>
              <a:t>to finish work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9101138" y="5421232"/>
            <a:ext cx="2352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5"/>
                </a:solidFill>
              </a:rPr>
              <a:t>měi</a:t>
            </a:r>
            <a:r>
              <a:rPr lang="en-GB" u="sng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tiān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smtClean="0"/>
              <a:t>= everyday</a:t>
            </a:r>
            <a:endParaRPr lang="en-GB" dirty="0"/>
          </a:p>
        </p:txBody>
      </p:sp>
      <p:pic>
        <p:nvPicPr>
          <p:cNvPr id="9218" name="Picture 2" descr="Stroke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72" y="428113"/>
            <a:ext cx="1653744" cy="165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troke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516" y="377884"/>
            <a:ext cx="1703973" cy="170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troke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495" y="495945"/>
            <a:ext cx="1585912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troke anima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572" y="480109"/>
            <a:ext cx="1585912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Stroke anima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864" y="589366"/>
            <a:ext cx="1585912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Stroke animatio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787" y="629020"/>
            <a:ext cx="1585912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Stroke animatio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16" y="3447892"/>
            <a:ext cx="1694400" cy="16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Stroke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217" y="3460046"/>
            <a:ext cx="1682246" cy="168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Stroke animatio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420" y="3504361"/>
            <a:ext cx="1581460" cy="158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Stroke animation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488" y="3567004"/>
            <a:ext cx="1649958" cy="164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Stroke animation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434" y="3576397"/>
            <a:ext cx="1664053" cy="166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09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1879</TotalTime>
  <Words>245</Words>
  <Application>Microsoft Office PowerPoint</Application>
  <PresentationFormat>Widescreen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Li</dc:creator>
  <cp:lastModifiedBy>Yasmin Lambert</cp:lastModifiedBy>
  <cp:revision>206</cp:revision>
  <dcterms:created xsi:type="dcterms:W3CDTF">2019-01-23T10:06:35Z</dcterms:created>
  <dcterms:modified xsi:type="dcterms:W3CDTF">2019-02-27T09:29:39Z</dcterms:modified>
</cp:coreProperties>
</file>