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7" r:id="rId3"/>
    <p:sldId id="280" r:id="rId4"/>
    <p:sldId id="290" r:id="rId5"/>
    <p:sldId id="291" r:id="rId6"/>
    <p:sldId id="289" r:id="rId7"/>
    <p:sldId id="276" r:id="rId8"/>
    <p:sldId id="305" r:id="rId9"/>
    <p:sldId id="258" r:id="rId10"/>
    <p:sldId id="260" r:id="rId11"/>
    <p:sldId id="261" r:id="rId12"/>
    <p:sldId id="285" r:id="rId13"/>
    <p:sldId id="286" r:id="rId14"/>
    <p:sldId id="287" r:id="rId15"/>
    <p:sldId id="273" r:id="rId16"/>
    <p:sldId id="281" r:id="rId17"/>
    <p:sldId id="262" r:id="rId18"/>
    <p:sldId id="268" r:id="rId19"/>
    <p:sldId id="267" r:id="rId20"/>
    <p:sldId id="271" r:id="rId21"/>
    <p:sldId id="270" r:id="rId22"/>
    <p:sldId id="282" r:id="rId23"/>
    <p:sldId id="303" r:id="rId24"/>
    <p:sldId id="283" r:id="rId25"/>
    <p:sldId id="284" r:id="rId26"/>
    <p:sldId id="288" r:id="rId27"/>
    <p:sldId id="264" r:id="rId28"/>
    <p:sldId id="304" r:id="rId29"/>
    <p:sldId id="265" r:id="rId30"/>
    <p:sldId id="274" r:id="rId31"/>
    <p:sldId id="292" r:id="rId32"/>
    <p:sldId id="259" r:id="rId33"/>
    <p:sldId id="266" r:id="rId34"/>
    <p:sldId id="275" r:id="rId35"/>
    <p:sldId id="278" r:id="rId36"/>
    <p:sldId id="293" r:id="rId37"/>
    <p:sldId id="294" r:id="rId38"/>
    <p:sldId id="295" r:id="rId39"/>
    <p:sldId id="296" r:id="rId40"/>
    <p:sldId id="297" r:id="rId41"/>
    <p:sldId id="298" r:id="rId42"/>
    <p:sldId id="299" r:id="rId43"/>
    <p:sldId id="300" r:id="rId44"/>
    <p:sldId id="301" r:id="rId45"/>
    <p:sldId id="302"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44" autoAdjust="0"/>
  </p:normalViewPr>
  <p:slideViewPr>
    <p:cSldViewPr snapToGrid="0" snapToObjects="1">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7290D-F420-A946-84B6-F7F929C6B9C9}" type="datetimeFigureOut">
              <a:rPr lang="en-US" smtClean="0"/>
              <a:t>8/15/2016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CDDB0D-3326-F44B-86EB-8466CC5D1B00}" type="slidenum">
              <a:rPr lang="en-US" smtClean="0"/>
              <a:t>‹#›</a:t>
            </a:fld>
            <a:endParaRPr lang="en-US"/>
          </a:p>
        </p:txBody>
      </p:sp>
    </p:spTree>
    <p:extLst>
      <p:ext uri="{BB962C8B-B14F-4D97-AF65-F5344CB8AC3E}">
        <p14:creationId xmlns:p14="http://schemas.microsoft.com/office/powerpoint/2010/main" val="16134832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Engagin</a:t>
            </a:r>
            <a:r>
              <a:rPr lang="en-US" dirty="0" smtClean="0"/>
              <a:t> ones brain!</a:t>
            </a:r>
            <a:endParaRPr lang="en-US" dirty="0"/>
          </a:p>
        </p:txBody>
      </p:sp>
      <p:sp>
        <p:nvSpPr>
          <p:cNvPr id="4" name="Slide Number Placeholder 3"/>
          <p:cNvSpPr>
            <a:spLocks noGrp="1"/>
          </p:cNvSpPr>
          <p:nvPr>
            <p:ph type="sldNum" sz="quarter" idx="10"/>
          </p:nvPr>
        </p:nvSpPr>
        <p:spPr/>
        <p:txBody>
          <a:bodyPr/>
          <a:lstStyle/>
          <a:p>
            <a:fld id="{9DCDDB0D-3326-F44B-86EB-8466CC5D1B00}" type="slidenum">
              <a:rPr lang="en-US" smtClean="0"/>
              <a:t>7</a:t>
            </a:fld>
            <a:endParaRPr lang="en-US"/>
          </a:p>
        </p:txBody>
      </p:sp>
    </p:spTree>
    <p:extLst>
      <p:ext uri="{BB962C8B-B14F-4D97-AF65-F5344CB8AC3E}">
        <p14:creationId xmlns:p14="http://schemas.microsoft.com/office/powerpoint/2010/main" val="928781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CDDB0D-3326-F44B-86EB-8466CC5D1B00}" type="slidenum">
              <a:rPr lang="en-US" smtClean="0"/>
              <a:t>24</a:t>
            </a:fld>
            <a:endParaRPr lang="en-US"/>
          </a:p>
        </p:txBody>
      </p:sp>
    </p:spTree>
    <p:extLst>
      <p:ext uri="{BB962C8B-B14F-4D97-AF65-F5344CB8AC3E}">
        <p14:creationId xmlns:p14="http://schemas.microsoft.com/office/powerpoint/2010/main" val="274041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Pupil</a:t>
            </a:r>
            <a:endParaRPr lang="en-US" dirty="0"/>
          </a:p>
        </p:txBody>
      </p:sp>
      <p:sp>
        <p:nvSpPr>
          <p:cNvPr id="4" name="Slide Number Placeholder 3"/>
          <p:cNvSpPr>
            <a:spLocks noGrp="1"/>
          </p:cNvSpPr>
          <p:nvPr>
            <p:ph type="sldNum" sz="quarter" idx="10"/>
          </p:nvPr>
        </p:nvSpPr>
        <p:spPr/>
        <p:txBody>
          <a:bodyPr/>
          <a:lstStyle/>
          <a:p>
            <a:fld id="{9DCDDB0D-3326-F44B-86EB-8466CC5D1B00}" type="slidenum">
              <a:rPr lang="en-US" smtClean="0"/>
              <a:t>30</a:t>
            </a:fld>
            <a:endParaRPr lang="en-US"/>
          </a:p>
        </p:txBody>
      </p:sp>
    </p:spTree>
    <p:extLst>
      <p:ext uri="{BB962C8B-B14F-4D97-AF65-F5344CB8AC3E}">
        <p14:creationId xmlns:p14="http://schemas.microsoft.com/office/powerpoint/2010/main" val="129367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them the radicals sheet. When giving pupils a list of radicals, have pupils circle the ones they know/don’t know as a starter to a lesson on those particular words. Have pupils break down the characters</a:t>
            </a:r>
            <a:endParaRPr lang="en-US" dirty="0"/>
          </a:p>
        </p:txBody>
      </p:sp>
      <p:sp>
        <p:nvSpPr>
          <p:cNvPr id="4" name="Slide Number Placeholder 3"/>
          <p:cNvSpPr>
            <a:spLocks noGrp="1"/>
          </p:cNvSpPr>
          <p:nvPr>
            <p:ph type="sldNum" sz="quarter" idx="10"/>
          </p:nvPr>
        </p:nvSpPr>
        <p:spPr/>
        <p:txBody>
          <a:bodyPr/>
          <a:lstStyle/>
          <a:p>
            <a:fld id="{9DCDDB0D-3326-F44B-86EB-8466CC5D1B00}" type="slidenum">
              <a:rPr lang="en-US" smtClean="0"/>
              <a:t>11</a:t>
            </a:fld>
            <a:endParaRPr lang="en-US"/>
          </a:p>
        </p:txBody>
      </p:sp>
    </p:spTree>
    <p:extLst>
      <p:ext uri="{BB962C8B-B14F-4D97-AF65-F5344CB8AC3E}">
        <p14:creationId xmlns:p14="http://schemas.microsoft.com/office/powerpoint/2010/main" val="265886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them handout (</a:t>
            </a:r>
            <a:r>
              <a:rPr lang="en-US" dirty="0" err="1" smtClean="0"/>
              <a:t>mandairnposter.com</a:t>
            </a:r>
            <a:r>
              <a:rPr lang="en-US" dirty="0" smtClean="0"/>
              <a:t>) </a:t>
            </a:r>
            <a:endParaRPr lang="en-US" dirty="0"/>
          </a:p>
        </p:txBody>
      </p:sp>
      <p:sp>
        <p:nvSpPr>
          <p:cNvPr id="4" name="Slide Number Placeholder 3"/>
          <p:cNvSpPr>
            <a:spLocks noGrp="1"/>
          </p:cNvSpPr>
          <p:nvPr>
            <p:ph type="sldNum" sz="quarter" idx="10"/>
          </p:nvPr>
        </p:nvSpPr>
        <p:spPr/>
        <p:txBody>
          <a:bodyPr/>
          <a:lstStyle/>
          <a:p>
            <a:fld id="{9DCDDB0D-3326-F44B-86EB-8466CC5D1B00}" type="slidenum">
              <a:rPr lang="en-US" smtClean="0"/>
              <a:t>14</a:t>
            </a:fld>
            <a:endParaRPr lang="en-US"/>
          </a:p>
        </p:txBody>
      </p:sp>
    </p:spTree>
    <p:extLst>
      <p:ext uri="{BB962C8B-B14F-4D97-AF65-F5344CB8AC3E}">
        <p14:creationId xmlns:p14="http://schemas.microsoft.com/office/powerpoint/2010/main" val="370130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them the radicals sheet. When giving pupils a list of radicals, have pupils circle the ones they know/don’t know as a starter to a lesson on those particular words. Have pupils break down the characters</a:t>
            </a:r>
            <a:endParaRPr lang="en-US" dirty="0"/>
          </a:p>
        </p:txBody>
      </p:sp>
      <p:sp>
        <p:nvSpPr>
          <p:cNvPr id="4" name="Slide Number Placeholder 3"/>
          <p:cNvSpPr>
            <a:spLocks noGrp="1"/>
          </p:cNvSpPr>
          <p:nvPr>
            <p:ph type="sldNum" sz="quarter" idx="10"/>
          </p:nvPr>
        </p:nvSpPr>
        <p:spPr/>
        <p:txBody>
          <a:bodyPr/>
          <a:lstStyle/>
          <a:p>
            <a:fld id="{9DCDDB0D-3326-F44B-86EB-8466CC5D1B00}" type="slidenum">
              <a:rPr lang="en-US" smtClean="0"/>
              <a:t>15</a:t>
            </a:fld>
            <a:endParaRPr lang="en-US"/>
          </a:p>
        </p:txBody>
      </p:sp>
    </p:spTree>
    <p:extLst>
      <p:ext uri="{BB962C8B-B14F-4D97-AF65-F5344CB8AC3E}">
        <p14:creationId xmlns:p14="http://schemas.microsoft.com/office/powerpoint/2010/main" val="265886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audience decide what kind of pupil</a:t>
            </a:r>
            <a:r>
              <a:rPr lang="en-US" baseline="0" dirty="0" smtClean="0"/>
              <a:t> e.g. experienced or inexperienced pupil</a:t>
            </a:r>
            <a:endParaRPr lang="en-US" dirty="0"/>
          </a:p>
        </p:txBody>
      </p:sp>
      <p:sp>
        <p:nvSpPr>
          <p:cNvPr id="4" name="Slide Number Placeholder 3"/>
          <p:cNvSpPr>
            <a:spLocks noGrp="1"/>
          </p:cNvSpPr>
          <p:nvPr>
            <p:ph type="sldNum" sz="quarter" idx="10"/>
          </p:nvPr>
        </p:nvSpPr>
        <p:spPr/>
        <p:txBody>
          <a:bodyPr/>
          <a:lstStyle/>
          <a:p>
            <a:fld id="{9DCDDB0D-3326-F44B-86EB-8466CC5D1B00}" type="slidenum">
              <a:rPr lang="en-US" smtClean="0"/>
              <a:t>17</a:t>
            </a:fld>
            <a:endParaRPr lang="en-US"/>
          </a:p>
        </p:txBody>
      </p:sp>
    </p:spTree>
    <p:extLst>
      <p:ext uri="{BB962C8B-B14F-4D97-AF65-F5344CB8AC3E}">
        <p14:creationId xmlns:p14="http://schemas.microsoft.com/office/powerpoint/2010/main" val="171736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CDDB0D-3326-F44B-86EB-8466CC5D1B00}" type="slidenum">
              <a:rPr lang="en-US" smtClean="0"/>
              <a:t>18</a:t>
            </a:fld>
            <a:endParaRPr lang="en-US"/>
          </a:p>
        </p:txBody>
      </p:sp>
    </p:spTree>
    <p:extLst>
      <p:ext uri="{BB962C8B-B14F-4D97-AF65-F5344CB8AC3E}">
        <p14:creationId xmlns:p14="http://schemas.microsoft.com/office/powerpoint/2010/main" val="14433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a:t>
            </a:r>
            <a:r>
              <a:rPr lang="en-US" dirty="0" err="1" smtClean="0"/>
              <a:t>fiji</a:t>
            </a:r>
            <a:r>
              <a:rPr lang="en-US" dirty="0" smtClean="0"/>
              <a:t>” in a plane which is high in the sky</a:t>
            </a:r>
            <a:endParaRPr lang="en-US" dirty="0"/>
          </a:p>
        </p:txBody>
      </p:sp>
      <p:sp>
        <p:nvSpPr>
          <p:cNvPr id="4" name="Slide Number Placeholder 3"/>
          <p:cNvSpPr>
            <a:spLocks noGrp="1"/>
          </p:cNvSpPr>
          <p:nvPr>
            <p:ph type="sldNum" sz="quarter" idx="10"/>
          </p:nvPr>
        </p:nvSpPr>
        <p:spPr/>
        <p:txBody>
          <a:bodyPr/>
          <a:lstStyle/>
          <a:p>
            <a:fld id="{9DCDDB0D-3326-F44B-86EB-8466CC5D1B00}" type="slidenum">
              <a:rPr lang="en-US" smtClean="0"/>
              <a:t>20</a:t>
            </a:fld>
            <a:endParaRPr lang="en-US"/>
          </a:p>
        </p:txBody>
      </p:sp>
    </p:spTree>
    <p:extLst>
      <p:ext uri="{BB962C8B-B14F-4D97-AF65-F5344CB8AC3E}">
        <p14:creationId xmlns:p14="http://schemas.microsoft.com/office/powerpoint/2010/main" val="50640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CDDB0D-3326-F44B-86EB-8466CC5D1B00}" type="slidenum">
              <a:rPr lang="en-US" smtClean="0"/>
              <a:t>22</a:t>
            </a:fld>
            <a:endParaRPr lang="en-US"/>
          </a:p>
        </p:txBody>
      </p:sp>
    </p:spTree>
    <p:extLst>
      <p:ext uri="{BB962C8B-B14F-4D97-AF65-F5344CB8AC3E}">
        <p14:creationId xmlns:p14="http://schemas.microsoft.com/office/powerpoint/2010/main" val="307366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atin typeface="Calibri" charset="0"/>
              </a:rPr>
              <a:t>Stick in </a:t>
            </a:r>
            <a:endParaRPr lang="en-GB">
              <a:latin typeface="Calibri"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9A3703B5-6F1C-454B-8F52-29671FC49A11}" type="slidenum">
              <a:rPr lang="en-GB"/>
              <a:pPr/>
              <a:t>23</a:t>
            </a:fld>
            <a:endParaRPr lang="en-GB"/>
          </a:p>
        </p:txBody>
      </p:sp>
    </p:spTree>
    <p:extLst>
      <p:ext uri="{BB962C8B-B14F-4D97-AF65-F5344CB8AC3E}">
        <p14:creationId xmlns:p14="http://schemas.microsoft.com/office/powerpoint/2010/main" val="31386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F7D629-1402-BB4A-A247-355D9C39C8B8}"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DC319-DCCB-9D46-AE90-2C641BDF941C}" type="slidenum">
              <a:rPr lang="en-US" smtClean="0"/>
              <a:t>‹#›</a:t>
            </a:fld>
            <a:endParaRPr lang="en-US"/>
          </a:p>
        </p:txBody>
      </p:sp>
    </p:spTree>
    <p:extLst>
      <p:ext uri="{BB962C8B-B14F-4D97-AF65-F5344CB8AC3E}">
        <p14:creationId xmlns:p14="http://schemas.microsoft.com/office/powerpoint/2010/main" val="106732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7D629-1402-BB4A-A247-355D9C39C8B8}"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DC319-DCCB-9D46-AE90-2C641BDF941C}" type="slidenum">
              <a:rPr lang="en-US" smtClean="0"/>
              <a:t>‹#›</a:t>
            </a:fld>
            <a:endParaRPr lang="en-US"/>
          </a:p>
        </p:txBody>
      </p:sp>
    </p:spTree>
    <p:extLst>
      <p:ext uri="{BB962C8B-B14F-4D97-AF65-F5344CB8AC3E}">
        <p14:creationId xmlns:p14="http://schemas.microsoft.com/office/powerpoint/2010/main" val="327467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7D629-1402-BB4A-A247-355D9C39C8B8}"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DC319-DCCB-9D46-AE90-2C641BDF941C}" type="slidenum">
              <a:rPr lang="en-US" smtClean="0"/>
              <a:t>‹#›</a:t>
            </a:fld>
            <a:endParaRPr lang="en-US"/>
          </a:p>
        </p:txBody>
      </p:sp>
    </p:spTree>
    <p:extLst>
      <p:ext uri="{BB962C8B-B14F-4D97-AF65-F5344CB8AC3E}">
        <p14:creationId xmlns:p14="http://schemas.microsoft.com/office/powerpoint/2010/main" val="401727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7D629-1402-BB4A-A247-355D9C39C8B8}"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DC319-DCCB-9D46-AE90-2C641BDF941C}" type="slidenum">
              <a:rPr lang="en-US" smtClean="0"/>
              <a:t>‹#›</a:t>
            </a:fld>
            <a:endParaRPr lang="en-US"/>
          </a:p>
        </p:txBody>
      </p:sp>
    </p:spTree>
    <p:extLst>
      <p:ext uri="{BB962C8B-B14F-4D97-AF65-F5344CB8AC3E}">
        <p14:creationId xmlns:p14="http://schemas.microsoft.com/office/powerpoint/2010/main" val="98104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F7D629-1402-BB4A-A247-355D9C39C8B8}"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DC319-DCCB-9D46-AE90-2C641BDF941C}" type="slidenum">
              <a:rPr lang="en-US" smtClean="0"/>
              <a:t>‹#›</a:t>
            </a:fld>
            <a:endParaRPr lang="en-US"/>
          </a:p>
        </p:txBody>
      </p:sp>
    </p:spTree>
    <p:extLst>
      <p:ext uri="{BB962C8B-B14F-4D97-AF65-F5344CB8AC3E}">
        <p14:creationId xmlns:p14="http://schemas.microsoft.com/office/powerpoint/2010/main" val="14176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F7D629-1402-BB4A-A247-355D9C39C8B8}"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DC319-DCCB-9D46-AE90-2C641BDF941C}" type="slidenum">
              <a:rPr lang="en-US" smtClean="0"/>
              <a:t>‹#›</a:t>
            </a:fld>
            <a:endParaRPr lang="en-US"/>
          </a:p>
        </p:txBody>
      </p:sp>
    </p:spTree>
    <p:extLst>
      <p:ext uri="{BB962C8B-B14F-4D97-AF65-F5344CB8AC3E}">
        <p14:creationId xmlns:p14="http://schemas.microsoft.com/office/powerpoint/2010/main" val="201944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F7D629-1402-BB4A-A247-355D9C39C8B8}"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DC319-DCCB-9D46-AE90-2C641BDF941C}" type="slidenum">
              <a:rPr lang="en-US" smtClean="0"/>
              <a:t>‹#›</a:t>
            </a:fld>
            <a:endParaRPr lang="en-US"/>
          </a:p>
        </p:txBody>
      </p:sp>
    </p:spTree>
    <p:extLst>
      <p:ext uri="{BB962C8B-B14F-4D97-AF65-F5344CB8AC3E}">
        <p14:creationId xmlns:p14="http://schemas.microsoft.com/office/powerpoint/2010/main" val="360285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F7D629-1402-BB4A-A247-355D9C39C8B8}"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DC319-DCCB-9D46-AE90-2C641BDF941C}" type="slidenum">
              <a:rPr lang="en-US" smtClean="0"/>
              <a:t>‹#›</a:t>
            </a:fld>
            <a:endParaRPr lang="en-US"/>
          </a:p>
        </p:txBody>
      </p:sp>
    </p:spTree>
    <p:extLst>
      <p:ext uri="{BB962C8B-B14F-4D97-AF65-F5344CB8AC3E}">
        <p14:creationId xmlns:p14="http://schemas.microsoft.com/office/powerpoint/2010/main" val="69122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7D629-1402-BB4A-A247-355D9C39C8B8}"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DC319-DCCB-9D46-AE90-2C641BDF941C}" type="slidenum">
              <a:rPr lang="en-US" smtClean="0"/>
              <a:t>‹#›</a:t>
            </a:fld>
            <a:endParaRPr lang="en-US"/>
          </a:p>
        </p:txBody>
      </p:sp>
    </p:spTree>
    <p:extLst>
      <p:ext uri="{BB962C8B-B14F-4D97-AF65-F5344CB8AC3E}">
        <p14:creationId xmlns:p14="http://schemas.microsoft.com/office/powerpoint/2010/main" val="378220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F7D629-1402-BB4A-A247-355D9C39C8B8}"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DC319-DCCB-9D46-AE90-2C641BDF941C}" type="slidenum">
              <a:rPr lang="en-US" smtClean="0"/>
              <a:t>‹#›</a:t>
            </a:fld>
            <a:endParaRPr lang="en-US"/>
          </a:p>
        </p:txBody>
      </p:sp>
    </p:spTree>
    <p:extLst>
      <p:ext uri="{BB962C8B-B14F-4D97-AF65-F5344CB8AC3E}">
        <p14:creationId xmlns:p14="http://schemas.microsoft.com/office/powerpoint/2010/main" val="181017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F7D629-1402-BB4A-A247-355D9C39C8B8}"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DC319-DCCB-9D46-AE90-2C641BDF941C}" type="slidenum">
              <a:rPr lang="en-US" smtClean="0"/>
              <a:t>‹#›</a:t>
            </a:fld>
            <a:endParaRPr lang="en-US"/>
          </a:p>
        </p:txBody>
      </p:sp>
    </p:spTree>
    <p:extLst>
      <p:ext uri="{BB962C8B-B14F-4D97-AF65-F5344CB8AC3E}">
        <p14:creationId xmlns:p14="http://schemas.microsoft.com/office/powerpoint/2010/main" val="365454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7D629-1402-BB4A-A247-355D9C39C8B8}" type="datetimeFigureOut">
              <a:rPr lang="en-US" smtClean="0"/>
              <a:t>8/15/2016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DC319-DCCB-9D46-AE90-2C641BDF941C}" type="slidenum">
              <a:rPr lang="en-US" smtClean="0"/>
              <a:t>‹#›</a:t>
            </a:fld>
            <a:endParaRPr lang="en-US"/>
          </a:p>
        </p:txBody>
      </p:sp>
    </p:spTree>
    <p:extLst>
      <p:ext uri="{BB962C8B-B14F-4D97-AF65-F5344CB8AC3E}">
        <p14:creationId xmlns:p14="http://schemas.microsoft.com/office/powerpoint/2010/main" val="343017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Ay_zUGnreWQ"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luentin3months.com/mandarin-chinese-is-easy/" TargetMode="External"/><Relationship Id="rId2" Type="http://schemas.openxmlformats.org/officeDocument/2006/relationships/hyperlink" Target="http://www.hackingchinese.com/a-minimum-effort-approach-to-writing-chinese-characters-by-hand/" TargetMode="External"/><Relationship Id="rId1" Type="http://schemas.openxmlformats.org/officeDocument/2006/relationships/slideLayout" Target="../slideLayouts/slideLayout2.xml"/><Relationship Id="rId6" Type="http://schemas.openxmlformats.org/officeDocument/2006/relationships/hyperlink" Target="https://www.britishcouncil.org/voices-magazine/why-native-english-speakers-can-learn-mandarin-easily" TargetMode="External"/><Relationship Id="rId5" Type="http://schemas.openxmlformats.org/officeDocument/2006/relationships/hyperlink" Target="https://blog.memrise.com/2011/01/27/why-is-mandarin-so-incredibly-easy-to-learn/" TargetMode="External"/><Relationship Id="rId4" Type="http://schemas.openxmlformats.org/officeDocument/2006/relationships/hyperlink" Target="https://www.quora.com/Why-do-I-find-Chinese-so-easy-to-lear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81" y="558880"/>
            <a:ext cx="8878208" cy="1470025"/>
          </a:xfrm>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Moving Beyond Rote Learning - Engaging Learners and Building Independence through Key Learning </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Strategies</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Subtitle 2"/>
          <p:cNvSpPr>
            <a:spLocks noGrp="1"/>
          </p:cNvSpPr>
          <p:nvPr>
            <p:ph type="subTitle" idx="1"/>
          </p:nvPr>
        </p:nvSpPr>
        <p:spPr>
          <a:xfrm>
            <a:off x="-423334" y="5704988"/>
            <a:ext cx="9793111" cy="1752600"/>
          </a:xfrm>
        </p:spPr>
        <p:txBody>
          <a:bodyPr/>
          <a:lstStyle/>
          <a:p>
            <a:r>
              <a:rPr lang="en-US" dirty="0" smtClean="0"/>
              <a:t>Chris Webster - </a:t>
            </a:r>
            <a:r>
              <a:rPr lang="en-US" dirty="0" err="1" smtClean="0"/>
              <a:t>Latymer</a:t>
            </a:r>
            <a:r>
              <a:rPr lang="en-US" dirty="0" smtClean="0"/>
              <a:t> Upper School</a:t>
            </a:r>
          </a:p>
          <a:p>
            <a:r>
              <a:rPr lang="en-US" dirty="0" err="1" smtClean="0"/>
              <a:t>crw@latymer-upper.org</a:t>
            </a:r>
            <a:endParaRPr lang="en-US" dirty="0"/>
          </a:p>
        </p:txBody>
      </p:sp>
      <p:sp>
        <p:nvSpPr>
          <p:cNvPr id="4" name="TextBox 3"/>
          <p:cNvSpPr txBox="1"/>
          <p:nvPr/>
        </p:nvSpPr>
        <p:spPr>
          <a:xfrm>
            <a:off x="155222" y="2596444"/>
            <a:ext cx="8847667" cy="310854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i="1" dirty="0" smtClean="0">
                <a:solidFill>
                  <a:srgbClr val="FF0000"/>
                </a:solidFill>
              </a:rPr>
              <a:t>Starter – Discuss in your group</a:t>
            </a:r>
            <a:r>
              <a:rPr lang="is-IS" sz="2800" b="1" i="1" dirty="0" smtClean="0">
                <a:solidFill>
                  <a:srgbClr val="FF0000"/>
                </a:solidFill>
              </a:rPr>
              <a:t>…</a:t>
            </a:r>
            <a:endParaRPr lang="en-US" sz="2800" b="1" i="1" dirty="0" smtClean="0">
              <a:solidFill>
                <a:srgbClr val="FF0000"/>
              </a:solidFill>
            </a:endParaRPr>
          </a:p>
          <a:p>
            <a:pPr marL="342900" indent="-342900">
              <a:buFont typeface="Arial"/>
              <a:buChar char="•"/>
            </a:pPr>
            <a:r>
              <a:rPr lang="en-US" sz="2800" b="1" dirty="0" smtClean="0"/>
              <a:t>Do you actively teach/remind your learners “how to learn” Chinese on a consistent basis? If so, how? Have there been any long term benefits as a result?</a:t>
            </a:r>
          </a:p>
          <a:p>
            <a:pPr marL="342900" indent="-342900">
              <a:buFont typeface="Arial"/>
              <a:buChar char="•"/>
            </a:pPr>
            <a:r>
              <a:rPr lang="en-US" sz="2800" b="1" dirty="0" smtClean="0"/>
              <a:t>To what extent is copying characters over and over (i.e. “the traditional method”) effective? Discuss your opinions for and against this view.</a:t>
            </a:r>
          </a:p>
        </p:txBody>
      </p:sp>
    </p:spTree>
    <p:extLst>
      <p:ext uri="{BB962C8B-B14F-4D97-AF65-F5344CB8AC3E}">
        <p14:creationId xmlns:p14="http://schemas.microsoft.com/office/powerpoint/2010/main" val="3077578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Visualisation</a:t>
            </a:r>
            <a:endParaRPr lang="en-US" dirty="0"/>
          </a:p>
        </p:txBody>
      </p:sp>
      <p:sp>
        <p:nvSpPr>
          <p:cNvPr id="3" name="Content Placeholder 2"/>
          <p:cNvSpPr>
            <a:spLocks noGrp="1"/>
          </p:cNvSpPr>
          <p:nvPr>
            <p:ph idx="1"/>
          </p:nvPr>
        </p:nvSpPr>
        <p:spPr>
          <a:xfrm>
            <a:off x="309538" y="1393332"/>
            <a:ext cx="2732309" cy="4525963"/>
          </a:xfrm>
        </p:spPr>
        <p:txBody>
          <a:bodyPr/>
          <a:lstStyle/>
          <a:p>
            <a:r>
              <a:rPr lang="en-US" dirty="0" smtClean="0">
                <a:solidFill>
                  <a:srgbClr val="FF0000"/>
                </a:solidFill>
              </a:rPr>
              <a:t>Remember </a:t>
            </a:r>
            <a:r>
              <a:rPr lang="en-US" dirty="0" err="1" smtClean="0">
                <a:solidFill>
                  <a:srgbClr val="FF0000"/>
                </a:solidFill>
              </a:rPr>
              <a:t>Chineasy</a:t>
            </a:r>
            <a:r>
              <a:rPr lang="en-US" dirty="0" smtClean="0">
                <a:solidFill>
                  <a:srgbClr val="FF0000"/>
                </a:solidFill>
              </a:rPr>
              <a:t>? What’s your opinion of it? To what extent do you use it in your teaching?</a:t>
            </a:r>
          </a:p>
          <a:p>
            <a:endParaRPr lang="en-US" b="1" u="sng" dirty="0">
              <a:solidFill>
                <a:srgbClr val="FF0000"/>
              </a:solidFill>
            </a:endParaRPr>
          </a:p>
        </p:txBody>
      </p:sp>
      <p:pic>
        <p:nvPicPr>
          <p:cNvPr id="4" name="Picture 3"/>
          <p:cNvPicPr>
            <a:picLocks noChangeAspect="1"/>
          </p:cNvPicPr>
          <p:nvPr/>
        </p:nvPicPr>
        <p:blipFill>
          <a:blip r:embed="rId2"/>
          <a:stretch>
            <a:fillRect/>
          </a:stretch>
        </p:blipFill>
        <p:spPr>
          <a:xfrm>
            <a:off x="3041846" y="1393332"/>
            <a:ext cx="5817903" cy="5284596"/>
          </a:xfrm>
          <a:prstGeom prst="rect">
            <a:avLst/>
          </a:prstGeom>
        </p:spPr>
      </p:pic>
    </p:spTree>
    <p:extLst>
      <p:ext uri="{BB962C8B-B14F-4D97-AF65-F5344CB8AC3E}">
        <p14:creationId xmlns:p14="http://schemas.microsoft.com/office/powerpoint/2010/main" val="1715965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Visualisation</a:t>
            </a:r>
            <a:endParaRPr lang="en-US" dirty="0"/>
          </a:p>
        </p:txBody>
      </p:sp>
      <p:sp>
        <p:nvSpPr>
          <p:cNvPr id="3" name="Content Placeholder 2"/>
          <p:cNvSpPr>
            <a:spLocks noGrp="1"/>
          </p:cNvSpPr>
          <p:nvPr>
            <p:ph idx="1"/>
          </p:nvPr>
        </p:nvSpPr>
        <p:spPr>
          <a:xfrm>
            <a:off x="457200" y="1422868"/>
            <a:ext cx="8446848" cy="4986434"/>
          </a:xfrm>
        </p:spPr>
        <p:txBody>
          <a:bodyPr>
            <a:normAutofit/>
          </a:bodyPr>
          <a:lstStyle/>
          <a:p>
            <a:r>
              <a:rPr lang="en-US" sz="2400" dirty="0" smtClean="0"/>
              <a:t>It works, </a:t>
            </a:r>
            <a:r>
              <a:rPr lang="en-US" sz="2400" b="1" dirty="0" smtClean="0"/>
              <a:t>but only with </a:t>
            </a:r>
            <a:r>
              <a:rPr lang="en-US" sz="2400" b="1" u="sng" dirty="0" smtClean="0"/>
              <a:t>radicals</a:t>
            </a:r>
          </a:p>
          <a:p>
            <a:r>
              <a:rPr lang="en-US" sz="3600" b="1" u="sng" dirty="0" smtClean="0">
                <a:solidFill>
                  <a:srgbClr val="0000FF"/>
                </a:solidFill>
              </a:rPr>
              <a:t>Make radicals a key part of your teaching</a:t>
            </a:r>
          </a:p>
          <a:p>
            <a:r>
              <a:rPr lang="en-US" sz="2400" b="1" dirty="0" smtClean="0"/>
              <a:t>Radicals reappear constantly</a:t>
            </a:r>
            <a:r>
              <a:rPr lang="en-US" sz="2400" dirty="0" smtClean="0"/>
              <a:t>. If your pupils aren’t aware of this then they will just be copying characters over and over without any kind of engagement with the character they are learning</a:t>
            </a:r>
          </a:p>
          <a:p>
            <a:endParaRPr lang="en-US" b="1" u="sng" dirty="0"/>
          </a:p>
        </p:txBody>
      </p:sp>
      <p:pic>
        <p:nvPicPr>
          <p:cNvPr id="4" name="Picture 3"/>
          <p:cNvPicPr>
            <a:picLocks noChangeAspect="1"/>
          </p:cNvPicPr>
          <p:nvPr/>
        </p:nvPicPr>
        <p:blipFill>
          <a:blip r:embed="rId3"/>
          <a:stretch>
            <a:fillRect/>
          </a:stretch>
        </p:blipFill>
        <p:spPr>
          <a:xfrm>
            <a:off x="2126341" y="3816965"/>
            <a:ext cx="4979108" cy="2922889"/>
          </a:xfrm>
          <a:prstGeom prst="rect">
            <a:avLst/>
          </a:prstGeom>
        </p:spPr>
      </p:pic>
    </p:spTree>
    <p:extLst>
      <p:ext uri="{BB962C8B-B14F-4D97-AF65-F5344CB8AC3E}">
        <p14:creationId xmlns:p14="http://schemas.microsoft.com/office/powerpoint/2010/main" val="1852136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Give them the tools to learn radicals</a:t>
            </a:r>
            <a:endParaRPr lang="en-US" dirty="0"/>
          </a:p>
        </p:txBody>
      </p:sp>
      <p:sp>
        <p:nvSpPr>
          <p:cNvPr id="3" name="Content Placeholder 2"/>
          <p:cNvSpPr>
            <a:spLocks noGrp="1"/>
          </p:cNvSpPr>
          <p:nvPr>
            <p:ph idx="1"/>
          </p:nvPr>
        </p:nvSpPr>
        <p:spPr/>
        <p:txBody>
          <a:bodyPr/>
          <a:lstStyle/>
          <a:p>
            <a:r>
              <a:rPr lang="en-US" dirty="0" smtClean="0"/>
              <a:t>Have them </a:t>
            </a:r>
            <a:r>
              <a:rPr lang="en-US" dirty="0" err="1" smtClean="0"/>
              <a:t>memorise</a:t>
            </a:r>
            <a:r>
              <a:rPr lang="en-US" dirty="0" smtClean="0"/>
              <a:t> the simplest and most common radicals listed in the </a:t>
            </a:r>
            <a:r>
              <a:rPr lang="en-US" dirty="0" err="1" smtClean="0"/>
              <a:t>Jinbu</a:t>
            </a:r>
            <a:r>
              <a:rPr lang="en-US" dirty="0" smtClean="0"/>
              <a:t> 1 textbook</a:t>
            </a:r>
          </a:p>
          <a:p>
            <a:r>
              <a:rPr lang="en-US" dirty="0" smtClean="0"/>
              <a:t>Encourage them to make pictures with them or “radical posters” to put on display</a:t>
            </a:r>
            <a:endParaRPr lang="en-US" dirty="0"/>
          </a:p>
        </p:txBody>
      </p:sp>
      <p:pic>
        <p:nvPicPr>
          <p:cNvPr id="4" name="Picture 3" descr="Screenshot 2016-06-17 15.18.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091" y="3786195"/>
            <a:ext cx="2177009" cy="2401940"/>
          </a:xfrm>
          <a:prstGeom prst="rect">
            <a:avLst/>
          </a:prstGeom>
        </p:spPr>
      </p:pic>
      <p:sp>
        <p:nvSpPr>
          <p:cNvPr id="5" name="Title 1"/>
          <p:cNvSpPr txBox="1">
            <a:spLocks/>
          </p:cNvSpPr>
          <p:nvPr/>
        </p:nvSpPr>
        <p:spPr>
          <a:xfrm>
            <a:off x="779438" y="589673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smtClean="0"/>
              <a:t>Shaz Lawrence (2013)</a:t>
            </a:r>
            <a:endParaRPr lang="en-US" sz="2800" i="1" dirty="0"/>
          </a:p>
        </p:txBody>
      </p:sp>
    </p:spTree>
    <p:extLst>
      <p:ext uri="{BB962C8B-B14F-4D97-AF65-F5344CB8AC3E}">
        <p14:creationId xmlns:p14="http://schemas.microsoft.com/office/powerpoint/2010/main" val="1890309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4075" y="20638"/>
            <a:ext cx="5392738" cy="6837362"/>
          </a:xfrm>
        </p:spPr>
      </p:pic>
    </p:spTree>
    <p:extLst>
      <p:ext uri="{BB962C8B-B14F-4D97-AF65-F5344CB8AC3E}">
        <p14:creationId xmlns:p14="http://schemas.microsoft.com/office/powerpoint/2010/main" val="3237498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Give them the tools to learn radicals</a:t>
            </a:r>
            <a:endParaRPr lang="en-US" dirty="0"/>
          </a:p>
        </p:txBody>
      </p:sp>
      <p:sp>
        <p:nvSpPr>
          <p:cNvPr id="3" name="Content Placeholder 2"/>
          <p:cNvSpPr>
            <a:spLocks noGrp="1"/>
          </p:cNvSpPr>
          <p:nvPr>
            <p:ph idx="1"/>
          </p:nvPr>
        </p:nvSpPr>
        <p:spPr/>
        <p:txBody>
          <a:bodyPr/>
          <a:lstStyle/>
          <a:p>
            <a:r>
              <a:rPr lang="en-US" dirty="0" smtClean="0"/>
              <a:t>Give them a handout containing all of the most common radicals</a:t>
            </a:r>
          </a:p>
          <a:p>
            <a:r>
              <a:rPr lang="en-US" dirty="0" smtClean="0"/>
              <a:t>Pupils may find this handout daunting, but if they slowly learn them as they progress, they will eventually find the more complex characters much less difficult to </a:t>
            </a:r>
            <a:r>
              <a:rPr lang="en-US" dirty="0" err="1" smtClean="0"/>
              <a:t>memorise</a:t>
            </a:r>
            <a:endParaRPr lang="en-US" dirty="0"/>
          </a:p>
        </p:txBody>
      </p:sp>
    </p:spTree>
    <p:extLst>
      <p:ext uri="{BB962C8B-B14F-4D97-AF65-F5344CB8AC3E}">
        <p14:creationId xmlns:p14="http://schemas.microsoft.com/office/powerpoint/2010/main" val="2139734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Visualisation</a:t>
            </a:r>
            <a:endParaRPr lang="en-US" dirty="0"/>
          </a:p>
        </p:txBody>
      </p:sp>
      <p:sp>
        <p:nvSpPr>
          <p:cNvPr id="3" name="Content Placeholder 2"/>
          <p:cNvSpPr>
            <a:spLocks noGrp="1"/>
          </p:cNvSpPr>
          <p:nvPr>
            <p:ph idx="1"/>
          </p:nvPr>
        </p:nvSpPr>
        <p:spPr>
          <a:xfrm>
            <a:off x="457200" y="1422868"/>
            <a:ext cx="8446848" cy="4986434"/>
          </a:xfrm>
        </p:spPr>
        <p:txBody>
          <a:bodyPr>
            <a:normAutofit/>
          </a:bodyPr>
          <a:lstStyle/>
          <a:p>
            <a:r>
              <a:rPr lang="en-US" dirty="0" smtClean="0"/>
              <a:t>Encourage and reward pupils (especially those who enjoy doodling!) to draw pictures of radicals in a way that will help them to remember them </a:t>
            </a:r>
            <a:endParaRPr lang="en-US" dirty="0">
              <a:solidFill>
                <a:srgbClr val="0000FF"/>
              </a:solidFill>
            </a:endParaRPr>
          </a:p>
          <a:p>
            <a:r>
              <a:rPr lang="en-US" dirty="0" smtClean="0"/>
              <a:t>This not only helps prevent boredom but appeals to learners who really enjoy subjects such as art</a:t>
            </a:r>
          </a:p>
          <a:p>
            <a:endParaRPr lang="en-US" b="1" u="sng" dirty="0"/>
          </a:p>
        </p:txBody>
      </p:sp>
    </p:spTree>
    <p:extLst>
      <p:ext uri="{BB962C8B-B14F-4D97-AF65-F5344CB8AC3E}">
        <p14:creationId xmlns:p14="http://schemas.microsoft.com/office/powerpoint/2010/main" val="2463025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88" y="5896734"/>
            <a:ext cx="8229600" cy="1143000"/>
          </a:xfrm>
        </p:spPr>
        <p:txBody>
          <a:bodyPr>
            <a:normAutofit/>
          </a:bodyPr>
          <a:lstStyle/>
          <a:p>
            <a:r>
              <a:rPr lang="en-US" sz="2800" i="1" dirty="0" err="1" smtClean="0"/>
              <a:t>Shaz</a:t>
            </a:r>
            <a:r>
              <a:rPr lang="en-US" sz="2800" i="1" dirty="0" smtClean="0"/>
              <a:t> Lawrence (2013)</a:t>
            </a:r>
            <a:endParaRPr lang="en-US" sz="2800" i="1" dirty="0"/>
          </a:p>
        </p:txBody>
      </p:sp>
      <p:pic>
        <p:nvPicPr>
          <p:cNvPr id="6" name="Picture 5" descr="picture see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166300"/>
            <a:ext cx="8102600" cy="6083300"/>
          </a:xfrm>
          <a:prstGeom prst="rect">
            <a:avLst/>
          </a:prstGeom>
        </p:spPr>
      </p:pic>
    </p:spTree>
    <p:extLst>
      <p:ext uri="{BB962C8B-B14F-4D97-AF65-F5344CB8AC3E}">
        <p14:creationId xmlns:p14="http://schemas.microsoft.com/office/powerpoint/2010/main" val="2020031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479"/>
            <a:ext cx="8229600" cy="1143000"/>
          </a:xfrm>
        </p:spPr>
        <p:txBody>
          <a:bodyPr>
            <a:normAutofit fontScale="90000"/>
          </a:bodyPr>
          <a:lstStyle/>
          <a:p>
            <a:r>
              <a:rPr lang="en-US" dirty="0" smtClean="0"/>
              <a:t>How do you think you could get a pupil to </a:t>
            </a:r>
            <a:r>
              <a:rPr lang="en-US" dirty="0" err="1" smtClean="0"/>
              <a:t>memorise</a:t>
            </a:r>
            <a:r>
              <a:rPr lang="en-US" dirty="0" smtClean="0"/>
              <a:t> this character in 5 minutes?</a:t>
            </a:r>
            <a:endParaRPr lang="en-US" dirty="0"/>
          </a:p>
        </p:txBody>
      </p:sp>
      <p:pic>
        <p:nvPicPr>
          <p:cNvPr id="4" name="Picture 3"/>
          <p:cNvPicPr>
            <a:picLocks noChangeAspect="1"/>
          </p:cNvPicPr>
          <p:nvPr/>
        </p:nvPicPr>
        <p:blipFill>
          <a:blip r:embed="rId3"/>
          <a:stretch>
            <a:fillRect/>
          </a:stretch>
        </p:blipFill>
        <p:spPr>
          <a:xfrm>
            <a:off x="1550455" y="1879320"/>
            <a:ext cx="5437466" cy="4978680"/>
          </a:xfrm>
          <a:prstGeom prst="rect">
            <a:avLst/>
          </a:prstGeom>
        </p:spPr>
      </p:pic>
    </p:spTree>
    <p:extLst>
      <p:ext uri="{BB962C8B-B14F-4D97-AF65-F5344CB8AC3E}">
        <p14:creationId xmlns:p14="http://schemas.microsoft.com/office/powerpoint/2010/main" val="843573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Raising awareness about the importance of radicals</a:t>
            </a:r>
            <a:endParaRPr lang="en-US" dirty="0"/>
          </a:p>
        </p:txBody>
      </p:sp>
      <p:sp>
        <p:nvSpPr>
          <p:cNvPr id="3" name="Content Placeholder 2"/>
          <p:cNvSpPr>
            <a:spLocks noGrp="1"/>
          </p:cNvSpPr>
          <p:nvPr>
            <p:ph idx="1"/>
          </p:nvPr>
        </p:nvSpPr>
        <p:spPr/>
        <p:txBody>
          <a:bodyPr>
            <a:normAutofit/>
          </a:bodyPr>
          <a:lstStyle/>
          <a:p>
            <a:r>
              <a:rPr lang="en-US" altLang="zh-CN" dirty="0" smtClean="0"/>
              <a:t>Do the same exercise with your pupils</a:t>
            </a:r>
          </a:p>
          <a:p>
            <a:r>
              <a:rPr lang="en-US" dirty="0" smtClean="0"/>
              <a:t>They will </a:t>
            </a:r>
            <a:r>
              <a:rPr lang="en-US" dirty="0" err="1" smtClean="0"/>
              <a:t>realise</a:t>
            </a:r>
            <a:r>
              <a:rPr lang="en-US" dirty="0" smtClean="0"/>
              <a:t> that it is nigh on impossible to remember this character as a whole without knowing what each of the radicals are!</a:t>
            </a:r>
          </a:p>
          <a:p>
            <a:r>
              <a:rPr lang="en-US" dirty="0" smtClean="0"/>
              <a:t>How long do you think it would take to </a:t>
            </a:r>
            <a:r>
              <a:rPr lang="en-US" dirty="0" err="1" smtClean="0"/>
              <a:t>memorise</a:t>
            </a:r>
            <a:r>
              <a:rPr lang="en-US" dirty="0" smtClean="0"/>
              <a:t> this character through just pure rote learning? </a:t>
            </a:r>
            <a:endParaRPr lang="en-US" dirty="0"/>
          </a:p>
        </p:txBody>
      </p:sp>
    </p:spTree>
    <p:extLst>
      <p:ext uri="{BB962C8B-B14F-4D97-AF65-F5344CB8AC3E}">
        <p14:creationId xmlns:p14="http://schemas.microsoft.com/office/powerpoint/2010/main" val="1551460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93700"/>
            <a:ext cx="9144000" cy="6057567"/>
          </a:xfrm>
          <a:prstGeom prst="rect">
            <a:avLst/>
          </a:prstGeom>
        </p:spPr>
      </p:pic>
    </p:spTree>
    <p:extLst>
      <p:ext uri="{BB962C8B-B14F-4D97-AF65-F5344CB8AC3E}">
        <p14:creationId xmlns:p14="http://schemas.microsoft.com/office/powerpoint/2010/main" val="1025319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493"/>
            <a:ext cx="8229600" cy="1143000"/>
          </a:xfrm>
        </p:spPr>
        <p:txBody>
          <a:bodyPr/>
          <a:lstStyle/>
          <a:p>
            <a:r>
              <a:rPr lang="en-US" dirty="0" smtClean="0">
                <a:solidFill>
                  <a:srgbClr val="FF0000"/>
                </a:solidFill>
              </a:rPr>
              <a:t>Rote Learning: a thing of the past?</a:t>
            </a:r>
            <a:endParaRPr lang="en-US" dirty="0">
              <a:solidFill>
                <a:srgbClr val="FF0000"/>
              </a:solidFill>
            </a:endParaRPr>
          </a:p>
        </p:txBody>
      </p:sp>
      <p:sp>
        <p:nvSpPr>
          <p:cNvPr id="3" name="Content Placeholder 2"/>
          <p:cNvSpPr>
            <a:spLocks noGrp="1"/>
          </p:cNvSpPr>
          <p:nvPr>
            <p:ph idx="1"/>
          </p:nvPr>
        </p:nvSpPr>
        <p:spPr>
          <a:xfrm>
            <a:off x="310091" y="1284838"/>
            <a:ext cx="8833909" cy="5573162"/>
          </a:xfrm>
        </p:spPr>
        <p:txBody>
          <a:bodyPr>
            <a:normAutofit fontScale="92500" lnSpcReduction="20000"/>
          </a:bodyPr>
          <a:lstStyle/>
          <a:p>
            <a:r>
              <a:rPr lang="en-US" dirty="0" smtClean="0"/>
              <a:t>No. </a:t>
            </a:r>
          </a:p>
          <a:p>
            <a:r>
              <a:rPr lang="en-US" dirty="0" smtClean="0"/>
              <a:t>Repetition in any form is the crux of learning a language</a:t>
            </a:r>
          </a:p>
          <a:p>
            <a:r>
              <a:rPr lang="en-US" dirty="0" smtClean="0"/>
              <a:t>Although it is monotonous, it is inevitably effective</a:t>
            </a:r>
          </a:p>
          <a:p>
            <a:r>
              <a:rPr lang="en-US" dirty="0" smtClean="0"/>
              <a:t>Pupils are comfortable with it</a:t>
            </a:r>
          </a:p>
          <a:p>
            <a:pPr marL="0" indent="0">
              <a:buNone/>
            </a:pPr>
            <a:endParaRPr lang="en-US" dirty="0" smtClean="0">
              <a:solidFill>
                <a:srgbClr val="FF0000"/>
              </a:solidFill>
            </a:endParaRPr>
          </a:p>
          <a:p>
            <a:pPr marL="0" indent="0">
              <a:buNone/>
            </a:pPr>
            <a:endParaRPr lang="en-US" dirty="0" smtClean="0">
              <a:solidFill>
                <a:srgbClr val="FF0000"/>
              </a:solidFill>
            </a:endParaRPr>
          </a:p>
          <a:p>
            <a:pPr marL="0" indent="0">
              <a:buNone/>
            </a:pPr>
            <a:endParaRPr lang="en-US" dirty="0" smtClean="0">
              <a:solidFill>
                <a:srgbClr val="FF0000"/>
              </a:solidFill>
            </a:endParaRPr>
          </a:p>
          <a:p>
            <a:pPr marL="0" indent="0">
              <a:buNone/>
            </a:pPr>
            <a:endParaRPr lang="en-US" dirty="0" smtClean="0">
              <a:solidFill>
                <a:srgbClr val="FF0000"/>
              </a:solidFill>
            </a:endParaRPr>
          </a:p>
          <a:p>
            <a:pPr marL="0" indent="0">
              <a:buNone/>
            </a:pPr>
            <a:endParaRPr lang="en-US" dirty="0" smtClean="0">
              <a:solidFill>
                <a:srgbClr val="FF0000"/>
              </a:solidFill>
            </a:endParaRPr>
          </a:p>
          <a:p>
            <a:pPr marL="0" indent="0">
              <a:buNone/>
            </a:pPr>
            <a:r>
              <a:rPr lang="en-US" dirty="0" smtClean="0">
                <a:solidFill>
                  <a:srgbClr val="FF0000"/>
                </a:solidFill>
              </a:rPr>
              <a:t>But why not supplement rote-learning in a way that can engage learners and promote independence?</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3686385" y="3640929"/>
            <a:ext cx="1948552" cy="1883216"/>
          </a:xfrm>
          <a:prstGeom prst="rect">
            <a:avLst/>
          </a:prstGeom>
        </p:spPr>
      </p:pic>
    </p:spTree>
    <p:extLst>
      <p:ext uri="{BB962C8B-B14F-4D97-AF65-F5344CB8AC3E}">
        <p14:creationId xmlns:p14="http://schemas.microsoft.com/office/powerpoint/2010/main" val="207127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a:t>
            </a:r>
            <a:r>
              <a:rPr lang="zh-CN" altLang="en-US" dirty="0" smtClean="0"/>
              <a:t>（联想）</a:t>
            </a:r>
            <a:endParaRPr lang="en-US" dirty="0"/>
          </a:p>
        </p:txBody>
      </p:sp>
      <p:sp>
        <p:nvSpPr>
          <p:cNvPr id="3" name="Content Placeholder 2"/>
          <p:cNvSpPr>
            <a:spLocks noGrp="1"/>
          </p:cNvSpPr>
          <p:nvPr>
            <p:ph idx="1"/>
          </p:nvPr>
        </p:nvSpPr>
        <p:spPr/>
        <p:txBody>
          <a:bodyPr>
            <a:normAutofit fontScale="92500"/>
          </a:bodyPr>
          <a:lstStyle/>
          <a:p>
            <a:r>
              <a:rPr lang="en-US" dirty="0" err="1" smtClean="0"/>
              <a:t>Visualisation</a:t>
            </a:r>
            <a:r>
              <a:rPr lang="en-US" dirty="0" smtClean="0"/>
              <a:t> is where you associate a radical with a certain image</a:t>
            </a:r>
          </a:p>
          <a:p>
            <a:r>
              <a:rPr lang="en-US" dirty="0" smtClean="0"/>
              <a:t>The same method applies to </a:t>
            </a:r>
            <a:r>
              <a:rPr lang="en-US" b="1" dirty="0" smtClean="0"/>
              <a:t>tones</a:t>
            </a:r>
            <a:r>
              <a:rPr lang="en-US" dirty="0" smtClean="0"/>
              <a:t> and </a:t>
            </a:r>
            <a:r>
              <a:rPr lang="en-US" b="1" dirty="0" smtClean="0"/>
              <a:t>pinyin</a:t>
            </a:r>
            <a:r>
              <a:rPr lang="en-US" dirty="0" smtClean="0"/>
              <a:t> as well</a:t>
            </a:r>
          </a:p>
          <a:p>
            <a:r>
              <a:rPr lang="en-US" dirty="0" smtClean="0">
                <a:solidFill>
                  <a:srgbClr val="FF0000"/>
                </a:solidFill>
              </a:rPr>
              <a:t>How do you get a pupil to associate a plane with the word “</a:t>
            </a:r>
            <a:r>
              <a:rPr lang="zh-CN" altLang="en-US" dirty="0" smtClean="0">
                <a:solidFill>
                  <a:srgbClr val="FF0000"/>
                </a:solidFill>
              </a:rPr>
              <a:t>飞机</a:t>
            </a:r>
            <a:r>
              <a:rPr lang="zh-CN" altLang="zh-CN" dirty="0" smtClean="0">
                <a:solidFill>
                  <a:srgbClr val="FF0000"/>
                </a:solidFill>
              </a:rPr>
              <a:t>”</a:t>
            </a:r>
            <a:r>
              <a:rPr lang="en-US" altLang="zh-CN" dirty="0">
                <a:solidFill>
                  <a:srgbClr val="FF0000"/>
                </a:solidFill>
              </a:rPr>
              <a:t>(</a:t>
            </a:r>
            <a:r>
              <a:rPr lang="en-US" altLang="zh-CN" dirty="0" err="1" smtClean="0">
                <a:solidFill>
                  <a:srgbClr val="FF0000"/>
                </a:solidFill>
              </a:rPr>
              <a:t>fēijī</a:t>
            </a:r>
            <a:r>
              <a:rPr lang="en-US" altLang="zh-CN" dirty="0" smtClean="0">
                <a:solidFill>
                  <a:srgbClr val="FF0000"/>
                </a:solidFill>
              </a:rPr>
              <a:t>)?</a:t>
            </a:r>
          </a:p>
          <a:p>
            <a:r>
              <a:rPr lang="en-US" dirty="0" smtClean="0"/>
              <a:t>Let pupils come up with their own – if you reward them, they’ll eventually start to do it without you telling them to and it will inspire your teaching!</a:t>
            </a:r>
            <a:endParaRPr lang="en-US" dirty="0"/>
          </a:p>
        </p:txBody>
      </p:sp>
    </p:spTree>
    <p:extLst>
      <p:ext uri="{BB962C8B-B14F-4D97-AF65-F5344CB8AC3E}">
        <p14:creationId xmlns:p14="http://schemas.microsoft.com/office/powerpoint/2010/main" val="354601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飞机</a:t>
            </a:r>
            <a:r>
              <a:rPr lang="en-US" altLang="zh-CN" dirty="0" smtClean="0"/>
              <a:t>(</a:t>
            </a:r>
            <a:r>
              <a:rPr lang="en-US" altLang="zh-CN" dirty="0" err="1" smtClean="0"/>
              <a:t>fēijī</a:t>
            </a:r>
            <a:r>
              <a:rPr lang="en-US" altLang="zh-CN" dirty="0" smtClean="0"/>
              <a:t>)</a:t>
            </a:r>
            <a:endParaRPr lang="en-US" dirty="0"/>
          </a:p>
        </p:txBody>
      </p:sp>
      <p:pic>
        <p:nvPicPr>
          <p:cNvPr id="4" name="Picture 3"/>
          <p:cNvPicPr>
            <a:picLocks noChangeAspect="1"/>
          </p:cNvPicPr>
          <p:nvPr/>
        </p:nvPicPr>
        <p:blipFill>
          <a:blip r:embed="rId2"/>
          <a:stretch>
            <a:fillRect/>
          </a:stretch>
        </p:blipFill>
        <p:spPr>
          <a:xfrm>
            <a:off x="457200" y="1417638"/>
            <a:ext cx="8092458" cy="5017324"/>
          </a:xfrm>
          <a:prstGeom prst="rect">
            <a:avLst/>
          </a:prstGeom>
        </p:spPr>
      </p:pic>
    </p:spTree>
    <p:extLst>
      <p:ext uri="{BB962C8B-B14F-4D97-AF65-F5344CB8AC3E}">
        <p14:creationId xmlns:p14="http://schemas.microsoft.com/office/powerpoint/2010/main" val="1869601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361800" y="1600200"/>
            <a:ext cx="4548554" cy="4651346"/>
          </a:xfrm>
          <a:prstGeom prst="rect">
            <a:avLst/>
          </a:prstGeom>
        </p:spPr>
      </p:pic>
      <p:sp>
        <p:nvSpPr>
          <p:cNvPr id="5" name="Title 1"/>
          <p:cNvSpPr txBox="1">
            <a:spLocks/>
          </p:cNvSpPr>
          <p:nvPr/>
        </p:nvSpPr>
        <p:spPr>
          <a:xfrm>
            <a:off x="609600" y="30860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Mnemonics</a:t>
            </a:r>
            <a:endParaRPr lang="en-US" dirty="0"/>
          </a:p>
        </p:txBody>
      </p:sp>
    </p:spTree>
    <p:extLst>
      <p:ext uri="{BB962C8B-B14F-4D97-AF65-F5344CB8AC3E}">
        <p14:creationId xmlns:p14="http://schemas.microsoft.com/office/powerpoint/2010/main" val="2023116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2470"/>
            <a:ext cx="8229600" cy="922338"/>
          </a:xfrm>
        </p:spPr>
        <p:txBody>
          <a:bodyPr/>
          <a:lstStyle/>
          <a:p>
            <a:pPr eaLnBrk="1" hangingPunct="1"/>
            <a:r>
              <a:rPr lang="en-US" u="sng" dirty="0">
                <a:latin typeface="Calibri" charset="0"/>
              </a:rPr>
              <a:t>Chinese character spacing</a:t>
            </a:r>
            <a:endParaRPr lang="en-GB" u="sng" dirty="0">
              <a:latin typeface="Calibri" charset="0"/>
            </a:endParaRPr>
          </a:p>
        </p:txBody>
      </p:sp>
      <p:sp>
        <p:nvSpPr>
          <p:cNvPr id="11267" name="Content Placeholder 2"/>
          <p:cNvSpPr>
            <a:spLocks noGrp="1"/>
          </p:cNvSpPr>
          <p:nvPr>
            <p:ph idx="1"/>
          </p:nvPr>
        </p:nvSpPr>
        <p:spPr>
          <a:xfrm>
            <a:off x="457200" y="685717"/>
            <a:ext cx="8229600" cy="4857750"/>
          </a:xfrm>
        </p:spPr>
        <p:txBody>
          <a:bodyPr/>
          <a:lstStyle/>
          <a:p>
            <a:pPr marL="0" indent="0" eaLnBrk="1" hangingPunct="1">
              <a:buFont typeface="Arial" charset="0"/>
              <a:buNone/>
            </a:pPr>
            <a:r>
              <a:rPr lang="en-GB">
                <a:latin typeface="Calibri" charset="0"/>
              </a:rPr>
              <a:t>When you read a </a:t>
            </a:r>
            <a:r>
              <a:rPr lang="zh-CN" altLang="en-US">
                <a:latin typeface="KaiTi" charset="0"/>
                <a:ea typeface="KaiTi" charset="0"/>
                <a:cs typeface="KaiTi" charset="0"/>
              </a:rPr>
              <a:t>汉字</a:t>
            </a:r>
            <a:r>
              <a:rPr lang="en-GB" altLang="zh-CN">
                <a:latin typeface="Calibri" charset="0"/>
                <a:ea typeface="KaiTi" charset="0"/>
                <a:cs typeface="KaiTi" charset="0"/>
              </a:rPr>
              <a:t>(Chinese character)</a:t>
            </a:r>
            <a:r>
              <a:rPr lang="en-GB" altLang="zh-CN">
                <a:latin typeface="Calibri" charset="0"/>
                <a:ea typeface="SimSun" charset="0"/>
                <a:cs typeface="SimSun" charset="0"/>
              </a:rPr>
              <a:t>, you need to look at the spacing. The spacings are:</a:t>
            </a:r>
            <a:endParaRPr lang="en-GB">
              <a:latin typeface="Calibri"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0749" t="63658" r="11725" b="8231"/>
          <a:stretch>
            <a:fillRect/>
          </a:stretch>
        </p:blipFill>
        <p:spPr bwMode="auto">
          <a:xfrm>
            <a:off x="3779838" y="1800142"/>
            <a:ext cx="3232150" cy="1008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l="29707" t="41989" r="7199" b="5960"/>
          <a:stretch>
            <a:fillRect/>
          </a:stretch>
        </p:blipFill>
        <p:spPr bwMode="auto">
          <a:xfrm>
            <a:off x="288925" y="4502067"/>
            <a:ext cx="2441575" cy="160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l="31584" t="32254" r="28516" b="10506"/>
          <a:stretch>
            <a:fillRect/>
          </a:stretch>
        </p:blipFill>
        <p:spPr bwMode="auto">
          <a:xfrm>
            <a:off x="6950075" y="4132179"/>
            <a:ext cx="1855788" cy="199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l="16237" t="50000" r="12827" b="9824"/>
          <a:stretch>
            <a:fillRect/>
          </a:stretch>
        </p:blipFill>
        <p:spPr bwMode="auto">
          <a:xfrm>
            <a:off x="3125788" y="4737017"/>
            <a:ext cx="3182937" cy="1350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Rectangle 1"/>
          <p:cNvSpPr/>
          <p:nvPr/>
        </p:nvSpPr>
        <p:spPr>
          <a:xfrm>
            <a:off x="468313" y="1803317"/>
            <a:ext cx="2879725" cy="10048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en-US">
                <a:solidFill>
                  <a:schemeClr val="tx1"/>
                </a:solidFill>
                <a:latin typeface="Calibri" charset="0"/>
                <a:ea typeface="ＭＳ Ｐゴシック" charset="0"/>
                <a:cs typeface="Arial" charset="0"/>
              </a:rPr>
              <a:t>No </a:t>
            </a:r>
          </a:p>
          <a:p>
            <a:pPr eaLnBrk="1" hangingPunct="1"/>
            <a:r>
              <a:rPr lang="en-US">
                <a:solidFill>
                  <a:schemeClr val="tx1"/>
                </a:solidFill>
                <a:latin typeface="Calibri" charset="0"/>
                <a:ea typeface="ＭＳ Ｐゴシック" charset="0"/>
                <a:cs typeface="Arial" charset="0"/>
              </a:rPr>
              <a:t>spacing</a:t>
            </a:r>
            <a:endParaRPr lang="en-GB">
              <a:solidFill>
                <a:schemeClr val="tx1"/>
              </a:solidFill>
              <a:latin typeface="Calibri" charset="0"/>
              <a:ea typeface="ＭＳ Ｐゴシック" charset="0"/>
              <a:cs typeface="Arial" charset="0"/>
            </a:endParaRPr>
          </a:p>
        </p:txBody>
      </p:sp>
      <p:sp>
        <p:nvSpPr>
          <p:cNvPr id="3" name="Rectangle 2"/>
          <p:cNvSpPr/>
          <p:nvPr/>
        </p:nvSpPr>
        <p:spPr>
          <a:xfrm>
            <a:off x="2333625" y="1909679"/>
            <a:ext cx="792163" cy="7921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GB">
              <a:solidFill>
                <a:srgbClr val="FFFFFF"/>
              </a:solidFill>
              <a:latin typeface="Calibri" charset="0"/>
              <a:ea typeface="ＭＳ Ｐゴシック" charset="0"/>
              <a:cs typeface="Arial" charset="0"/>
            </a:endParaRPr>
          </a:p>
        </p:txBody>
      </p:sp>
      <p:pic>
        <p:nvPicPr>
          <p:cNvPr id="10250" name="Picture 4"/>
          <p:cNvPicPr>
            <a:picLocks noChangeAspect="1" noChangeArrowheads="1"/>
          </p:cNvPicPr>
          <p:nvPr/>
        </p:nvPicPr>
        <p:blipFill>
          <a:blip r:embed="rId7">
            <a:extLst>
              <a:ext uri="{28A0092B-C50C-407E-A947-70E740481C1C}">
                <a14:useLocalDpi xmlns:a14="http://schemas.microsoft.com/office/drawing/2010/main" val="0"/>
              </a:ext>
            </a:extLst>
          </a:blip>
          <a:srcRect l="21622" t="48924" r="23125" b="9679"/>
          <a:stretch>
            <a:fillRect/>
          </a:stretch>
        </p:blipFill>
        <p:spPr bwMode="auto">
          <a:xfrm>
            <a:off x="1509713" y="2897104"/>
            <a:ext cx="3741737" cy="156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1" name="Title 1"/>
          <p:cNvSpPr txBox="1">
            <a:spLocks/>
          </p:cNvSpPr>
          <p:nvPr/>
        </p:nvSpPr>
        <p:spPr>
          <a:xfrm>
            <a:off x="356088" y="589673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smtClean="0"/>
              <a:t>Shaz Lawrence (2013)</a:t>
            </a:r>
            <a:endParaRPr lang="en-US" sz="2800" i="1" dirty="0"/>
          </a:p>
        </p:txBody>
      </p:sp>
    </p:spTree>
    <p:extLst>
      <p:ext uri="{BB962C8B-B14F-4D97-AF65-F5344CB8AC3E}">
        <p14:creationId xmlns:p14="http://schemas.microsoft.com/office/powerpoint/2010/main" val="760729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250"/>
                                        </p:tgtEl>
                                        <p:attrNameLst>
                                          <p:attrName>style.visibility</p:attrName>
                                        </p:attrNameLst>
                                      </p:cBhvr>
                                      <p:to>
                                        <p:strVal val="visible"/>
                                      </p:to>
                                    </p:set>
                                    <p:anim calcmode="lin" valueType="num">
                                      <p:cBhvr additive="base">
                                        <p:cTn id="11" dur="500" fill="hold"/>
                                        <p:tgtEl>
                                          <p:spTgt spid="10250"/>
                                        </p:tgtEl>
                                        <p:attrNameLst>
                                          <p:attrName>ppt_x</p:attrName>
                                        </p:attrNameLst>
                                      </p:cBhvr>
                                      <p:tavLst>
                                        <p:tav tm="0">
                                          <p:val>
                                            <p:strVal val="#ppt_x"/>
                                          </p:val>
                                        </p:tav>
                                        <p:tav tm="100000">
                                          <p:val>
                                            <p:strVal val="#ppt_x"/>
                                          </p:val>
                                        </p:tav>
                                      </p:tavLst>
                                    </p:anim>
                                    <p:anim calcmode="lin" valueType="num">
                                      <p:cBhvr additive="base">
                                        <p:cTn id="12"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57200" y="514865"/>
            <a:ext cx="8066339" cy="5611298"/>
          </a:xfrm>
          <a:prstGeom prst="rect">
            <a:avLst/>
          </a:prstGeom>
        </p:spPr>
      </p:pic>
    </p:spTree>
    <p:extLst>
      <p:ext uri="{BB962C8B-B14F-4D97-AF65-F5344CB8AC3E}">
        <p14:creationId xmlns:p14="http://schemas.microsoft.com/office/powerpoint/2010/main" val="1338935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23" y="5717510"/>
            <a:ext cx="8229600" cy="1143000"/>
          </a:xfrm>
        </p:spPr>
        <p:txBody>
          <a:bodyPr>
            <a:normAutofit/>
          </a:bodyPr>
          <a:lstStyle/>
          <a:p>
            <a:r>
              <a:rPr lang="en-US" sz="2800" i="1" dirty="0"/>
              <a:t>t</a:t>
            </a:r>
            <a:r>
              <a:rPr lang="en-US" sz="2800" i="1" dirty="0" smtClean="0"/>
              <a:t>aken from </a:t>
            </a:r>
            <a:r>
              <a:rPr lang="en-US" sz="2800" i="1" dirty="0" err="1" smtClean="0"/>
              <a:t>www.memrise.com</a:t>
            </a:r>
            <a:endParaRPr lang="en-US" sz="2800" i="1"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76977" y="274638"/>
            <a:ext cx="7604046" cy="5715760"/>
          </a:xfrm>
          <a:prstGeom prst="rect">
            <a:avLst/>
          </a:prstGeom>
          <a:ln>
            <a:solidFill>
              <a:schemeClr val="tx1"/>
            </a:solidFill>
          </a:ln>
        </p:spPr>
      </p:pic>
    </p:spTree>
    <p:extLst>
      <p:ext uri="{BB962C8B-B14F-4D97-AF65-F5344CB8AC3E}">
        <p14:creationId xmlns:p14="http://schemas.microsoft.com/office/powerpoint/2010/main" val="9125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Mnemonics</a:t>
            </a:r>
            <a:endParaRPr lang="en-US" dirty="0"/>
          </a:p>
        </p:txBody>
      </p:sp>
      <p:sp>
        <p:nvSpPr>
          <p:cNvPr id="3" name="Content Placeholder 2"/>
          <p:cNvSpPr>
            <a:spLocks noGrp="1"/>
          </p:cNvSpPr>
          <p:nvPr>
            <p:ph idx="1"/>
          </p:nvPr>
        </p:nvSpPr>
        <p:spPr/>
        <p:txBody>
          <a:bodyPr/>
          <a:lstStyle/>
          <a:p>
            <a:r>
              <a:rPr lang="en-US" dirty="0" smtClean="0"/>
              <a:t>Have pupils make their own “</a:t>
            </a:r>
            <a:r>
              <a:rPr lang="en-US" dirty="0" err="1" smtClean="0"/>
              <a:t>mems</a:t>
            </a:r>
            <a:r>
              <a:rPr lang="en-US" dirty="0" smtClean="0"/>
              <a:t>” like the one above on </a:t>
            </a:r>
            <a:r>
              <a:rPr lang="en-US" dirty="0" err="1" smtClean="0"/>
              <a:t>memrise</a:t>
            </a:r>
            <a:endParaRPr lang="en-US" dirty="0" smtClean="0"/>
          </a:p>
          <a:p>
            <a:r>
              <a:rPr lang="en-US" dirty="0" smtClean="0"/>
              <a:t>Encourage to make </a:t>
            </a:r>
            <a:r>
              <a:rPr lang="en-US" dirty="0" err="1" smtClean="0"/>
              <a:t>mems</a:t>
            </a:r>
            <a:r>
              <a:rPr lang="en-US" dirty="0" smtClean="0"/>
              <a:t> for any particularly difficult characters</a:t>
            </a:r>
            <a:r>
              <a:rPr lang="en-US" dirty="0"/>
              <a:t> </a:t>
            </a:r>
            <a:r>
              <a:rPr lang="en-US" dirty="0" smtClean="0"/>
              <a:t>and reward accordingly</a:t>
            </a:r>
            <a:endParaRPr lang="en-US" dirty="0"/>
          </a:p>
        </p:txBody>
      </p:sp>
      <p:pic>
        <p:nvPicPr>
          <p:cNvPr id="4" name="Picture 3"/>
          <p:cNvPicPr>
            <a:picLocks noChangeAspect="1"/>
          </p:cNvPicPr>
          <p:nvPr/>
        </p:nvPicPr>
        <p:blipFill>
          <a:blip r:embed="rId2"/>
          <a:stretch>
            <a:fillRect/>
          </a:stretch>
        </p:blipFill>
        <p:spPr>
          <a:xfrm>
            <a:off x="843730" y="4233100"/>
            <a:ext cx="7445285" cy="1602462"/>
          </a:xfrm>
          <a:prstGeom prst="rect">
            <a:avLst/>
          </a:prstGeom>
        </p:spPr>
      </p:pic>
    </p:spTree>
    <p:extLst>
      <p:ext uri="{BB962C8B-B14F-4D97-AF65-F5344CB8AC3E}">
        <p14:creationId xmlns:p14="http://schemas.microsoft.com/office/powerpoint/2010/main" val="78786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75"/>
            <a:ext cx="8229600" cy="1143000"/>
          </a:xfrm>
        </p:spPr>
        <p:txBody>
          <a:bodyPr/>
          <a:lstStyle/>
          <a:p>
            <a:r>
              <a:rPr lang="en-US" dirty="0" smtClean="0"/>
              <a:t>Why Use Mnemonics?</a:t>
            </a:r>
            <a:endParaRPr lang="en-US" dirty="0"/>
          </a:p>
        </p:txBody>
      </p:sp>
      <p:sp>
        <p:nvSpPr>
          <p:cNvPr id="3" name="Content Placeholder 2"/>
          <p:cNvSpPr>
            <a:spLocks noGrp="1"/>
          </p:cNvSpPr>
          <p:nvPr>
            <p:ph idx="1"/>
          </p:nvPr>
        </p:nvSpPr>
        <p:spPr>
          <a:xfrm>
            <a:off x="0" y="1053970"/>
            <a:ext cx="8992543" cy="6201860"/>
          </a:xfrm>
        </p:spPr>
        <p:txBody>
          <a:bodyPr>
            <a:normAutofit fontScale="55000" lnSpcReduction="20000"/>
          </a:bodyPr>
          <a:lstStyle/>
          <a:p>
            <a:r>
              <a:rPr lang="en-US" sz="4700" dirty="0" smtClean="0"/>
              <a:t>Pupils love to come up with mnemonics as it enables them to be creative and engage with the characters on a personal level</a:t>
            </a:r>
          </a:p>
          <a:p>
            <a:r>
              <a:rPr lang="en-US" sz="4700" dirty="0" smtClean="0"/>
              <a:t>Encourage them to write their own while making notes during lessons</a:t>
            </a:r>
          </a:p>
          <a:p>
            <a:r>
              <a:rPr lang="en-US" sz="4700" dirty="0" smtClean="0"/>
              <a:t>Give them examples of your own to inspire them</a:t>
            </a:r>
          </a:p>
          <a:p>
            <a:r>
              <a:rPr lang="en-US" sz="4700" dirty="0" smtClean="0"/>
              <a:t>Remind pupils that they should only link the mnemonic they create with the radicals that make up the character. Have them link the </a:t>
            </a:r>
            <a:r>
              <a:rPr lang="en-US" sz="4700" dirty="0" smtClean="0">
                <a:solidFill>
                  <a:srgbClr val="FF0000"/>
                </a:solidFill>
              </a:rPr>
              <a:t>pinyin</a:t>
            </a:r>
            <a:r>
              <a:rPr lang="en-US" sz="4700" dirty="0" smtClean="0"/>
              <a:t>, </a:t>
            </a:r>
            <a:r>
              <a:rPr lang="en-US" sz="4700" dirty="0" smtClean="0">
                <a:solidFill>
                  <a:srgbClr val="0000FF"/>
                </a:solidFill>
              </a:rPr>
              <a:t>tones</a:t>
            </a:r>
            <a:r>
              <a:rPr lang="en-US" sz="4700" dirty="0" smtClean="0"/>
              <a:t> and </a:t>
            </a:r>
            <a:r>
              <a:rPr lang="en-US" sz="4700" dirty="0" smtClean="0">
                <a:solidFill>
                  <a:srgbClr val="008000"/>
                </a:solidFill>
              </a:rPr>
              <a:t>meaning </a:t>
            </a:r>
            <a:r>
              <a:rPr lang="en-US" sz="4700" dirty="0" smtClean="0"/>
              <a:t>as well where applicable</a:t>
            </a:r>
          </a:p>
          <a:p>
            <a:r>
              <a:rPr lang="en-US" sz="4700" dirty="0" smtClean="0"/>
              <a:t>Making mnemonics is a skill that has to be developed, don’t expect pupils to come up with anything amazing straight away</a:t>
            </a:r>
          </a:p>
          <a:p>
            <a:r>
              <a:rPr lang="en-US" sz="4700" dirty="0" smtClean="0"/>
              <a:t>Celebrate any minor success with mnemonics</a:t>
            </a:r>
          </a:p>
          <a:p>
            <a:r>
              <a:rPr lang="en-US" sz="4700" dirty="0" smtClean="0"/>
              <a:t>Remind pupils that there are no “foolproof” mnemonics – the ones that have a </a:t>
            </a:r>
            <a:r>
              <a:rPr lang="en-US" sz="4700" b="1" dirty="0" smtClean="0"/>
              <a:t>strong personal connection to you </a:t>
            </a:r>
            <a:r>
              <a:rPr lang="en-US" sz="4700" dirty="0" smtClean="0"/>
              <a:t>are the most effective, as everyone is unique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8277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example of “</a:t>
            </a:r>
            <a:r>
              <a:rPr lang="zh-CN" altLang="en-US" dirty="0" smtClean="0"/>
              <a:t>滑</a:t>
            </a:r>
            <a:r>
              <a:rPr lang="en-US" altLang="zh-CN" dirty="0" smtClean="0"/>
              <a:t>”</a:t>
            </a:r>
            <a:endParaRPr lang="en-US" dirty="0"/>
          </a:p>
        </p:txBody>
      </p:sp>
      <p:pic>
        <p:nvPicPr>
          <p:cNvPr id="4" name="Content Placeholder 3" descr="student example of mnenomic.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1109470" y="1600200"/>
            <a:ext cx="10875721" cy="4676619"/>
          </a:xfrm>
        </p:spPr>
      </p:pic>
      <p:sp>
        <p:nvSpPr>
          <p:cNvPr id="5" name="Frame 4"/>
          <p:cNvSpPr/>
          <p:nvPr/>
        </p:nvSpPr>
        <p:spPr>
          <a:xfrm>
            <a:off x="2598495" y="3109641"/>
            <a:ext cx="3999929" cy="70076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598531" y="3787615"/>
            <a:ext cx="1270050" cy="70076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3962553" y="3794024"/>
            <a:ext cx="1270050" cy="70076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5779158" y="4296806"/>
            <a:ext cx="2030924" cy="70076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1011936" y="4997571"/>
            <a:ext cx="1323789" cy="70076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6598424" y="4997571"/>
            <a:ext cx="1766393" cy="70076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7110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76" y="298216"/>
            <a:ext cx="8229600" cy="1143000"/>
          </a:xfrm>
        </p:spPr>
        <p:txBody>
          <a:bodyPr/>
          <a:lstStyle/>
          <a:p>
            <a:r>
              <a:rPr lang="en-US" dirty="0" smtClean="0"/>
              <a:t>Spaced Repetition</a:t>
            </a:r>
            <a:endParaRPr lang="en-US" dirty="0"/>
          </a:p>
        </p:txBody>
      </p:sp>
      <p:sp>
        <p:nvSpPr>
          <p:cNvPr id="3" name="Content Placeholder 2"/>
          <p:cNvSpPr>
            <a:spLocks noGrp="1"/>
          </p:cNvSpPr>
          <p:nvPr>
            <p:ph idx="1"/>
          </p:nvPr>
        </p:nvSpPr>
        <p:spPr>
          <a:xfrm>
            <a:off x="457200" y="1600199"/>
            <a:ext cx="8403294" cy="4906639"/>
          </a:xfrm>
        </p:spPr>
        <p:txBody>
          <a:bodyPr>
            <a:normAutofit fontScale="70000" lnSpcReduction="20000"/>
          </a:bodyPr>
          <a:lstStyle/>
          <a:p>
            <a:r>
              <a:rPr lang="en-US" sz="4000" dirty="0" smtClean="0"/>
              <a:t>Spaced repetition software e.g. </a:t>
            </a:r>
            <a:r>
              <a:rPr lang="en-US" sz="4000" dirty="0" err="1" smtClean="0"/>
              <a:t>Quizlet</a:t>
            </a:r>
            <a:endParaRPr lang="en-US" sz="4000" dirty="0"/>
          </a:p>
          <a:p>
            <a:r>
              <a:rPr lang="en-US" sz="4000" dirty="0" smtClean="0"/>
              <a:t>Highly effective software where pupils can revise anywhere at anytime as it can be downloaded to any mobile device. This means no excuses for not having revised for a vocab test</a:t>
            </a:r>
          </a:p>
          <a:p>
            <a:r>
              <a:rPr lang="en-US" sz="4000" dirty="0" err="1" smtClean="0"/>
              <a:t>Skritter</a:t>
            </a:r>
            <a:r>
              <a:rPr lang="en-US" sz="4000" dirty="0" smtClean="0"/>
              <a:t>, </a:t>
            </a:r>
            <a:r>
              <a:rPr lang="en-US" sz="4000" dirty="0" err="1" smtClean="0"/>
              <a:t>Memrise</a:t>
            </a:r>
            <a:r>
              <a:rPr lang="en-US" sz="4000" dirty="0" smtClean="0"/>
              <a:t> </a:t>
            </a:r>
            <a:r>
              <a:rPr lang="en-US" sz="4000" dirty="0" err="1" smtClean="0"/>
              <a:t>etc</a:t>
            </a:r>
            <a:r>
              <a:rPr lang="en-US" sz="4000" dirty="0" smtClean="0"/>
              <a:t> have mnemonics written for almost every character, demonstrating how powerful they are in helping pupils to remember characters</a:t>
            </a:r>
          </a:p>
          <a:p>
            <a:r>
              <a:rPr lang="en-US" sz="4000" dirty="0" smtClean="0"/>
              <a:t>Tell pupils </a:t>
            </a:r>
            <a:r>
              <a:rPr lang="en-US" sz="4000" b="1" dirty="0" smtClean="0"/>
              <a:t>not to cram</a:t>
            </a:r>
            <a:r>
              <a:rPr lang="en-US" sz="4000" dirty="0" smtClean="0"/>
              <a:t>, the most effective learning is spaced out over the week and will be more likely to stay in one’s long-term memory</a:t>
            </a:r>
          </a:p>
          <a:p>
            <a:pPr marL="0" indent="0">
              <a:buNone/>
            </a:pPr>
            <a:endParaRPr lang="en-US" dirty="0" smtClean="0"/>
          </a:p>
        </p:txBody>
      </p:sp>
      <p:sp>
        <p:nvSpPr>
          <p:cNvPr id="4" name="TextBox 3"/>
          <p:cNvSpPr txBox="1"/>
          <p:nvPr/>
        </p:nvSpPr>
        <p:spPr>
          <a:xfrm>
            <a:off x="457200" y="6214450"/>
            <a:ext cx="8229600" cy="584776"/>
          </a:xfrm>
          <a:prstGeom prst="rect">
            <a:avLst/>
          </a:prstGeom>
          <a:noFill/>
        </p:spPr>
        <p:txBody>
          <a:bodyPr wrap="square" rtlCol="0">
            <a:spAutoFit/>
          </a:bodyPr>
          <a:lstStyle/>
          <a:p>
            <a:r>
              <a:rPr lang="en-US" sz="3200" dirty="0">
                <a:solidFill>
                  <a:srgbClr val="FF0000"/>
                </a:solidFill>
              </a:rPr>
              <a:t>m</a:t>
            </a:r>
            <a:r>
              <a:rPr lang="en-US" sz="3200" dirty="0" smtClean="0">
                <a:solidFill>
                  <a:srgbClr val="FF0000"/>
                </a:solidFill>
              </a:rPr>
              <a:t>y </a:t>
            </a:r>
            <a:r>
              <a:rPr lang="en-US" sz="3200" dirty="0" err="1" smtClean="0">
                <a:solidFill>
                  <a:srgbClr val="FF0000"/>
                </a:solidFill>
              </a:rPr>
              <a:t>quizlet</a:t>
            </a:r>
            <a:r>
              <a:rPr lang="en-US" sz="3200" dirty="0" smtClean="0">
                <a:solidFill>
                  <a:srgbClr val="FF0000"/>
                </a:solidFill>
              </a:rPr>
              <a:t> username: </a:t>
            </a:r>
            <a:r>
              <a:rPr lang="en-US" sz="3200" dirty="0" err="1" smtClean="0">
                <a:solidFill>
                  <a:srgbClr val="0000FF"/>
                </a:solidFill>
              </a:rPr>
              <a:t>latymer_mandarin</a:t>
            </a:r>
            <a:endParaRPr lang="en-US" sz="3200" dirty="0">
              <a:solidFill>
                <a:srgbClr val="0000FF"/>
              </a:solidFill>
            </a:endParaRPr>
          </a:p>
        </p:txBody>
      </p:sp>
      <p:pic>
        <p:nvPicPr>
          <p:cNvPr id="5" name="Picture 4"/>
          <p:cNvPicPr>
            <a:picLocks noChangeAspect="1"/>
          </p:cNvPicPr>
          <p:nvPr/>
        </p:nvPicPr>
        <p:blipFill>
          <a:blip r:embed="rId2"/>
          <a:stretch>
            <a:fillRect/>
          </a:stretch>
        </p:blipFill>
        <p:spPr>
          <a:xfrm rot="1438818">
            <a:off x="6467615" y="502000"/>
            <a:ext cx="2676383" cy="970189"/>
          </a:xfrm>
          <a:prstGeom prst="rect">
            <a:avLst/>
          </a:prstGeom>
        </p:spPr>
      </p:pic>
      <p:pic>
        <p:nvPicPr>
          <p:cNvPr id="6" name="Picture 5"/>
          <p:cNvPicPr>
            <a:picLocks noChangeAspect="1"/>
          </p:cNvPicPr>
          <p:nvPr/>
        </p:nvPicPr>
        <p:blipFill>
          <a:blip r:embed="rId3"/>
          <a:stretch>
            <a:fillRect/>
          </a:stretch>
        </p:blipFill>
        <p:spPr>
          <a:xfrm rot="20378840">
            <a:off x="259010" y="255964"/>
            <a:ext cx="1671769" cy="1113398"/>
          </a:xfrm>
          <a:prstGeom prst="rect">
            <a:avLst/>
          </a:prstGeom>
        </p:spPr>
      </p:pic>
    </p:spTree>
    <p:extLst>
      <p:ext uri="{BB962C8B-B14F-4D97-AF65-F5344CB8AC3E}">
        <p14:creationId xmlns:p14="http://schemas.microsoft.com/office/powerpoint/2010/main" val="244704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5400"/>
            <a:ext cx="9144000" cy="6797524"/>
          </a:xfrm>
          <a:prstGeom prst="rect">
            <a:avLst/>
          </a:prstGeom>
        </p:spPr>
      </p:pic>
    </p:spTree>
    <p:extLst>
      <p:ext uri="{BB962C8B-B14F-4D97-AF65-F5344CB8AC3E}">
        <p14:creationId xmlns:p14="http://schemas.microsoft.com/office/powerpoint/2010/main" val="4013456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8221" y="147681"/>
            <a:ext cx="10129647" cy="6571865"/>
          </a:xfrm>
          <a:prstGeom prst="rect">
            <a:avLst/>
          </a:prstGeom>
        </p:spPr>
      </p:pic>
    </p:spTree>
    <p:extLst>
      <p:ext uri="{BB962C8B-B14F-4D97-AF65-F5344CB8AC3E}">
        <p14:creationId xmlns:p14="http://schemas.microsoft.com/office/powerpoint/2010/main" val="1912838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Spaced Repetition</a:t>
            </a:r>
            <a:endParaRPr lang="en-US" dirty="0"/>
          </a:p>
        </p:txBody>
      </p:sp>
      <p:sp>
        <p:nvSpPr>
          <p:cNvPr id="3" name="Content Placeholder 2"/>
          <p:cNvSpPr>
            <a:spLocks noGrp="1"/>
          </p:cNvSpPr>
          <p:nvPr>
            <p:ph idx="1"/>
          </p:nvPr>
        </p:nvSpPr>
        <p:spPr>
          <a:xfrm>
            <a:off x="457200" y="1252481"/>
            <a:ext cx="8686800" cy="5429770"/>
          </a:xfrm>
        </p:spPr>
        <p:txBody>
          <a:bodyPr/>
          <a:lstStyle/>
          <a:p>
            <a:r>
              <a:rPr lang="en-US" sz="2400" dirty="0"/>
              <a:t>To prevent pupils from cramming, </a:t>
            </a:r>
            <a:r>
              <a:rPr lang="en-US" altLang="zh-CN" sz="2400" dirty="0"/>
              <a:t>monitor their activity on </a:t>
            </a:r>
            <a:r>
              <a:rPr lang="en-US" altLang="zh-CN" sz="2400" dirty="0" err="1"/>
              <a:t>Quizlet</a:t>
            </a:r>
            <a:r>
              <a:rPr lang="en-US" altLang="zh-CN" sz="2400" dirty="0"/>
              <a:t> in a class set and </a:t>
            </a:r>
            <a:r>
              <a:rPr lang="en-US" altLang="zh-CN" sz="2400" dirty="0" smtClean="0"/>
              <a:t>reward </a:t>
            </a:r>
            <a:r>
              <a:rPr lang="en-US" altLang="zh-CN" sz="2400" dirty="0"/>
              <a:t>those for coming 1</a:t>
            </a:r>
            <a:r>
              <a:rPr lang="en-US" altLang="zh-CN" sz="2400" baseline="30000" dirty="0"/>
              <a:t>st</a:t>
            </a:r>
            <a:r>
              <a:rPr lang="en-US" altLang="zh-CN" sz="2400" dirty="0"/>
              <a:t>, 2</a:t>
            </a:r>
            <a:r>
              <a:rPr lang="en-US" altLang="zh-CN" sz="2400" baseline="30000" dirty="0"/>
              <a:t>nd</a:t>
            </a:r>
            <a:r>
              <a:rPr lang="en-US" altLang="zh-CN" sz="2400" dirty="0"/>
              <a:t> or 3</a:t>
            </a:r>
            <a:r>
              <a:rPr lang="en-US" altLang="zh-CN" sz="2400" baseline="30000" dirty="0"/>
              <a:t>rd</a:t>
            </a:r>
            <a:r>
              <a:rPr lang="en-US" altLang="zh-CN" sz="2400" dirty="0"/>
              <a:t> for a certain vocabulary </a:t>
            </a:r>
            <a:r>
              <a:rPr lang="en-US" altLang="zh-CN" sz="2400" dirty="0" smtClean="0"/>
              <a:t>set</a:t>
            </a:r>
            <a:endParaRPr lang="en-US" sz="2400" dirty="0"/>
          </a:p>
        </p:txBody>
      </p:sp>
      <p:pic>
        <p:nvPicPr>
          <p:cNvPr id="4" name="Picture 3" descr="Screenshot 2016-06-11 14.19.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977" y="2567263"/>
            <a:ext cx="7484548" cy="3978924"/>
          </a:xfrm>
          <a:prstGeom prst="rect">
            <a:avLst/>
          </a:prstGeom>
        </p:spPr>
      </p:pic>
    </p:spTree>
    <p:extLst>
      <p:ext uri="{BB962C8B-B14F-4D97-AF65-F5344CB8AC3E}">
        <p14:creationId xmlns:p14="http://schemas.microsoft.com/office/powerpoint/2010/main" val="2859282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When should we teach learners these strategies?</a:t>
            </a:r>
            <a:endParaRPr lang="en-US" dirty="0">
              <a:solidFill>
                <a:srgbClr val="FF0000"/>
              </a:solidFill>
            </a:endParaRPr>
          </a:p>
        </p:txBody>
      </p:sp>
      <p:sp>
        <p:nvSpPr>
          <p:cNvPr id="3" name="Content Placeholder 2"/>
          <p:cNvSpPr>
            <a:spLocks noGrp="1"/>
          </p:cNvSpPr>
          <p:nvPr>
            <p:ph idx="1"/>
          </p:nvPr>
        </p:nvSpPr>
        <p:spPr>
          <a:xfrm>
            <a:off x="151354" y="1496792"/>
            <a:ext cx="8889282" cy="5385094"/>
          </a:xfrm>
        </p:spPr>
        <p:txBody>
          <a:bodyPr>
            <a:normAutofit fontScale="77500" lnSpcReduction="20000"/>
          </a:bodyPr>
          <a:lstStyle/>
          <a:p>
            <a:r>
              <a:rPr lang="en-US" sz="3600" dirty="0" smtClean="0"/>
              <a:t>At the very beginning of their Mandarin studies and if you haven’t yet, start to incorporate them</a:t>
            </a:r>
          </a:p>
          <a:p>
            <a:r>
              <a:rPr lang="en-US" sz="3600" dirty="0" smtClean="0"/>
              <a:t>Have your pupils watch this video on learning techniques in class or for homework and write down why such techniques are helpful: </a:t>
            </a:r>
            <a:r>
              <a:rPr lang="en-US" sz="3600" dirty="0" smtClean="0">
                <a:hlinkClick r:id="rId2"/>
              </a:rPr>
              <a:t>https://www.youtube.com/watch?v=Ay_zUGnreWQ</a:t>
            </a:r>
            <a:endParaRPr lang="en-US" sz="3600" dirty="0" smtClean="0"/>
          </a:p>
          <a:p>
            <a:r>
              <a:rPr lang="en-US" sz="3600" dirty="0" smtClean="0"/>
              <a:t>Follow up their reflections when marking their books</a:t>
            </a:r>
          </a:p>
          <a:p>
            <a:r>
              <a:rPr lang="en-US" sz="3600" dirty="0" smtClean="0"/>
              <a:t>The video is good for learners who claim not to have access to a computer or mobile device, as it tells them ways of doing spaced repetition without a computer</a:t>
            </a:r>
          </a:p>
          <a:p>
            <a:r>
              <a:rPr lang="en-US" sz="3600" dirty="0" smtClean="0"/>
              <a:t>Give pupils time to try out different strategies, eventually they will find one that works for them. Try not to punish them with endless retests</a:t>
            </a:r>
            <a:r>
              <a:rPr lang="en-US" sz="3600" dirty="0"/>
              <a:t> </a:t>
            </a:r>
            <a:r>
              <a:rPr lang="en-US" sz="3600" dirty="0" smtClean="0"/>
              <a:t>- this only fosters negativity towards the subject</a:t>
            </a:r>
          </a:p>
          <a:p>
            <a:endParaRPr lang="en-US" dirty="0"/>
          </a:p>
        </p:txBody>
      </p:sp>
    </p:spTree>
    <p:extLst>
      <p:ext uri="{BB962C8B-B14F-4D97-AF65-F5344CB8AC3E}">
        <p14:creationId xmlns:p14="http://schemas.microsoft.com/office/powerpoint/2010/main" val="142725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When shouldn’t we teach these strategies?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If a pupil strongly believes that pure rote learning is the only way forward and is comfortable with it</a:t>
            </a:r>
          </a:p>
          <a:p>
            <a:r>
              <a:rPr lang="en-US" dirty="0" smtClean="0"/>
              <a:t>If a pupil is willing to put in the time and effort that pure rote learning requires</a:t>
            </a:r>
          </a:p>
          <a:p>
            <a:r>
              <a:rPr lang="en-US" dirty="0" smtClean="0"/>
              <a:t>If such a pupil complains that Mandarin is “so hard” or “I’m not good at Mandarin”, question their learning techniques, </a:t>
            </a:r>
            <a:r>
              <a:rPr lang="en-US" b="1" dirty="0" smtClean="0"/>
              <a:t>do not</a:t>
            </a:r>
            <a:r>
              <a:rPr lang="en-US" dirty="0" smtClean="0"/>
              <a:t> encourage a fixed mindset – put the onus on them</a:t>
            </a:r>
            <a:endParaRPr lang="en-US" dirty="0"/>
          </a:p>
        </p:txBody>
      </p:sp>
    </p:spTree>
    <p:extLst>
      <p:ext uri="{BB962C8B-B14F-4D97-AF65-F5344CB8AC3E}">
        <p14:creationId xmlns:p14="http://schemas.microsoft.com/office/powerpoint/2010/main" val="266582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4642"/>
            <a:ext cx="8229600" cy="1143000"/>
          </a:xfrm>
        </p:spPr>
        <p:txBody>
          <a:bodyPr>
            <a:normAutofit fontScale="90000"/>
          </a:bodyPr>
          <a:lstStyle/>
          <a:p>
            <a:r>
              <a:rPr lang="en-US" sz="12800" dirty="0" smtClean="0">
                <a:solidFill>
                  <a:srgbClr val="FF0000"/>
                </a:solidFill>
              </a:rPr>
              <a:t>Thank You!</a:t>
            </a:r>
            <a:br>
              <a:rPr lang="en-US" sz="12800" dirty="0" smtClean="0">
                <a:solidFill>
                  <a:srgbClr val="FF0000"/>
                </a:solidFill>
              </a:rPr>
            </a:br>
            <a:r>
              <a:rPr lang="en-US" dirty="0" smtClean="0"/>
              <a:t/>
            </a:r>
            <a:br>
              <a:rPr lang="en-US" dirty="0" smtClean="0"/>
            </a:br>
            <a:r>
              <a:rPr lang="en-US" dirty="0" smtClean="0"/>
              <a:t>Feel Free to Ask Questions!</a:t>
            </a:r>
            <a:r>
              <a:rPr lang="en-US" dirty="0"/>
              <a:t/>
            </a:r>
            <a:br>
              <a:rPr lang="en-US" dirty="0"/>
            </a:br>
            <a:r>
              <a:rPr lang="en-US" dirty="0" smtClean="0"/>
              <a:t/>
            </a:r>
            <a:br>
              <a:rPr lang="en-US" dirty="0" smtClean="0"/>
            </a:br>
            <a:r>
              <a:rPr lang="en-US" dirty="0" smtClean="0"/>
              <a:t>Chris Webster</a:t>
            </a:r>
            <a:br>
              <a:rPr lang="en-US" dirty="0" smtClean="0"/>
            </a:br>
            <a:r>
              <a:rPr lang="en-US" dirty="0" err="1" smtClean="0"/>
              <a:t>crw@latymer-upper.org</a:t>
            </a:r>
            <a:endParaRPr lang="en-US" dirty="0"/>
          </a:p>
        </p:txBody>
      </p:sp>
    </p:spTree>
    <p:extLst>
      <p:ext uri="{BB962C8B-B14F-4D97-AF65-F5344CB8AC3E}">
        <p14:creationId xmlns:p14="http://schemas.microsoft.com/office/powerpoint/2010/main" val="793821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idx="1"/>
          </p:nvPr>
        </p:nvSpPr>
        <p:spPr/>
        <p:txBody>
          <a:bodyPr>
            <a:normAutofit fontScale="85000" lnSpcReduction="10000"/>
          </a:bodyPr>
          <a:lstStyle/>
          <a:p>
            <a:r>
              <a:rPr lang="en-US" dirty="0">
                <a:hlinkClick r:id="rId2"/>
              </a:rPr>
              <a:t>http://www.hackingchinese.com/a-minimum-effort-approach-to-writing-chinese-characters-by-hand</a:t>
            </a:r>
            <a:r>
              <a:rPr lang="en-US" dirty="0" smtClean="0">
                <a:hlinkClick r:id="rId2"/>
              </a:rPr>
              <a:t>/</a:t>
            </a:r>
            <a:endParaRPr lang="en-US" dirty="0" smtClean="0"/>
          </a:p>
          <a:p>
            <a:r>
              <a:rPr lang="en-US" dirty="0">
                <a:hlinkClick r:id="rId3"/>
              </a:rPr>
              <a:t>http://www.fluentin3months.com/mandarin-chinese-is-easy</a:t>
            </a:r>
            <a:r>
              <a:rPr lang="en-US" dirty="0" smtClean="0">
                <a:hlinkClick r:id="rId3"/>
              </a:rPr>
              <a:t>/</a:t>
            </a:r>
            <a:endParaRPr lang="en-US" dirty="0" smtClean="0"/>
          </a:p>
          <a:p>
            <a:r>
              <a:rPr lang="en-US" dirty="0">
                <a:hlinkClick r:id="rId4"/>
              </a:rPr>
              <a:t>https://www.quora.com/Why-do-I-find-Chinese-so-easy-to-</a:t>
            </a:r>
            <a:r>
              <a:rPr lang="en-US" dirty="0" smtClean="0">
                <a:hlinkClick r:id="rId4"/>
              </a:rPr>
              <a:t>learn</a:t>
            </a:r>
            <a:endParaRPr lang="en-US" dirty="0" smtClean="0"/>
          </a:p>
          <a:p>
            <a:r>
              <a:rPr lang="en-US" dirty="0">
                <a:hlinkClick r:id="rId5"/>
              </a:rPr>
              <a:t>https://blog.memrise.com/2011/01/27/why-is-mandarin-so-incredibly-easy-to-learn</a:t>
            </a:r>
            <a:r>
              <a:rPr lang="en-US" dirty="0" smtClean="0">
                <a:hlinkClick r:id="rId5"/>
              </a:rPr>
              <a:t>/</a:t>
            </a:r>
            <a:endParaRPr lang="en-US" dirty="0" smtClean="0"/>
          </a:p>
          <a:p>
            <a:r>
              <a:rPr lang="en-US" dirty="0">
                <a:hlinkClick r:id="rId6"/>
              </a:rPr>
              <a:t>https://www.britishcouncil.org/voices-magazine/why-native-english-speakers-can-learn-mandarin-</a:t>
            </a:r>
            <a:r>
              <a:rPr lang="en-US" dirty="0" smtClean="0">
                <a:hlinkClick r:id="rId6"/>
              </a:rPr>
              <a:t>easily</a:t>
            </a: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770814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txBox="1">
            <a:spLocks/>
          </p:cNvSpPr>
          <p:nvPr/>
        </p:nvSpPr>
        <p:spPr bwMode="auto">
          <a:xfrm>
            <a:off x="14288" y="1557338"/>
            <a:ext cx="9144000" cy="3938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pPr>
            <a:r>
              <a:rPr lang="en-GB" altLang="en-US" sz="6600" dirty="0"/>
              <a:t>Find a character we have </a:t>
            </a:r>
            <a:r>
              <a:rPr lang="en-GB" altLang="en-US" sz="6600" dirty="0" smtClean="0"/>
              <a:t>learned or going to learn </a:t>
            </a:r>
            <a:r>
              <a:rPr lang="en-GB" altLang="en-US" sz="6600" dirty="0"/>
              <a:t>that you find particularly hard</a:t>
            </a:r>
          </a:p>
        </p:txBody>
      </p:sp>
    </p:spTree>
    <p:extLst>
      <p:ext uri="{BB962C8B-B14F-4D97-AF65-F5344CB8AC3E}">
        <p14:creationId xmlns:p14="http://schemas.microsoft.com/office/powerpoint/2010/main" val="1411606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900113" y="1428750"/>
            <a:ext cx="7920037" cy="347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GB" altLang="en-US" sz="4400"/>
              <a:t>Using spacing, break it down into its separate radicals. Either find them on the radicals sheet or give names to them for whatever you think they look like</a:t>
            </a:r>
          </a:p>
        </p:txBody>
      </p:sp>
    </p:spTree>
    <p:extLst>
      <p:ext uri="{BB962C8B-B14F-4D97-AF65-F5344CB8AC3E}">
        <p14:creationId xmlns:p14="http://schemas.microsoft.com/office/powerpoint/2010/main" val="2242011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ChangeArrowheads="1"/>
          </p:cNvSpPr>
          <p:nvPr/>
        </p:nvSpPr>
        <p:spPr bwMode="auto">
          <a:xfrm>
            <a:off x="611188" y="404813"/>
            <a:ext cx="8424862" cy="304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GB" altLang="en-US" sz="3200"/>
              <a:t>Think of a story to help you remember it. Each part of the story MUST include the name of each radical (or the name(s) given to the radicals you found), the pinyin, its tone and its English meaning. Look at the </a:t>
            </a:r>
            <a:r>
              <a:rPr lang="en-GB" altLang="en-US" sz="3200" b="1" u="sng"/>
              <a:t>EXAMPLE </a:t>
            </a:r>
            <a:r>
              <a:rPr lang="en-GB" altLang="en-US" sz="3200"/>
              <a:t>below for inspiration (taken from Memrise)</a:t>
            </a:r>
          </a:p>
        </p:txBody>
      </p:sp>
      <p:pic>
        <p:nvPicPr>
          <p:cNvPr id="1105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4278313"/>
            <a:ext cx="1771650"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3463" y="4189413"/>
            <a:ext cx="2781300" cy="193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775075"/>
            <a:ext cx="3125787" cy="25384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 name="Right Arrow 6"/>
          <p:cNvSpPr/>
          <p:nvPr/>
        </p:nvSpPr>
        <p:spPr>
          <a:xfrm>
            <a:off x="1782763" y="4675188"/>
            <a:ext cx="792162" cy="642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 name="Right Arrow 7"/>
          <p:cNvSpPr/>
          <p:nvPr/>
        </p:nvSpPr>
        <p:spPr>
          <a:xfrm>
            <a:off x="4932363" y="4675188"/>
            <a:ext cx="950912" cy="779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0600" name="TextBox 8"/>
          <p:cNvSpPr txBox="1">
            <a:spLocks noChangeArrowheads="1"/>
          </p:cNvSpPr>
          <p:nvPr/>
        </p:nvSpPr>
        <p:spPr bwMode="auto">
          <a:xfrm>
            <a:off x="69850" y="3775075"/>
            <a:ext cx="2024063"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GB" altLang="en-US" sz="2100" b="1" u="sng"/>
              <a:t>EXAMPLE:</a:t>
            </a:r>
          </a:p>
        </p:txBody>
      </p:sp>
    </p:spTree>
    <p:extLst>
      <p:ext uri="{BB962C8B-B14F-4D97-AF65-F5344CB8AC3E}">
        <p14:creationId xmlns:p14="http://schemas.microsoft.com/office/powerpoint/2010/main" val="31559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33375"/>
            <a:ext cx="7373937" cy="59896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67678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Bloom’s Taxonomy and </a:t>
            </a:r>
            <a:r>
              <a:rPr lang="en-US" dirty="0" err="1" smtClean="0"/>
              <a:t>Jenga</a:t>
            </a:r>
            <a:r>
              <a:rPr lang="en-US" dirty="0" smtClean="0"/>
              <a:t> have in common?</a:t>
            </a:r>
            <a:endParaRPr lang="en-US" dirty="0"/>
          </a:p>
        </p:txBody>
      </p:sp>
      <p:pic>
        <p:nvPicPr>
          <p:cNvPr id="5" name="Picture 4"/>
          <p:cNvPicPr>
            <a:picLocks noChangeAspect="1"/>
          </p:cNvPicPr>
          <p:nvPr/>
        </p:nvPicPr>
        <p:blipFill>
          <a:blip r:embed="rId2"/>
          <a:stretch>
            <a:fillRect/>
          </a:stretch>
        </p:blipFill>
        <p:spPr>
          <a:xfrm>
            <a:off x="4858585" y="1587412"/>
            <a:ext cx="3828215" cy="5104287"/>
          </a:xfrm>
          <a:prstGeom prst="rect">
            <a:avLst/>
          </a:prstGeom>
        </p:spPr>
      </p:pic>
      <p:pic>
        <p:nvPicPr>
          <p:cNvPr id="6" name="Picture 5"/>
          <p:cNvPicPr>
            <a:picLocks noChangeAspect="1"/>
          </p:cNvPicPr>
          <p:nvPr/>
        </p:nvPicPr>
        <p:blipFill>
          <a:blip r:embed="rId3"/>
          <a:stretch>
            <a:fillRect/>
          </a:stretch>
        </p:blipFill>
        <p:spPr>
          <a:xfrm>
            <a:off x="0" y="1753713"/>
            <a:ext cx="5208275" cy="4469323"/>
          </a:xfrm>
          <a:prstGeom prst="rect">
            <a:avLst/>
          </a:prstGeom>
        </p:spPr>
      </p:pic>
    </p:spTree>
    <p:extLst>
      <p:ext uri="{BB962C8B-B14F-4D97-AF65-F5344CB8AC3E}">
        <p14:creationId xmlns:p14="http://schemas.microsoft.com/office/powerpoint/2010/main" val="3184277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ChangeArrowheads="1"/>
          </p:cNvSpPr>
          <p:nvPr/>
        </p:nvSpPr>
        <p:spPr bwMode="auto">
          <a:xfrm>
            <a:off x="684213" y="765175"/>
            <a:ext cx="7848600" cy="501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GB" altLang="en-US" sz="4000"/>
              <a:t>Practice the </a:t>
            </a:r>
            <a:r>
              <a:rPr lang="en-GB" altLang="en-US" sz="4000" u="sng"/>
              <a:t>stroke order</a:t>
            </a:r>
            <a:r>
              <a:rPr lang="en-GB" altLang="en-US" sz="4000"/>
              <a:t> of that character referring to a character practice sheet or the stroke order rules stuck in your book (alternatively you can just do the global stroke order TOP-BOTTOM/LEFT-RIGHT as it works most of the time)</a:t>
            </a:r>
          </a:p>
        </p:txBody>
      </p:sp>
    </p:spTree>
    <p:extLst>
      <p:ext uri="{BB962C8B-B14F-4D97-AF65-F5344CB8AC3E}">
        <p14:creationId xmlns:p14="http://schemas.microsoft.com/office/powerpoint/2010/main" val="350429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ChangeArrowheads="1"/>
          </p:cNvSpPr>
          <p:nvPr/>
        </p:nvSpPr>
        <p:spPr bwMode="auto">
          <a:xfrm>
            <a:off x="900113" y="1844675"/>
            <a:ext cx="7704137"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GB" altLang="en-US" sz="4000"/>
              <a:t>Say the story out loud quietly to yourself as you write each radical for the character then eventually its pinyin and then English meaning.</a:t>
            </a:r>
          </a:p>
        </p:txBody>
      </p:sp>
    </p:spTree>
    <p:extLst>
      <p:ext uri="{BB962C8B-B14F-4D97-AF65-F5344CB8AC3E}">
        <p14:creationId xmlns:p14="http://schemas.microsoft.com/office/powerpoint/2010/main" val="3396378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ChangeArrowheads="1"/>
          </p:cNvSpPr>
          <p:nvPr/>
        </p:nvSpPr>
        <p:spPr bwMode="auto">
          <a:xfrm>
            <a:off x="1187450" y="765175"/>
            <a:ext cx="6823075" cy="497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GB" altLang="en-US" sz="4400"/>
              <a:t>Each time you finish a character, check and compare it with the example. Ask yourself does it look the same? If not, do it again by looking carefully at the example. </a:t>
            </a:r>
          </a:p>
        </p:txBody>
      </p:sp>
    </p:spTree>
    <p:extLst>
      <p:ext uri="{BB962C8B-B14F-4D97-AF65-F5344CB8AC3E}">
        <p14:creationId xmlns:p14="http://schemas.microsoft.com/office/powerpoint/2010/main" val="16334218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ChangeArrowheads="1"/>
          </p:cNvSpPr>
          <p:nvPr/>
        </p:nvSpPr>
        <p:spPr bwMode="auto">
          <a:xfrm>
            <a:off x="539750" y="836613"/>
            <a:ext cx="7704138"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GB" altLang="en-US" sz="6000"/>
              <a:t>Do “look, cover, write, check” each time you write the character until you think you have it stuck in your memory</a:t>
            </a:r>
          </a:p>
        </p:txBody>
      </p:sp>
    </p:spTree>
    <p:extLst>
      <p:ext uri="{BB962C8B-B14F-4D97-AF65-F5344CB8AC3E}">
        <p14:creationId xmlns:p14="http://schemas.microsoft.com/office/powerpoint/2010/main" val="3905540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ChangeArrowheads="1"/>
          </p:cNvSpPr>
          <p:nvPr/>
        </p:nvSpPr>
        <p:spPr bwMode="auto">
          <a:xfrm>
            <a:off x="1187450" y="1125538"/>
            <a:ext cx="7488238" cy="483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GB" altLang="en-US" sz="4400"/>
              <a:t>Tell Mr. Webster which character(s) you have been practised before moving onto the next one. He will test you randomly on it within the next few weeks to see if you remembered it!</a:t>
            </a:r>
          </a:p>
        </p:txBody>
      </p:sp>
    </p:spTree>
    <p:extLst>
      <p:ext uri="{BB962C8B-B14F-4D97-AF65-F5344CB8AC3E}">
        <p14:creationId xmlns:p14="http://schemas.microsoft.com/office/powerpoint/2010/main" val="2744511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940175"/>
          </a:xfrm>
        </p:spPr>
        <p:txBody>
          <a:bodyPr>
            <a:noAutofit/>
          </a:bodyPr>
          <a:lstStyle/>
          <a:p>
            <a:pPr marL="0" indent="0">
              <a:buFont typeface="Arial" panose="020B0604020202020204" pitchFamily="34" charset="0"/>
              <a:buNone/>
              <a:defRPr/>
            </a:pPr>
            <a:r>
              <a:rPr lang="en-GB" sz="1600" i="1" dirty="0" smtClean="0"/>
              <a:t>Using a mini-whiteboard or a blank </a:t>
            </a:r>
            <a:r>
              <a:rPr lang="en-GB" sz="1600" b="1" i="1" u="sng" dirty="0" smtClean="0"/>
              <a:t>un-used</a:t>
            </a:r>
            <a:r>
              <a:rPr lang="en-GB" sz="1600" i="1" dirty="0" smtClean="0"/>
              <a:t> space in your exercise book, please do the following:</a:t>
            </a:r>
          </a:p>
          <a:p>
            <a:pPr>
              <a:buFont typeface="Arial" panose="020B0604020202020204" pitchFamily="34" charset="0"/>
              <a:buChar char="•"/>
              <a:defRPr/>
            </a:pPr>
            <a:r>
              <a:rPr lang="en-GB" sz="1600" dirty="0" smtClean="0"/>
              <a:t>Find a character we have learned that you find particularly hard</a:t>
            </a:r>
          </a:p>
          <a:p>
            <a:pPr>
              <a:buFont typeface="Arial" panose="020B0604020202020204" pitchFamily="34" charset="0"/>
              <a:buChar char="•"/>
              <a:defRPr/>
            </a:pPr>
            <a:r>
              <a:rPr lang="en-GB" sz="1600" dirty="0" smtClean="0"/>
              <a:t>Using spacing, break it down into its separate radicals. Either find them on the radicals sheet or give names to them for whatever you think it looks like</a:t>
            </a:r>
          </a:p>
          <a:p>
            <a:pPr>
              <a:buFont typeface="Arial" panose="020B0604020202020204" pitchFamily="34" charset="0"/>
              <a:buChar char="•"/>
              <a:defRPr/>
            </a:pPr>
            <a:r>
              <a:rPr lang="en-GB" sz="1600" dirty="0" smtClean="0"/>
              <a:t>Think of a story to help you remember it. Each part of the story MUST include the name of each radical (or the name(s) given to the radicals you found), the pinyin, its tone and its English meaning. Look at the </a:t>
            </a:r>
            <a:r>
              <a:rPr lang="en-GB" sz="1600" b="1" u="sng" dirty="0" smtClean="0"/>
              <a:t>EXAMPLE </a:t>
            </a:r>
            <a:r>
              <a:rPr lang="en-GB" sz="1600" dirty="0" smtClean="0"/>
              <a:t>below for inspiration (taken from </a:t>
            </a:r>
            <a:r>
              <a:rPr lang="en-GB" sz="1600" dirty="0" err="1" smtClean="0"/>
              <a:t>Memrise</a:t>
            </a:r>
            <a:r>
              <a:rPr lang="en-GB" sz="1600" dirty="0" smtClean="0"/>
              <a:t>)</a:t>
            </a:r>
          </a:p>
          <a:p>
            <a:pPr>
              <a:buFont typeface="Arial" panose="020B0604020202020204" pitchFamily="34" charset="0"/>
              <a:buChar char="•"/>
              <a:defRPr/>
            </a:pPr>
            <a:r>
              <a:rPr lang="en-GB" sz="1600" dirty="0" smtClean="0"/>
              <a:t>Practice the </a:t>
            </a:r>
            <a:r>
              <a:rPr lang="en-GB" sz="1600" u="sng" dirty="0" smtClean="0"/>
              <a:t>stroke order</a:t>
            </a:r>
            <a:r>
              <a:rPr lang="en-GB" sz="1600" dirty="0" smtClean="0"/>
              <a:t> of that character referring to a character practice sheet or the stroke order rules stuck in your book</a:t>
            </a:r>
            <a:r>
              <a:rPr lang="en-GB" sz="1600" dirty="0"/>
              <a:t> </a:t>
            </a:r>
            <a:r>
              <a:rPr lang="en-GB" sz="1600" dirty="0" smtClean="0"/>
              <a:t>(alternatively you can just do the global stroke order TOP-BOTTOM/LEFT-RIGHT as it works most of the time)</a:t>
            </a:r>
          </a:p>
          <a:p>
            <a:pPr>
              <a:buFont typeface="Arial" panose="020B0604020202020204" pitchFamily="34" charset="0"/>
              <a:buChar char="•"/>
              <a:defRPr/>
            </a:pPr>
            <a:r>
              <a:rPr lang="en-GB" sz="1600" dirty="0" smtClean="0"/>
              <a:t>Say the story out loud quietly to yourself as you write each radical for the character then eventually its pinyin and then English meaning.</a:t>
            </a:r>
          </a:p>
          <a:p>
            <a:pPr>
              <a:buFont typeface="Arial" panose="020B0604020202020204" pitchFamily="34" charset="0"/>
              <a:buChar char="•"/>
              <a:defRPr/>
            </a:pPr>
            <a:r>
              <a:rPr lang="en-GB" sz="1600" dirty="0" smtClean="0"/>
              <a:t>Each time you finish a character, check and compare it with the example. Ask yourself does it look the same? If not, do it again by looking carefully at the example. </a:t>
            </a:r>
          </a:p>
          <a:p>
            <a:pPr>
              <a:buFont typeface="Arial" panose="020B0604020202020204" pitchFamily="34" charset="0"/>
              <a:buChar char="•"/>
              <a:defRPr/>
            </a:pPr>
            <a:r>
              <a:rPr lang="en-GB" sz="1600" dirty="0" smtClean="0"/>
              <a:t>Do “look, cover, write, check” each time you write the character until you think you have it stuck in your memory</a:t>
            </a:r>
          </a:p>
          <a:p>
            <a:pPr>
              <a:buFont typeface="Arial" panose="020B0604020202020204" pitchFamily="34" charset="0"/>
              <a:buChar char="•"/>
              <a:defRPr/>
            </a:pPr>
            <a:r>
              <a:rPr lang="en-GB" sz="1600" dirty="0" smtClean="0"/>
              <a:t>Tell </a:t>
            </a:r>
            <a:r>
              <a:rPr lang="en-GB" sz="1600" dirty="0" err="1" smtClean="0"/>
              <a:t>Mr.</a:t>
            </a:r>
            <a:r>
              <a:rPr lang="en-GB" sz="1600" dirty="0" smtClean="0"/>
              <a:t> Webster which character(s) you have been practised before moving onto the next one. He will test you randomly on it within the next few weeks to see if you remembered it!</a:t>
            </a:r>
          </a:p>
        </p:txBody>
      </p:sp>
      <p:pic>
        <p:nvPicPr>
          <p:cNvPr id="11776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950" y="5429250"/>
            <a:ext cx="1263650" cy="129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76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3063" y="5173663"/>
            <a:ext cx="2300287" cy="160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7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4868863"/>
            <a:ext cx="2717800" cy="19891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 name="Right Arrow 9"/>
          <p:cNvSpPr/>
          <p:nvPr/>
        </p:nvSpPr>
        <p:spPr>
          <a:xfrm>
            <a:off x="2219325" y="5881688"/>
            <a:ext cx="608013" cy="388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 name="Right Arrow 10"/>
          <p:cNvSpPr/>
          <p:nvPr/>
        </p:nvSpPr>
        <p:spPr>
          <a:xfrm>
            <a:off x="5424488" y="5881688"/>
            <a:ext cx="608012" cy="388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7768" name="TextBox 12"/>
          <p:cNvSpPr txBox="1">
            <a:spLocks noChangeArrowheads="1"/>
          </p:cNvSpPr>
          <p:nvPr/>
        </p:nvSpPr>
        <p:spPr bwMode="auto">
          <a:xfrm>
            <a:off x="196850" y="4978400"/>
            <a:ext cx="2022475"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GB" altLang="en-US" sz="2100" b="1" u="sng"/>
              <a:t>EXAMPLE:</a:t>
            </a:r>
          </a:p>
        </p:txBody>
      </p:sp>
    </p:spTree>
    <p:extLst>
      <p:ext uri="{BB962C8B-B14F-4D97-AF65-F5344CB8AC3E}">
        <p14:creationId xmlns:p14="http://schemas.microsoft.com/office/powerpoint/2010/main" val="3479181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7218" y="614061"/>
            <a:ext cx="7535316" cy="5726840"/>
          </a:xfrm>
          <a:prstGeom prst="rect">
            <a:avLst/>
          </a:prstGeom>
        </p:spPr>
      </p:pic>
    </p:spTree>
    <p:extLst>
      <p:ext uri="{BB962C8B-B14F-4D97-AF65-F5344CB8AC3E}">
        <p14:creationId xmlns:p14="http://schemas.microsoft.com/office/powerpoint/2010/main" val="3809410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64677" y="138574"/>
            <a:ext cx="9208677" cy="6531587"/>
          </a:xfrm>
          <a:prstGeom prst="rect">
            <a:avLst/>
          </a:prstGeom>
        </p:spPr>
      </p:pic>
      <p:sp>
        <p:nvSpPr>
          <p:cNvPr id="6" name="Frame 5"/>
          <p:cNvSpPr/>
          <p:nvPr/>
        </p:nvSpPr>
        <p:spPr>
          <a:xfrm>
            <a:off x="5428187" y="5699567"/>
            <a:ext cx="3715813" cy="861738"/>
          </a:xfrm>
          <a:prstGeom prst="fram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871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0700" y="381000"/>
            <a:ext cx="8102600" cy="6083300"/>
          </a:xfrm>
          <a:prstGeom prst="rect">
            <a:avLst/>
          </a:prstGeom>
        </p:spPr>
      </p:pic>
      <p:sp>
        <p:nvSpPr>
          <p:cNvPr id="2" name="Frame 1"/>
          <p:cNvSpPr/>
          <p:nvPr/>
        </p:nvSpPr>
        <p:spPr>
          <a:xfrm>
            <a:off x="4239529" y="3766608"/>
            <a:ext cx="4738416" cy="2861454"/>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3605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 y="5849413"/>
            <a:ext cx="8229600" cy="1143000"/>
          </a:xfrm>
        </p:spPr>
        <p:txBody>
          <a:bodyPr>
            <a:normAutofit/>
          </a:bodyPr>
          <a:lstStyle/>
          <a:p>
            <a:r>
              <a:rPr lang="en-US" sz="2800" i="1" dirty="0" smtClean="0"/>
              <a:t>- “Fun With Chinese Characters” - </a:t>
            </a:r>
            <a:r>
              <a:rPr lang="en-US" sz="2800" i="1" dirty="0" err="1" smtClean="0"/>
              <a:t>Shaz</a:t>
            </a:r>
            <a:r>
              <a:rPr lang="en-US" sz="2800" i="1" dirty="0" smtClean="0"/>
              <a:t> Lawrence (2013)</a:t>
            </a:r>
            <a:endParaRPr lang="en-US" sz="2800" i="1" dirty="0"/>
          </a:p>
        </p:txBody>
      </p:sp>
      <p:sp>
        <p:nvSpPr>
          <p:cNvPr id="3" name="Content Placeholder 2"/>
          <p:cNvSpPr>
            <a:spLocks noGrp="1"/>
          </p:cNvSpPr>
          <p:nvPr>
            <p:ph idx="1"/>
          </p:nvPr>
        </p:nvSpPr>
        <p:spPr>
          <a:xfrm>
            <a:off x="13716" y="338803"/>
            <a:ext cx="8980872" cy="5510610"/>
          </a:xfrm>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US" sz="5400" i="1" dirty="0" smtClean="0"/>
              <a:t>“</a:t>
            </a:r>
            <a:r>
              <a:rPr lang="en-US" sz="2400" i="1" dirty="0" smtClean="0"/>
              <a:t>The </a:t>
            </a:r>
            <a:r>
              <a:rPr lang="en-US" sz="2400" i="1" dirty="0"/>
              <a:t>main problems with this traditional method of learning characters are: </a:t>
            </a:r>
          </a:p>
          <a:p>
            <a:pPr marL="0" indent="0" algn="ctr">
              <a:buNone/>
            </a:pPr>
            <a:r>
              <a:rPr lang="en-US" sz="2400" i="1" dirty="0"/>
              <a:t>1. The brain is disengaged. Writing of characters is done by rote without any awareness of what makes up each character. </a:t>
            </a:r>
          </a:p>
          <a:p>
            <a:pPr marL="0" indent="0" algn="ctr">
              <a:buNone/>
            </a:pPr>
            <a:r>
              <a:rPr lang="en-US" sz="2400" i="1" dirty="0"/>
              <a:t>2. There is no autonomous learning. Students rely on the teacher to introduce each character, and therefore students have no way of guessing at the meaning of characters. </a:t>
            </a:r>
          </a:p>
          <a:p>
            <a:pPr marL="0" indent="0" algn="ctr">
              <a:buNone/>
            </a:pPr>
            <a:r>
              <a:rPr lang="en-US" sz="2400" i="1" dirty="0"/>
              <a:t>3. There is a high drop out rate of students due to the tedious nature of repetition. The writing of Chinese characters is mastered through </a:t>
            </a:r>
            <a:r>
              <a:rPr lang="en-US" sz="2400" i="1" dirty="0" smtClean="0"/>
              <a:t>the rote </a:t>
            </a:r>
            <a:r>
              <a:rPr lang="en-US" sz="2400" i="1" dirty="0"/>
              <a:t>memorization method, which has been shown to be ineffective, tedious, and the main reason many students are reluctant to learn to read and write Chinese characters</a:t>
            </a:r>
            <a:r>
              <a:rPr lang="en-US" sz="2400" i="1" dirty="0" smtClean="0"/>
              <a:t>.</a:t>
            </a:r>
            <a:r>
              <a:rPr lang="en-US" sz="4800" i="1" dirty="0" smtClean="0"/>
              <a:t>”</a:t>
            </a:r>
            <a:r>
              <a:rPr lang="en-US" sz="2400" i="1" dirty="0" smtClean="0"/>
              <a:t> </a:t>
            </a:r>
            <a:endParaRPr lang="en-US" sz="2400" i="1" dirty="0"/>
          </a:p>
        </p:txBody>
      </p:sp>
    </p:spTree>
    <p:extLst>
      <p:ext uri="{BB962C8B-B14F-4D97-AF65-F5344CB8AC3E}">
        <p14:creationId xmlns:p14="http://schemas.microsoft.com/office/powerpoint/2010/main" val="102891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Key Learning Strategies </a:t>
            </a:r>
            <a:r>
              <a:rPr lang="en-US" b="1" i="1" dirty="0" smtClean="0">
                <a:solidFill>
                  <a:srgbClr val="0000FF"/>
                </a:solidFill>
              </a:rPr>
              <a:t>that work</a:t>
            </a:r>
            <a:endParaRPr lang="en-US" b="1" i="1" dirty="0">
              <a:solidFill>
                <a:srgbClr val="0000FF"/>
              </a:solidFill>
            </a:endParaRPr>
          </a:p>
        </p:txBody>
      </p:sp>
      <p:sp>
        <p:nvSpPr>
          <p:cNvPr id="3" name="Content Placeholder 2"/>
          <p:cNvSpPr>
            <a:spLocks noGrp="1"/>
          </p:cNvSpPr>
          <p:nvPr>
            <p:ph idx="1"/>
          </p:nvPr>
        </p:nvSpPr>
        <p:spPr/>
        <p:txBody>
          <a:bodyPr/>
          <a:lstStyle/>
          <a:p>
            <a:r>
              <a:rPr lang="en-US" sz="4400" dirty="0" err="1" smtClean="0"/>
              <a:t>Visualisation</a:t>
            </a:r>
            <a:r>
              <a:rPr lang="zh-CN" altLang="en-US" sz="4400" dirty="0" smtClean="0"/>
              <a:t>（可视化）</a:t>
            </a:r>
            <a:endParaRPr lang="en-US" sz="4400" dirty="0" smtClean="0"/>
          </a:p>
          <a:p>
            <a:r>
              <a:rPr lang="en-US" sz="4400" dirty="0" smtClean="0"/>
              <a:t>Association </a:t>
            </a:r>
            <a:r>
              <a:rPr lang="zh-CN" altLang="en-US" sz="4400" dirty="0" smtClean="0"/>
              <a:t>（联想）</a:t>
            </a:r>
            <a:endParaRPr lang="en-US" sz="4400" dirty="0" smtClean="0"/>
          </a:p>
          <a:p>
            <a:r>
              <a:rPr lang="en-US" sz="4400" dirty="0" smtClean="0"/>
              <a:t>Mnemonics </a:t>
            </a:r>
            <a:r>
              <a:rPr lang="zh-CN" altLang="en-US" sz="4400" dirty="0" smtClean="0"/>
              <a:t>（助记方法）</a:t>
            </a:r>
            <a:endParaRPr lang="en-US" sz="4400" dirty="0" smtClean="0"/>
          </a:p>
          <a:p>
            <a:r>
              <a:rPr lang="en-US" sz="4400" dirty="0" smtClean="0"/>
              <a:t>Spaced repetition </a:t>
            </a:r>
          </a:p>
          <a:p>
            <a:pPr marL="0" indent="0">
              <a:buNone/>
            </a:pPr>
            <a:r>
              <a:rPr lang="zh-CN" altLang="en-US" sz="4400" dirty="0" smtClean="0"/>
              <a:t>（间隔重复）</a:t>
            </a:r>
            <a:endParaRPr lang="en-US" sz="4400" dirty="0" smtClean="0"/>
          </a:p>
          <a:p>
            <a:endParaRPr lang="en-US" dirty="0"/>
          </a:p>
        </p:txBody>
      </p:sp>
      <p:pic>
        <p:nvPicPr>
          <p:cNvPr id="4" name="Picture 3"/>
          <p:cNvPicPr>
            <a:picLocks noChangeAspect="1"/>
          </p:cNvPicPr>
          <p:nvPr/>
        </p:nvPicPr>
        <p:blipFill rotWithShape="1">
          <a:blip r:embed="rId2"/>
          <a:srcRect l="22840" t="19441" r="8840"/>
          <a:stretch/>
        </p:blipFill>
        <p:spPr>
          <a:xfrm>
            <a:off x="6866306" y="4215423"/>
            <a:ext cx="2041434" cy="2356444"/>
          </a:xfrm>
          <a:prstGeom prst="rect">
            <a:avLst/>
          </a:prstGeom>
        </p:spPr>
      </p:pic>
    </p:spTree>
    <p:extLst>
      <p:ext uri="{BB962C8B-B14F-4D97-AF65-F5344CB8AC3E}">
        <p14:creationId xmlns:p14="http://schemas.microsoft.com/office/powerpoint/2010/main" val="71835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TotalTime>
  <Words>1917</Words>
  <Application>Microsoft Office PowerPoint</Application>
  <PresentationFormat>On-screen Show (4:3)</PresentationFormat>
  <Paragraphs>142</Paragraphs>
  <Slides>45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KaiTi</vt:lpstr>
      <vt:lpstr>ＭＳ Ｐゴシック</vt:lpstr>
      <vt:lpstr>ＭＳ Ｐゴシック</vt:lpstr>
      <vt:lpstr>宋体</vt:lpstr>
      <vt:lpstr>宋体</vt:lpstr>
      <vt:lpstr>Arial</vt:lpstr>
      <vt:lpstr>Calibri</vt:lpstr>
      <vt:lpstr>Times New Roman</vt:lpstr>
      <vt:lpstr>Office Theme</vt:lpstr>
      <vt:lpstr>Moving Beyond Rote Learning - Engaging Learners and Building Independence through Key Learning Strategies</vt:lpstr>
      <vt:lpstr>Rote Learning: a thing of the past?</vt:lpstr>
      <vt:lpstr>PowerPoint Presentation</vt:lpstr>
      <vt:lpstr>What do Bloom’s Taxonomy and Jenga have in common?</vt:lpstr>
      <vt:lpstr>PowerPoint Presentation</vt:lpstr>
      <vt:lpstr>PowerPoint Presentation</vt:lpstr>
      <vt:lpstr>PowerPoint Presentation</vt:lpstr>
      <vt:lpstr>- “Fun With Chinese Characters” - Shaz Lawrence (2013)</vt:lpstr>
      <vt:lpstr>Key Learning Strategies that work</vt:lpstr>
      <vt:lpstr>Visualisation</vt:lpstr>
      <vt:lpstr>Visualisation</vt:lpstr>
      <vt:lpstr>Give them the tools to learn radicals</vt:lpstr>
      <vt:lpstr>PowerPoint Presentation</vt:lpstr>
      <vt:lpstr>Give them the tools to learn radicals</vt:lpstr>
      <vt:lpstr>Visualisation</vt:lpstr>
      <vt:lpstr>Shaz Lawrence (2013)</vt:lpstr>
      <vt:lpstr>How do you think you could get a pupil to memorise this character in 5 minutes?</vt:lpstr>
      <vt:lpstr>Raising awareness about the importance of radicals</vt:lpstr>
      <vt:lpstr>PowerPoint Presentation</vt:lpstr>
      <vt:lpstr>Association （联想）</vt:lpstr>
      <vt:lpstr>飞机(fēijī)</vt:lpstr>
      <vt:lpstr>PowerPoint Presentation</vt:lpstr>
      <vt:lpstr>Chinese character spacing</vt:lpstr>
      <vt:lpstr>PowerPoint Presentation</vt:lpstr>
      <vt:lpstr>taken from www.memrise.com</vt:lpstr>
      <vt:lpstr>Mnemonics</vt:lpstr>
      <vt:lpstr>Why Use Mnemonics?</vt:lpstr>
      <vt:lpstr>Student example of “滑”</vt:lpstr>
      <vt:lpstr>Spaced Repetition</vt:lpstr>
      <vt:lpstr>PowerPoint Presentation</vt:lpstr>
      <vt:lpstr>Spaced Repetition</vt:lpstr>
      <vt:lpstr>When should we teach learners these strategies?</vt:lpstr>
      <vt:lpstr>When shouldn’t we teach these strategies?</vt:lpstr>
      <vt:lpstr>Thank You!  Feel Free to Ask Questions!  Chris Webster crw@latymer-upper.org</vt:lpstr>
      <vt:lpstr>Recommended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Beyond Rote Learning - Engaging Learners and Building Independence through Key Learning Strategies.</dc:title>
  <dc:creator>C R WEBSTER</dc:creator>
  <cp:lastModifiedBy>Nicola Larkin</cp:lastModifiedBy>
  <cp:revision>52</cp:revision>
  <dcterms:created xsi:type="dcterms:W3CDTF">2016-04-27T18:34:14Z</dcterms:created>
  <dcterms:modified xsi:type="dcterms:W3CDTF">2016-08-15T15:38:15Z</dcterms:modified>
</cp:coreProperties>
</file>