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64" r:id="rId3"/>
    <p:sldId id="258" r:id="rId4"/>
    <p:sldId id="259" r:id="rId5"/>
    <p:sldId id="260" r:id="rId6"/>
    <p:sldId id="261" r:id="rId7"/>
    <p:sldId id="262" r:id="rId8"/>
    <p:sldId id="263" r:id="rId9"/>
    <p:sldId id="265" r:id="rId10"/>
    <p:sldId id="267" r:id="rId11"/>
    <p:sldId id="268" r:id="rId12"/>
    <p:sldId id="269" r:id="rId13"/>
    <p:sldId id="275" r:id="rId14"/>
    <p:sldId id="270" r:id="rId15"/>
    <p:sldId id="271" r:id="rId16"/>
    <p:sldId id="273" r:id="rId17"/>
    <p:sldId id="274" r:id="rId18"/>
    <p:sldId id="272" r:id="rId1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76417" autoAdjust="0"/>
  </p:normalViewPr>
  <p:slideViewPr>
    <p:cSldViewPr>
      <p:cViewPr varScale="1">
        <p:scale>
          <a:sx n="84" d="100"/>
          <a:sy n="84" d="100"/>
        </p:scale>
        <p:origin x="-90" y="-1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FC4D3B63-E7EA-45D0-A35C-9E0B7D3DE1A4}" type="datetimeFigureOut">
              <a:rPr lang="en-GB" smtClean="0"/>
              <a:t>16/06/2016</a:t>
            </a:fld>
            <a:endParaRPr lang="en-GB"/>
          </a:p>
        </p:txBody>
      </p:sp>
      <p:sp>
        <p:nvSpPr>
          <p:cNvPr id="4" name="Footer Placehold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CDEC0795-6EB3-441D-8284-4485AC11400C}" type="slidenum">
              <a:rPr lang="en-GB" smtClean="0"/>
              <a:t>‹#›</a:t>
            </a:fld>
            <a:endParaRPr lang="en-GB"/>
          </a:p>
        </p:txBody>
      </p:sp>
    </p:spTree>
    <p:extLst>
      <p:ext uri="{BB962C8B-B14F-4D97-AF65-F5344CB8AC3E}">
        <p14:creationId xmlns:p14="http://schemas.microsoft.com/office/powerpoint/2010/main" val="551560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209902BA-9E36-465B-AC78-9D844CDF6708}" type="datetimeFigureOut">
              <a:rPr lang="en-GB" smtClean="0"/>
              <a:t>16/06/2016</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2825F9DC-C23D-42F5-AB9B-0D8162675602}" type="slidenum">
              <a:rPr lang="en-GB" smtClean="0"/>
              <a:t>‹#›</a:t>
            </a:fld>
            <a:endParaRPr lang="en-GB"/>
          </a:p>
        </p:txBody>
      </p:sp>
    </p:spTree>
    <p:extLst>
      <p:ext uri="{BB962C8B-B14F-4D97-AF65-F5344CB8AC3E}">
        <p14:creationId xmlns:p14="http://schemas.microsoft.com/office/powerpoint/2010/main" val="3069164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Introduction – introduce</a:t>
            </a:r>
            <a:r>
              <a:rPr lang="en-GB" baseline="0" dirty="0" smtClean="0"/>
              <a:t> yourselves and your background briefly.</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a:t>
            </a:fld>
            <a:endParaRPr lang="en-GB"/>
          </a:p>
        </p:txBody>
      </p:sp>
    </p:spTree>
    <p:extLst>
      <p:ext uri="{BB962C8B-B14F-4D97-AF65-F5344CB8AC3E}">
        <p14:creationId xmlns:p14="http://schemas.microsoft.com/office/powerpoint/2010/main" val="2233127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 as you</a:t>
            </a:r>
            <a:r>
              <a:rPr lang="en-GB" baseline="0" dirty="0" smtClean="0"/>
              <a:t> can see, the themes and topics are very similar to current GCSE and new GCSE, they also map very well with existing Chinese textbooks. The topics are all very familiar and are what you would expect for any beginner language learning. There are 4 Themes, each of which contain 2 units. Students must submit evidence from 3 of these units. Each of these units must be selected from a different theme.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10</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 for example, a student may choose to</a:t>
            </a:r>
            <a:r>
              <a:rPr lang="en-GB" baseline="0" dirty="0" smtClean="0"/>
              <a:t> complete assignments for Unit 2, Unit 5 and Unit 8 which come from Theme 1, Theme 3 and Theme 4 respectively. Within each unit, the student will do an assignment in each skill. There is no restriction on what level of assessment the student takes. As you can see in this example, students are free to mix and match different levels to complete their portfolio.</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11</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a:t>
            </a:r>
            <a:r>
              <a:rPr lang="en-GB" baseline="0" dirty="0" smtClean="0"/>
              <a:t> </a:t>
            </a:r>
            <a:r>
              <a:rPr lang="en-GB" dirty="0" smtClean="0"/>
              <a:t>FCSE can</a:t>
            </a:r>
            <a:r>
              <a:rPr lang="en-GB" baseline="0" dirty="0" smtClean="0"/>
              <a:t> be delivered in many ways as its flexibility lends itself to many formats. For example, many teachers have had success delivering FCSE Chinese using a Mandarin club at lunchtime or afterschool. Some teachers use FCSE for their younger students in </a:t>
            </a:r>
            <a:r>
              <a:rPr lang="en-GB" baseline="0" dirty="0" err="1" smtClean="0"/>
              <a:t>yrs</a:t>
            </a:r>
            <a:r>
              <a:rPr lang="en-GB" baseline="0" dirty="0" smtClean="0"/>
              <a:t> 7, 8 or 9. </a:t>
            </a:r>
          </a:p>
          <a:p>
            <a:r>
              <a:rPr lang="en-GB" baseline="0" dirty="0" smtClean="0"/>
              <a:t>As previously mentioned, the similarity between FCSE and GCSE topics means that FCSE can easily be taught alongside your GCSE class, perhaps for those students who may not be able to achieve a GCSE Foundation Tier qualification. </a:t>
            </a:r>
          </a:p>
          <a:p>
            <a:r>
              <a:rPr lang="en-GB" baseline="0" dirty="0" smtClean="0"/>
              <a:t>FCSE also works well as a supplementary qualification for 6</a:t>
            </a:r>
            <a:r>
              <a:rPr lang="en-GB" baseline="30000" dirty="0" smtClean="0"/>
              <a:t>th</a:t>
            </a:r>
            <a:r>
              <a:rPr lang="en-GB" baseline="0" dirty="0" smtClean="0"/>
              <a:t> students who may not have continued their language study onto A-Level, or who wish to complement their A-Level language learning with an additional language at a lower level. FCSE can be a valuable addition to personal statements to demonstrate breadth of learning.</a:t>
            </a:r>
          </a:p>
          <a:p>
            <a:r>
              <a:rPr lang="en-GB" baseline="0" dirty="0" smtClean="0"/>
              <a:t>FCSEs flexibility is also applicable to the content. If you are short on time, you may prefer to select just 3 units (from different Themes) and only teach that content. Conversely, you could teach all 8 units and assess your class on their 3 strongest. Of course, there is also a middle option of teaching several units and testing 3. </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12</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 in my experience teaching FCSE, established textbooks work well as a basis</a:t>
            </a:r>
            <a:r>
              <a:rPr lang="en-GB" baseline="0" dirty="0" smtClean="0"/>
              <a:t> for your teaching schedule and scheme of work. For my classes, I matched up particular chapters from textbooks with FCSE units and modified the textbook contents to suit my needs. For example, you can use the vocabulary and sentence patterns from </a:t>
            </a:r>
            <a:r>
              <a:rPr lang="en-GB" baseline="0" dirty="0" err="1" smtClean="0"/>
              <a:t>Jinbu</a:t>
            </a:r>
            <a:r>
              <a:rPr lang="en-GB" baseline="0" dirty="0" smtClean="0"/>
              <a:t> 1 Chapter 2 ‘Family and Home’ to teach the necessary content for FCSE Unit 1 ‘Relationships, Family and Friends’.</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13</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 designing</a:t>
            </a:r>
            <a:r>
              <a:rPr lang="en-GB" baseline="0" dirty="0" smtClean="0"/>
              <a:t> course materials for FCSE is very simple as it really lends itself to small, digestible tasks and homework activities. (describe the above)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14</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a:t>
            </a:r>
            <a:r>
              <a:rPr lang="en-GB" baseline="0" dirty="0" smtClean="0"/>
              <a:t> please look at your handout. You have been given 3 Writing tasks and the mark scheme. We would like you to apply the mark scheme as you see fit and we will discuss the results in 10 minutes. Please feel free to work in groups on your tables.</a:t>
            </a:r>
          </a:p>
          <a:p>
            <a:endParaRPr lang="en-GB" baseline="0" dirty="0" smtClean="0"/>
          </a:p>
          <a:p>
            <a:r>
              <a:rPr lang="en-GB" baseline="0" dirty="0" smtClean="0"/>
              <a:t>Alice – (go through marks) (I will provide commentaries for you to use here – Louise)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15</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a:t>
            </a:r>
            <a:r>
              <a:rPr lang="en-GB" baseline="0" dirty="0" smtClean="0"/>
              <a:t>– you can find FCSE specimen papers on the AQA website which can be used as homework activities or practise assignments. There is also a scheme of work which details how FCSE can be taught in conjunction with GCSE in the same class. </a:t>
            </a:r>
            <a:endParaRPr lang="en-GB" baseline="0" dirty="0"/>
          </a:p>
          <a:p>
            <a:r>
              <a:rPr lang="en-GB" baseline="0" dirty="0" smtClean="0"/>
              <a:t>There is a dedicated Assessment Adviser for FCSE Chinese who is available to answer any language specific query and advise on the suitability of Speaking and Writing tasks.</a:t>
            </a:r>
          </a:p>
          <a:p>
            <a:r>
              <a:rPr lang="en-GB" baseline="0" dirty="0" smtClean="0"/>
              <a:t>As previously mentioned, no particular textbook is needed which helps keeps costs down. </a:t>
            </a:r>
          </a:p>
          <a:p>
            <a:r>
              <a:rPr lang="en-GB" baseline="0" dirty="0" smtClean="0"/>
              <a:t>One of the best resources for FCSE is other teachers who have taught the course. Our FCSE Cluster group meetings have proved very popular in the past and can be easily organised as a one-off after school meeting with other schools in your area as a forum to share best practise.</a:t>
            </a:r>
          </a:p>
        </p:txBody>
      </p:sp>
      <p:sp>
        <p:nvSpPr>
          <p:cNvPr id="4" name="Slide Number Placeholder 3"/>
          <p:cNvSpPr>
            <a:spLocks noGrp="1"/>
          </p:cNvSpPr>
          <p:nvPr>
            <p:ph type="sldNum" sz="quarter" idx="10"/>
          </p:nvPr>
        </p:nvSpPr>
        <p:spPr/>
        <p:txBody>
          <a:bodyPr/>
          <a:lstStyle/>
          <a:p>
            <a:fld id="{2825F9DC-C23D-42F5-AB9B-0D8162675602}" type="slidenum">
              <a:rPr lang="en-GB" smtClean="0"/>
              <a:t>16</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a:t>
            </a:r>
            <a:r>
              <a:rPr lang="en-GB" baseline="0" dirty="0" smtClean="0"/>
              <a:t> – the current FCSE specification remains unchanged until 2017 and final teaching for one year accreditation will start in September 2016.</a:t>
            </a:r>
            <a:r>
              <a:rPr lang="en-GB" baseline="0" dirty="0"/>
              <a:t> </a:t>
            </a:r>
            <a:r>
              <a:rPr lang="en-GB" baseline="0" dirty="0" smtClean="0"/>
              <a:t>The new FCSE specification will retain all the popular aspects of the current format which we hope will be a comfort to teachers during this time of GCSE reform. However, we will be adding some new elements to mirror the new GCSE and thus help students prepare for further language study. The new elements include a simple translation to and from Chinese, as well as a role play in the Speaking assignment. The first teaching of the new FCSE specification will begin in September 2017.</a:t>
            </a:r>
          </a:p>
        </p:txBody>
      </p:sp>
      <p:sp>
        <p:nvSpPr>
          <p:cNvPr id="4" name="Slide Number Placeholder 3"/>
          <p:cNvSpPr>
            <a:spLocks noGrp="1"/>
          </p:cNvSpPr>
          <p:nvPr>
            <p:ph type="sldNum" sz="quarter" idx="10"/>
          </p:nvPr>
        </p:nvSpPr>
        <p:spPr/>
        <p:txBody>
          <a:bodyPr/>
          <a:lstStyle/>
          <a:p>
            <a:fld id="{2825F9DC-C23D-42F5-AB9B-0D8162675602}" type="slidenum">
              <a:rPr lang="en-GB" smtClean="0"/>
              <a:t>17</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 Thank</a:t>
            </a:r>
            <a:r>
              <a:rPr lang="en-GB" baseline="0" dirty="0" smtClean="0"/>
              <a:t> you for listening today. If you have any further questions, please consult the Frequently Asked Questions on the AQA website or contact the AQA Languages team using the contact information on the screen. Thank you and goodbye.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18</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a:t>
            </a:r>
            <a:r>
              <a:rPr lang="en-GB" baseline="0" dirty="0" smtClean="0"/>
              <a:t> – today we will be talking about the Foundation Certificate of Secondary Education, or FCSE, as an alternative route of language accreditation. FCSE has been running for many years and is used by AQA centres all over the country. As you can see from this case study, it is a valuable alternative qualification in Chinese Mandarin.</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2</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 today</a:t>
            </a:r>
            <a:r>
              <a:rPr lang="en-GB" baseline="0" dirty="0" smtClean="0"/>
              <a:t> we will outline what is FCSE, how you can teach it and what benefits it offers for learners of Chinese Mandarin. </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3</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 FCSE is a Foundation</a:t>
            </a:r>
            <a:r>
              <a:rPr lang="en-GB" baseline="0" dirty="0" smtClean="0"/>
              <a:t> level qualification which is broadly equivalent to the current GCSE grade D. It bridges the gap before GCSE level. It is a formal certification of Listening, Reading, Speaking and Writing skills and is awarded as a Pass, Merit or Distinction. As you can see, Pass, Merit and Distinction align to the former National Curriculum levels of 4, 5 and 6. It is used by many teachers for a variety of reasons such as introducing Mandarin learning and fostering the uptake of language study in KS4. It can be used at any point during a student’s education, from primary school children right through to adults. It is frequently used as an alternative to GCSE for those students may not achieve a grade at GCSE Foundation tier. This will be especially pertinent when the reformed GCSE language qualifications are introduced as the government has specifically stated they are upping the standard at GCSE.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4</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a:t>
            </a:r>
            <a:r>
              <a:rPr lang="en-GB" baseline="0" dirty="0" smtClean="0"/>
              <a:t> – there are many benefits for students who enter for FCSE as it offers them a nationally recognised qualification in Chinese regardless of if they then go on to study GCSE or A Level. The FCSE course provides strong foundation in Chinese learning as a supplementary language or a solid basis for GCSE study. It has proved highly motivational for students as they share in the learning and assessment process. The manageable content and flexible structure allows students to dip in and out of FCSE over a timeframe to suit them.</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5</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 due</a:t>
            </a:r>
            <a:r>
              <a:rPr lang="en-GB" baseline="0" dirty="0" smtClean="0"/>
              <a:t> to the portfolio nature of FCSE, students can take each assignment as soon as they have finished that unit of study. By doing the assignment whilst the knowledge is still fresh in their minds, students have a good chance of accessing the highest marks. Likewise, a student doesn’t do as well on a particular assignment, they can simply resit assignment as there are two versions (Set A and Set B) of each assessment. The highly customisable nature of FCSE means that students can mix and match levels across the skills to maximise their own strengths. All assignments must be done in exam conditions which prepares students for future external examinations such as GCSE.</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6</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 FCSE can help to keep</a:t>
            </a:r>
            <a:r>
              <a:rPr lang="en-GB" baseline="0" dirty="0" smtClean="0"/>
              <a:t> students motivated and focused on language learning, even if they are not continuing with Chinese beyond KS3. Likewise, the tangible results of a formal qualification can help your class to feel confident in their ability to continue to GCSE and may even encourage uptake.</a:t>
            </a:r>
          </a:p>
          <a:p>
            <a:endParaRPr lang="en-GB" baseline="0" dirty="0" smtClean="0"/>
          </a:p>
          <a:p>
            <a:r>
              <a:rPr lang="en-GB" baseline="0" dirty="0" smtClean="0"/>
              <a:t>The flexible nature of FCSE means you can slot it in to your current teaching without creating hundreds of new resources of schemes of work. The familiar topics do not require a special textbook or expensive resources, you can use what you already have.</a:t>
            </a:r>
          </a:p>
          <a:p>
            <a:endParaRPr lang="en-GB" baseline="0" dirty="0" smtClean="0"/>
          </a:p>
          <a:p>
            <a:r>
              <a:rPr lang="en-GB" baseline="0" dirty="0" smtClean="0"/>
              <a:t>We know that many teachers do not have protected time for this kind of teaching. To this end, paperwork has been kept to a minimum and the administrative procedures are simple. Likewise, the assessments themselves are easy to mark.</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7</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 –</a:t>
            </a:r>
            <a:r>
              <a:rPr lang="en-GB" baseline="0" dirty="0" smtClean="0"/>
              <a:t> FCSE does not have to be completed in only one academic year, it can be done over 2 years and there will even be the option for 3 years when the new specification comes in in September 2017. The versatility and manageable structure of FCSE allows you to fit the course around your teaching schedule. Furthermore, all the assessment materials are available on the secure area of the AQA website which means you can ensure you have taught all the necessary vocabulary and grammar before giving the assignment to your students.</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8</a:t>
            </a:fld>
            <a:endParaRPr lang="en-GB"/>
          </a:p>
        </p:txBody>
      </p:sp>
    </p:spTree>
    <p:extLst>
      <p:ext uri="{BB962C8B-B14F-4D97-AF65-F5344CB8AC3E}">
        <p14:creationId xmlns:p14="http://schemas.microsoft.com/office/powerpoint/2010/main" val="3301621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Alice – FCSE is a portfolio based qualification which can be taken as either a Full Course covering</a:t>
            </a:r>
            <a:r>
              <a:rPr lang="en-GB" baseline="0" dirty="0" smtClean="0"/>
              <a:t> all four skills, or a Short Course focussing either on Listening and Speaking OR Reading and Writing. It is a wholly controlled assessment based qualification which means all tasks are marked by you, the teachers, and moderated by AQA. The Listening and Reading assignments are externally set and you can download these from e-AQA. The Speaking and Writing assignments are set by you, the teachers, or you may use the exemplar tasks on e-AQA.</a:t>
            </a:r>
            <a:endParaRPr lang="en-GB" dirty="0"/>
          </a:p>
        </p:txBody>
      </p:sp>
      <p:sp>
        <p:nvSpPr>
          <p:cNvPr id="4" name="Slide Number Placeholder 3"/>
          <p:cNvSpPr>
            <a:spLocks noGrp="1"/>
          </p:cNvSpPr>
          <p:nvPr>
            <p:ph type="sldNum" sz="quarter" idx="10"/>
          </p:nvPr>
        </p:nvSpPr>
        <p:spPr/>
        <p:txBody>
          <a:bodyPr/>
          <a:lstStyle/>
          <a:p>
            <a:fld id="{2825F9DC-C23D-42F5-AB9B-0D8162675602}" type="slidenum">
              <a:rPr lang="en-GB" smtClean="0"/>
              <a:t>9</a:t>
            </a:fld>
            <a:endParaRPr lang="en-GB"/>
          </a:p>
        </p:txBody>
      </p:sp>
    </p:spTree>
    <p:extLst>
      <p:ext uri="{BB962C8B-B14F-4D97-AF65-F5344CB8AC3E}">
        <p14:creationId xmlns:p14="http://schemas.microsoft.com/office/powerpoint/2010/main" val="330162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DDA6FD-75D3-4973-9848-ADBF304C9783}" type="datetime1">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324641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90D27F-0029-4CC8-8721-644102734AD1}" type="datetime1">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63772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450BF5-C326-4377-9726-A2EBC7A815CC}" type="datetime1">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2045231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endParaRPr lang="en-US" dirty="0"/>
          </a:p>
        </p:txBody>
      </p:sp>
    </p:spTree>
    <p:extLst>
      <p:ext uri="{BB962C8B-B14F-4D97-AF65-F5344CB8AC3E}">
        <p14:creationId xmlns:p14="http://schemas.microsoft.com/office/powerpoint/2010/main" val="39259606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F85D6-AC1F-4A29-A183-0DD33E2040F7}" type="datetime1">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7697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F8E06-6BFF-4421-8032-3912B4B61E67}" type="datetime1">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3969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02AC0B-BCDD-4F9C-925B-8E767974CE2F}" type="datetime1">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232697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554C77-59D7-428C-8386-C523C8A0513A}" type="datetime1">
              <a:rPr lang="en-GB" smtClean="0"/>
              <a:t>16/06/2016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56939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8ECF5C-C21B-4FBD-A289-B563AF74984A}" type="datetime1">
              <a:rPr lang="en-GB" smtClean="0"/>
              <a:t>16/06/2016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06203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C5896-FAAB-4500-AD5E-0A25D959C1F4}" type="datetime1">
              <a:rPr lang="en-GB" smtClean="0"/>
              <a:t>16/06/2016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4028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6A304-E2D4-49A8-8186-3D0E1FA395CE}" type="datetime1">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55756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A7553-7471-4351-B585-85B207EC653B}" type="datetime1">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C5B2A-FC2C-4CD7-A28A-D96C4DE7E639}" type="slidenum">
              <a:rPr lang="en-GB" smtClean="0"/>
              <a:t>‹#›</a:t>
            </a:fld>
            <a:endParaRPr lang="en-GB"/>
          </a:p>
        </p:txBody>
      </p:sp>
    </p:spTree>
    <p:extLst>
      <p:ext uri="{BB962C8B-B14F-4D97-AF65-F5344CB8AC3E}">
        <p14:creationId xmlns:p14="http://schemas.microsoft.com/office/powerpoint/2010/main" val="105422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6A38C-8372-4FF0-9A09-65F533F74D9D}" type="datetime1">
              <a:rPr lang="en-GB" smtClean="0"/>
              <a:t>16/06/2016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C5B2A-FC2C-4CD7-A28A-D96C4DE7E639}" type="slidenum">
              <a:rPr lang="en-GB" smtClean="0"/>
              <a:t>‹#›</a:t>
            </a:fld>
            <a:endParaRPr lang="en-GB"/>
          </a:p>
        </p:txBody>
      </p:sp>
    </p:spTree>
    <p:extLst>
      <p:ext uri="{BB962C8B-B14F-4D97-AF65-F5344CB8AC3E}">
        <p14:creationId xmlns:p14="http://schemas.microsoft.com/office/powerpoint/2010/main" val="271744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8136455" cy="968675"/>
          </a:xfrm>
        </p:spPr>
        <p:txBody>
          <a:bodyPr/>
          <a:lstStyle/>
          <a:p>
            <a:r>
              <a:rPr lang="en-US" sz="3400" dirty="0" smtClean="0">
                <a:solidFill>
                  <a:schemeClr val="accent4">
                    <a:lumMod val="75000"/>
                  </a:schemeClr>
                </a:solidFill>
                <a:latin typeface="AQA Chevin Pro Light" panose="020F0303030000060003" pitchFamily="34" charset="0"/>
              </a:rPr>
              <a:t>FOUNDATION CERTIFICATE OF SECONDARY EDUCATION </a:t>
            </a:r>
            <a:r>
              <a:rPr lang="en-US" sz="2800" dirty="0" smtClean="0">
                <a:solidFill>
                  <a:schemeClr val="accent4">
                    <a:lumMod val="75000"/>
                  </a:schemeClr>
                </a:solidFill>
                <a:latin typeface="AQA Chevin Pro Light" panose="020F0303030000060003" pitchFamily="34" charset="0"/>
              </a:rPr>
              <a:t>in Chinese (Mandarin)</a:t>
            </a:r>
            <a:endParaRPr lang="en-US" sz="2800" dirty="0">
              <a:solidFill>
                <a:schemeClr val="accent4">
                  <a:lumMod val="75000"/>
                </a:schemeClr>
              </a:solidFill>
              <a:latin typeface="AQA Chevin Pro Light" panose="020F0303030000060003" pitchFamily="34" charset="0"/>
            </a:endParaRPr>
          </a:p>
        </p:txBody>
      </p:sp>
      <p:sp>
        <p:nvSpPr>
          <p:cNvPr id="3" name="Subtitle 2"/>
          <p:cNvSpPr>
            <a:spLocks noGrp="1"/>
          </p:cNvSpPr>
          <p:nvPr>
            <p:ph type="subTitle" idx="1"/>
          </p:nvPr>
        </p:nvSpPr>
        <p:spPr/>
        <p:txBody>
          <a:bodyPr/>
          <a:lstStyle/>
          <a:p>
            <a:r>
              <a:rPr lang="en-US" dirty="0" smtClean="0">
                <a:solidFill>
                  <a:schemeClr val="accent4">
                    <a:lumMod val="50000"/>
                  </a:schemeClr>
                </a:solidFill>
              </a:rPr>
              <a:t>Anne Martin &amp; Alice Webb</a:t>
            </a:r>
            <a:endParaRPr lang="en-US" dirty="0">
              <a:solidFill>
                <a:schemeClr val="accent4">
                  <a:lumMod val="50000"/>
                </a:schemeClr>
              </a:solidFill>
            </a:endParaRPr>
          </a:p>
        </p:txBody>
      </p:sp>
      <p:sp>
        <p:nvSpPr>
          <p:cNvPr id="5" name="Content Placeholder 4"/>
          <p:cNvSpPr>
            <a:spLocks noGrp="1"/>
          </p:cNvSpPr>
          <p:nvPr>
            <p:ph sz="quarter" idx="12"/>
          </p:nvPr>
        </p:nvSpPr>
        <p:spPr/>
        <p:txBody>
          <a:bodyPr>
            <a:noAutofit/>
          </a:bodyPr>
          <a:lstStyle/>
          <a:p>
            <a:r>
              <a:rPr lang="en-US" sz="1600" dirty="0" smtClean="0">
                <a:solidFill>
                  <a:schemeClr val="accent4">
                    <a:lumMod val="50000"/>
                  </a:schemeClr>
                </a:solidFill>
              </a:rPr>
              <a:t>18/06/2016</a:t>
            </a:r>
            <a:endParaRPr lang="en-US" sz="1600" dirty="0">
              <a:solidFill>
                <a:schemeClr val="accent4">
                  <a:lumMod val="50000"/>
                </a:schemeClr>
              </a:solidFill>
            </a:endParaRPr>
          </a:p>
        </p:txBody>
      </p:sp>
      <p:sp>
        <p:nvSpPr>
          <p:cNvPr id="8"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mtClean="0"/>
              <a:t>Version 3.0</a:t>
            </a:r>
            <a:endParaRPr lang="en-US" dirty="0"/>
          </a:p>
        </p:txBody>
      </p:sp>
    </p:spTree>
    <p:extLst>
      <p:ext uri="{BB962C8B-B14F-4D97-AF65-F5344CB8AC3E}">
        <p14:creationId xmlns:p14="http://schemas.microsoft.com/office/powerpoint/2010/main" val="69908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10</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82417" y="260648"/>
            <a:ext cx="3474028"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smtClean="0">
                <a:ln>
                  <a:noFill/>
                </a:ln>
                <a:solidFill>
                  <a:schemeClr val="accent4">
                    <a:lumMod val="75000"/>
                  </a:schemeClr>
                </a:solidFill>
                <a:effectLst/>
                <a:uLnTx/>
                <a:uFillTx/>
                <a:latin typeface="AQA Chevin Pro Light"/>
                <a:ea typeface="+mj-ea"/>
              </a:rPr>
              <a:t>Themes and Topics</a:t>
            </a:r>
            <a:endParaRPr kumimoji="0" lang="en-GB" sz="3200" b="0" i="0" u="none" strike="noStrike" kern="0" cap="none" spc="0" normalizeH="0" baseline="0" noProof="0" dirty="0" smtClean="0">
              <a:ln>
                <a:noFill/>
              </a:ln>
              <a:solidFill>
                <a:schemeClr val="accent4">
                  <a:lumMod val="75000"/>
                </a:schemeClr>
              </a:solidFill>
              <a:effectLst/>
              <a:uLnTx/>
              <a:uFillTx/>
            </a:endParaRPr>
          </a:p>
        </p:txBody>
      </p:sp>
      <p:sp>
        <p:nvSpPr>
          <p:cNvPr id="6" name="Content Placeholder 2"/>
          <p:cNvSpPr txBox="1">
            <a:spLocks/>
          </p:cNvSpPr>
          <p:nvPr/>
        </p:nvSpPr>
        <p:spPr>
          <a:xfrm>
            <a:off x="517133" y="1124744"/>
            <a:ext cx="7800436"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solidFill>
                  <a:schemeClr val="accent4">
                    <a:lumMod val="75000"/>
                  </a:schemeClr>
                </a:solidFill>
                <a:latin typeface="AQA Chevin Pro Light" panose="020F0303030000060003" pitchFamily="34" charset="0"/>
              </a:rPr>
              <a:t>Candidates must submit evidence from 3 units, </a:t>
            </a:r>
            <a:r>
              <a:rPr lang="en-GB" sz="2400" b="1" dirty="0" smtClean="0">
                <a:solidFill>
                  <a:schemeClr val="accent4">
                    <a:lumMod val="75000"/>
                  </a:schemeClr>
                </a:solidFill>
                <a:latin typeface="AQA Chevin Pro Light" panose="020F0303030000060003" pitchFamily="34" charset="0"/>
              </a:rPr>
              <a:t>each unit to be selected from a different theme</a:t>
            </a:r>
            <a:endParaRPr lang="en-GB" sz="2400" b="1" dirty="0">
              <a:solidFill>
                <a:schemeClr val="accent4">
                  <a:lumMod val="75000"/>
                </a:schemeClr>
              </a:solidFill>
              <a:latin typeface="AQA Chevin Pro Light" panose="020F0303030000060003" pitchFamily="34" charset="0"/>
            </a:endParaRPr>
          </a:p>
        </p:txBody>
      </p:sp>
      <p:graphicFrame>
        <p:nvGraphicFramePr>
          <p:cNvPr id="7" name="Group 70"/>
          <p:cNvGraphicFramePr>
            <a:graphicFrameLocks/>
          </p:cNvGraphicFramePr>
          <p:nvPr>
            <p:extLst>
              <p:ext uri="{D42A27DB-BD31-4B8C-83A1-F6EECF244321}">
                <p14:modId xmlns:p14="http://schemas.microsoft.com/office/powerpoint/2010/main" val="2063126801"/>
              </p:ext>
            </p:extLst>
          </p:nvPr>
        </p:nvGraphicFramePr>
        <p:xfrm>
          <a:off x="585941" y="2348880"/>
          <a:ext cx="7729537" cy="2813051"/>
        </p:xfrm>
        <a:graphic>
          <a:graphicData uri="http://schemas.openxmlformats.org/drawingml/2006/table">
            <a:tbl>
              <a:tblPr/>
              <a:tblGrid>
                <a:gridCol w="3959671"/>
                <a:gridCol w="3769866"/>
              </a:tblGrid>
              <a:tr h="1350011">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176213" marR="0" lvl="0" indent="0" algn="l" defTabSz="914400" rtl="0" eaLnBrk="1" fontAlgn="base" latinLnBrk="0" hangingPunct="1">
                        <a:lnSpc>
                          <a:spcPct val="150000"/>
                        </a:lnSpc>
                        <a:spcBef>
                          <a:spcPct val="50000"/>
                        </a:spcBef>
                        <a:spcAft>
                          <a:spcPct val="50000"/>
                        </a:spcAft>
                        <a:buClr>
                          <a:srgbClr val="115190"/>
                        </a:buClr>
                        <a:buSzTx/>
                        <a:buFontTx/>
                        <a:buNone/>
                        <a:tabLst/>
                      </a:pPr>
                      <a:r>
                        <a:rPr kumimoji="0" lang="en-GB" sz="1600" b="1" i="0" u="none" strike="noStrike" cap="none" normalizeH="0" baseline="0" dirty="0" smtClean="0">
                          <a:ln>
                            <a:noFill/>
                          </a:ln>
                          <a:solidFill>
                            <a:srgbClr val="000000"/>
                          </a:solidFill>
                          <a:effectLst/>
                          <a:latin typeface="Arial" charset="0"/>
                          <a:cs typeface="Times New Roman" pitchFamily="18" charset="0"/>
                        </a:rPr>
                        <a:t>Theme 1 My World</a:t>
                      </a:r>
                    </a:p>
                    <a:p>
                      <a:pPr marL="176213" marR="0" lvl="0" indent="0" algn="l" defTabSz="914400" rtl="0" eaLnBrk="1" fontAlgn="base" latinLnBrk="0" hangingPunct="1">
                        <a:lnSpc>
                          <a:spcPct val="3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1 – Relationships, Family &amp; Friends</a:t>
                      </a:r>
                    </a:p>
                    <a:p>
                      <a:pPr marL="176213" marR="0" lvl="0" indent="0" algn="l" defTabSz="914400" rtl="0" eaLnBrk="1" fontAlgn="base" latinLnBrk="0" hangingPunct="1">
                        <a:lnSpc>
                          <a:spcPct val="3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2 – Education and Future Plans</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176213" algn="l" defTabSz="914400" rtl="0" eaLnBrk="1" fontAlgn="base" latinLnBrk="0" hangingPunct="1">
                        <a:lnSpc>
                          <a:spcPct val="150000"/>
                        </a:lnSpc>
                        <a:spcBef>
                          <a:spcPct val="50000"/>
                        </a:spcBef>
                        <a:spcAft>
                          <a:spcPct val="50000"/>
                        </a:spcAft>
                        <a:buClr>
                          <a:srgbClr val="115190"/>
                        </a:buClr>
                        <a:buSzTx/>
                        <a:buFontTx/>
                        <a:buNone/>
                        <a:tabLst/>
                      </a:pPr>
                      <a:r>
                        <a:rPr kumimoji="0" lang="en-GB" sz="1600" b="1" i="0" u="none" strike="noStrike" cap="none" normalizeH="0" baseline="0" dirty="0" smtClean="0">
                          <a:ln>
                            <a:noFill/>
                          </a:ln>
                          <a:solidFill>
                            <a:srgbClr val="000000"/>
                          </a:solidFill>
                          <a:effectLst/>
                          <a:latin typeface="Arial" charset="0"/>
                          <a:cs typeface="Times New Roman" pitchFamily="18" charset="0"/>
                        </a:rPr>
                        <a:t>Theme 3 Lifestyle</a:t>
                      </a:r>
                    </a:p>
                    <a:p>
                      <a:pPr marL="0" marR="0" lvl="0" indent="176213" algn="l" defTabSz="914400" rtl="0" eaLnBrk="1" fontAlgn="base" latinLnBrk="0" hangingPunct="1">
                        <a:lnSpc>
                          <a:spcPct val="3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5 – Healthy Lifestyle</a:t>
                      </a:r>
                    </a:p>
                    <a:p>
                      <a:pPr marL="0" marR="0" lvl="0" indent="176213" algn="l" defTabSz="914400" rtl="0" eaLnBrk="1" fontAlgn="base" latinLnBrk="0" hangingPunct="1">
                        <a:lnSpc>
                          <a:spcPct val="3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6 – Food and Drink</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3039">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176213" algn="l" defTabSz="914400" rtl="0" eaLnBrk="1" fontAlgn="base" latinLnBrk="0" hangingPunct="1">
                        <a:lnSpc>
                          <a:spcPct val="150000"/>
                        </a:lnSpc>
                        <a:spcBef>
                          <a:spcPct val="50000"/>
                        </a:spcBef>
                        <a:spcAft>
                          <a:spcPct val="50000"/>
                        </a:spcAft>
                        <a:buClr>
                          <a:srgbClr val="115190"/>
                        </a:buClr>
                        <a:buSzTx/>
                        <a:buFontTx/>
                        <a:buNone/>
                        <a:tabLst/>
                      </a:pPr>
                      <a:r>
                        <a:rPr kumimoji="0" lang="en-GB" sz="1600" b="1" i="0" u="none" strike="noStrike" cap="none" normalizeH="0" baseline="0" dirty="0" smtClean="0">
                          <a:ln>
                            <a:noFill/>
                          </a:ln>
                          <a:solidFill>
                            <a:srgbClr val="000000"/>
                          </a:solidFill>
                          <a:effectLst/>
                          <a:latin typeface="Arial" charset="0"/>
                          <a:cs typeface="Times New Roman" pitchFamily="18" charset="0"/>
                        </a:rPr>
                        <a:t>Theme 2 Holidays and Leisure</a:t>
                      </a:r>
                    </a:p>
                    <a:p>
                      <a:pPr marL="0" marR="0" lvl="0" indent="176213" algn="l" defTabSz="914400" rtl="0" eaLnBrk="1" fontAlgn="base" latinLnBrk="0" hangingPunct="1">
                        <a:lnSpc>
                          <a:spcPct val="5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3 – Holidays &amp; Travel</a:t>
                      </a:r>
                    </a:p>
                    <a:p>
                      <a:pPr marL="0" marR="0" lvl="0" indent="176213" algn="l" defTabSz="914400" rtl="0" eaLnBrk="1" fontAlgn="base" latinLnBrk="0" hangingPunct="1">
                        <a:lnSpc>
                          <a:spcPct val="5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4 – Leisure</a:t>
                      </a:r>
                    </a:p>
                    <a:p>
                      <a:pPr marL="0" marR="0" lvl="0" indent="176213" algn="l" defTabSz="914400" rtl="0" eaLnBrk="1" fontAlgn="base" latinLnBrk="0" hangingPunct="1">
                        <a:lnSpc>
                          <a:spcPct val="100000"/>
                        </a:lnSpc>
                        <a:spcBef>
                          <a:spcPct val="0"/>
                        </a:spcBef>
                        <a:spcAft>
                          <a:spcPct val="125000"/>
                        </a:spcAft>
                        <a:buClr>
                          <a:srgbClr val="115190"/>
                        </a:buClr>
                        <a:buSzTx/>
                        <a:buFontTx/>
                        <a:buNone/>
                        <a:tabLst/>
                      </a:pPr>
                      <a:endParaRPr kumimoji="0" lang="en-GB" sz="1600" b="0" i="0" u="none" strike="noStrike" cap="none" normalizeH="0" baseline="0" dirty="0" smtClean="0">
                        <a:ln>
                          <a:noFill/>
                        </a:ln>
                        <a:solidFill>
                          <a:schemeClr val="tx1"/>
                        </a:solidFill>
                        <a:effectLst/>
                        <a:latin typeface="Arial" charset="0"/>
                      </a:endParaRP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176213" algn="l" defTabSz="914400" rtl="0" eaLnBrk="1" fontAlgn="base" latinLnBrk="0" hangingPunct="1">
                        <a:lnSpc>
                          <a:spcPct val="150000"/>
                        </a:lnSpc>
                        <a:spcBef>
                          <a:spcPct val="0"/>
                        </a:spcBef>
                        <a:spcAft>
                          <a:spcPct val="50000"/>
                        </a:spcAft>
                        <a:buClr>
                          <a:srgbClr val="115190"/>
                        </a:buClr>
                        <a:buSzTx/>
                        <a:buFontTx/>
                        <a:buNone/>
                        <a:tabLst/>
                      </a:pPr>
                      <a:r>
                        <a:rPr kumimoji="0" lang="en-GB" sz="1600" b="1" i="0" u="none" strike="noStrike" cap="none" normalizeH="0" baseline="0" dirty="0" smtClean="0">
                          <a:ln>
                            <a:noFill/>
                          </a:ln>
                          <a:solidFill>
                            <a:srgbClr val="000000"/>
                          </a:solidFill>
                          <a:effectLst/>
                          <a:latin typeface="Arial" charset="0"/>
                          <a:cs typeface="Times New Roman" pitchFamily="18" charset="0"/>
                        </a:rPr>
                        <a:t>Theme 4 My Community</a:t>
                      </a:r>
                    </a:p>
                    <a:p>
                      <a:pPr marL="0" marR="0" lvl="0" indent="176213" algn="l" defTabSz="914400" rtl="0" eaLnBrk="1" fontAlgn="base" latinLnBrk="0" hangingPunct="1">
                        <a:lnSpc>
                          <a:spcPct val="5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7 – Local Area &amp; Environment</a:t>
                      </a:r>
                    </a:p>
                    <a:p>
                      <a:pPr marL="0" marR="0" lvl="0" indent="176213" algn="l" defTabSz="914400" rtl="0" eaLnBrk="1" fontAlgn="base" latinLnBrk="0" hangingPunct="1">
                        <a:lnSpc>
                          <a:spcPct val="50000"/>
                        </a:lnSpc>
                        <a:spcBef>
                          <a:spcPct val="50000"/>
                        </a:spcBef>
                        <a:spcAft>
                          <a:spcPct val="50000"/>
                        </a:spcAft>
                        <a:buClr>
                          <a:srgbClr val="115190"/>
                        </a:buClr>
                        <a:buSzTx/>
                        <a:buFontTx/>
                        <a:buNone/>
                        <a:tabLst/>
                      </a:pPr>
                      <a:r>
                        <a:rPr kumimoji="0" lang="en-GB" sz="1600" b="0" i="0" u="none" strike="noStrike" cap="none" normalizeH="0" baseline="0" dirty="0" smtClean="0">
                          <a:ln>
                            <a:noFill/>
                          </a:ln>
                          <a:solidFill>
                            <a:srgbClr val="000000"/>
                          </a:solidFill>
                          <a:effectLst/>
                          <a:latin typeface="Arial" charset="0"/>
                          <a:cs typeface="Times New Roman" pitchFamily="18" charset="0"/>
                        </a:rPr>
                        <a:t>Unit 8 – Celebrations</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324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11</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23528"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Example</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445910" y="980728"/>
            <a:ext cx="7800436" cy="94714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solidFill>
                  <a:schemeClr val="accent4">
                    <a:lumMod val="75000"/>
                  </a:schemeClr>
                </a:solidFill>
                <a:latin typeface="AQA Chevin Pro Light" panose="020F0303030000060003" pitchFamily="34" charset="0"/>
              </a:rPr>
              <a:t>Candidates must submit evidence from 3 units, </a:t>
            </a:r>
            <a:r>
              <a:rPr lang="en-GB" sz="2000" b="1" dirty="0" smtClean="0">
                <a:solidFill>
                  <a:schemeClr val="accent4">
                    <a:lumMod val="75000"/>
                  </a:schemeClr>
                </a:solidFill>
                <a:latin typeface="AQA Chevin Pro Light" panose="020F0303030000060003" pitchFamily="34" charset="0"/>
              </a:rPr>
              <a:t>each unit to be selected from a different theme. </a:t>
            </a:r>
            <a:r>
              <a:rPr lang="en-GB" sz="2000" dirty="0" smtClean="0">
                <a:solidFill>
                  <a:schemeClr val="accent4">
                    <a:lumMod val="75000"/>
                  </a:schemeClr>
                </a:solidFill>
                <a:latin typeface="AQA Chevin Pro Light" panose="020F0303030000060003" pitchFamily="34" charset="0"/>
              </a:rPr>
              <a:t>Within the unit, students are free to mix and match levels.</a:t>
            </a:r>
            <a:endParaRPr lang="en-GB" sz="2000" b="1" dirty="0">
              <a:solidFill>
                <a:schemeClr val="accent4">
                  <a:lumMod val="75000"/>
                </a:schemeClr>
              </a:solidFill>
              <a:latin typeface="AQA Chevin Pro Light" panose="020F0303030000060003" pitchFamily="34" charset="0"/>
            </a:endParaRPr>
          </a:p>
        </p:txBody>
      </p:sp>
      <p:sp>
        <p:nvSpPr>
          <p:cNvPr id="7" name="Content Placeholder 2"/>
          <p:cNvSpPr txBox="1">
            <a:spLocks/>
          </p:cNvSpPr>
          <p:nvPr/>
        </p:nvSpPr>
        <p:spPr>
          <a:xfrm>
            <a:off x="445910" y="2060848"/>
            <a:ext cx="1461794" cy="36003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solidFill>
                  <a:schemeClr val="accent4">
                    <a:lumMod val="75000"/>
                  </a:schemeClr>
                </a:solidFill>
                <a:latin typeface="AQA Chevin Pro Light" panose="020F0303030000060003" pitchFamily="34" charset="0"/>
              </a:rPr>
              <a:t>For example:</a:t>
            </a:r>
          </a:p>
        </p:txBody>
      </p:sp>
      <p:sp>
        <p:nvSpPr>
          <p:cNvPr id="8" name="Content Placeholder 2"/>
          <p:cNvSpPr txBox="1">
            <a:spLocks/>
          </p:cNvSpPr>
          <p:nvPr/>
        </p:nvSpPr>
        <p:spPr>
          <a:xfrm>
            <a:off x="543684" y="5013176"/>
            <a:ext cx="7800436" cy="129614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solidFill>
                  <a:schemeClr val="accent4">
                    <a:lumMod val="75000"/>
                  </a:schemeClr>
                </a:solidFill>
                <a:latin typeface="AQA Chevin Pro Light" panose="020F0303030000060003" pitchFamily="34" charset="0"/>
              </a:rPr>
              <a:t>Unit choices and levels can be tailored to suit student and teacher preferences. The themes also map to the current and new GCSE Chinese.</a:t>
            </a:r>
            <a:endParaRPr lang="en-GB" sz="2000" b="1" dirty="0">
              <a:solidFill>
                <a:schemeClr val="accent4">
                  <a:lumMod val="75000"/>
                </a:schemeClr>
              </a:solidFill>
              <a:latin typeface="AQA Chevin Pro Light" panose="020F03030300000600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14875424"/>
              </p:ext>
            </p:extLst>
          </p:nvPr>
        </p:nvGraphicFramePr>
        <p:xfrm>
          <a:off x="611560" y="2564904"/>
          <a:ext cx="7560840" cy="2062480"/>
        </p:xfrm>
        <a:graphic>
          <a:graphicData uri="http://schemas.openxmlformats.org/drawingml/2006/table">
            <a:tbl>
              <a:tblPr firstRow="1" bandRow="1">
                <a:tableStyleId>{5C22544A-7EE6-4342-B048-85BDC9FD1C3A}</a:tableStyleId>
              </a:tblPr>
              <a:tblGrid>
                <a:gridCol w="2664296"/>
                <a:gridCol w="2304256"/>
                <a:gridCol w="2592288"/>
              </a:tblGrid>
              <a:tr h="370840">
                <a:tc>
                  <a:txBody>
                    <a:bodyPr/>
                    <a:lstStyle/>
                    <a:p>
                      <a:r>
                        <a:rPr lang="en-GB" sz="1600" dirty="0" smtClean="0"/>
                        <a:t>Unit 2 – Education and Future</a:t>
                      </a:r>
                      <a:r>
                        <a:rPr lang="en-GB" sz="1600" baseline="0" dirty="0" smtClean="0"/>
                        <a:t> Plans (from Theme 1)</a:t>
                      </a:r>
                      <a:endParaRPr lang="en-GB" sz="1600" dirty="0"/>
                    </a:p>
                  </a:txBody>
                  <a:tcPr/>
                </a:tc>
                <a:tc>
                  <a:txBody>
                    <a:bodyPr/>
                    <a:lstStyle/>
                    <a:p>
                      <a:r>
                        <a:rPr lang="en-GB" sz="1600" dirty="0" smtClean="0"/>
                        <a:t>Unit 5 – Healthy lifestyle</a:t>
                      </a:r>
                      <a:r>
                        <a:rPr lang="en-GB" sz="1600" baseline="0" dirty="0" smtClean="0"/>
                        <a:t> (from Theme 3)</a:t>
                      </a:r>
                      <a:endParaRPr lang="en-GB" sz="1600" dirty="0"/>
                    </a:p>
                  </a:txBody>
                  <a:tcPr/>
                </a:tc>
                <a:tc>
                  <a:txBody>
                    <a:bodyPr/>
                    <a:lstStyle/>
                    <a:p>
                      <a:r>
                        <a:rPr lang="en-GB" sz="1600" dirty="0" smtClean="0"/>
                        <a:t>Unit 8 – Celebrations</a:t>
                      </a:r>
                      <a:r>
                        <a:rPr lang="en-GB" sz="1600" baseline="0" dirty="0" smtClean="0"/>
                        <a:t> (from Theme 4)</a:t>
                      </a:r>
                      <a:endParaRPr lang="en-GB" sz="1600" dirty="0"/>
                    </a:p>
                  </a:txBody>
                  <a:tcPr/>
                </a:tc>
              </a:tr>
              <a:tr h="370840">
                <a:tc>
                  <a:txBody>
                    <a:bodyPr/>
                    <a:lstStyle/>
                    <a:p>
                      <a:r>
                        <a:rPr lang="en-GB" dirty="0" smtClean="0"/>
                        <a:t>Listening – Level 4</a:t>
                      </a:r>
                    </a:p>
                  </a:txBody>
                  <a:tcPr/>
                </a:tc>
                <a:tc>
                  <a:txBody>
                    <a:bodyPr/>
                    <a:lstStyle/>
                    <a:p>
                      <a:r>
                        <a:rPr lang="en-GB" dirty="0" smtClean="0"/>
                        <a:t>Listening – Level 6</a:t>
                      </a:r>
                    </a:p>
                  </a:txBody>
                  <a:tcPr/>
                </a:tc>
                <a:tc>
                  <a:txBody>
                    <a:bodyPr/>
                    <a:lstStyle/>
                    <a:p>
                      <a:r>
                        <a:rPr lang="en-GB" dirty="0" smtClean="0"/>
                        <a:t>Listening – Level 5</a:t>
                      </a:r>
                    </a:p>
                  </a:txBody>
                  <a:tcPr/>
                </a:tc>
              </a:tr>
              <a:tr h="370840">
                <a:tc>
                  <a:txBody>
                    <a:bodyPr/>
                    <a:lstStyle/>
                    <a:p>
                      <a:r>
                        <a:rPr lang="en-GB" dirty="0" smtClean="0"/>
                        <a:t>Reading – Level</a:t>
                      </a:r>
                      <a:r>
                        <a:rPr lang="en-GB" baseline="0" dirty="0" smtClean="0"/>
                        <a:t> 4</a:t>
                      </a:r>
                      <a:endParaRPr lang="en-GB" dirty="0"/>
                    </a:p>
                  </a:txBody>
                  <a:tcPr/>
                </a:tc>
                <a:tc>
                  <a:txBody>
                    <a:bodyPr/>
                    <a:lstStyle/>
                    <a:p>
                      <a:r>
                        <a:rPr lang="en-GB" dirty="0" smtClean="0"/>
                        <a:t>Reading – Level</a:t>
                      </a:r>
                      <a:r>
                        <a:rPr lang="en-GB" baseline="0" dirty="0" smtClean="0"/>
                        <a:t> 4</a:t>
                      </a:r>
                      <a:endParaRPr lang="en-GB" dirty="0"/>
                    </a:p>
                  </a:txBody>
                  <a:tcPr/>
                </a:tc>
                <a:tc>
                  <a:txBody>
                    <a:bodyPr/>
                    <a:lstStyle/>
                    <a:p>
                      <a:r>
                        <a:rPr lang="en-GB" dirty="0" smtClean="0"/>
                        <a:t>Reading – Level</a:t>
                      </a:r>
                      <a:r>
                        <a:rPr lang="en-GB" baseline="0" dirty="0" smtClean="0"/>
                        <a:t> 4</a:t>
                      </a:r>
                      <a:endParaRPr lang="en-GB" dirty="0"/>
                    </a:p>
                  </a:txBody>
                  <a:tcPr/>
                </a:tc>
              </a:tr>
              <a:tr h="370840">
                <a:tc>
                  <a:txBody>
                    <a:bodyPr/>
                    <a:lstStyle/>
                    <a:p>
                      <a:r>
                        <a:rPr lang="en-GB" dirty="0" smtClean="0"/>
                        <a:t>Speaking –</a:t>
                      </a:r>
                      <a:r>
                        <a:rPr lang="en-GB" baseline="0" dirty="0" smtClean="0"/>
                        <a:t>Level 5 </a:t>
                      </a:r>
                      <a:endParaRPr lang="en-GB" dirty="0"/>
                    </a:p>
                  </a:txBody>
                  <a:tcPr/>
                </a:tc>
                <a:tc>
                  <a:txBody>
                    <a:bodyPr/>
                    <a:lstStyle/>
                    <a:p>
                      <a:r>
                        <a:rPr lang="en-GB" dirty="0" smtClean="0"/>
                        <a:t>Speaking –</a:t>
                      </a:r>
                      <a:r>
                        <a:rPr lang="en-GB" baseline="0" dirty="0" smtClean="0"/>
                        <a:t>Level 5</a:t>
                      </a:r>
                      <a:endParaRPr lang="en-GB" dirty="0"/>
                    </a:p>
                  </a:txBody>
                  <a:tcPr/>
                </a:tc>
                <a:tc>
                  <a:txBody>
                    <a:bodyPr/>
                    <a:lstStyle/>
                    <a:p>
                      <a:r>
                        <a:rPr lang="en-GB" dirty="0" smtClean="0"/>
                        <a:t>Speaking –</a:t>
                      </a:r>
                      <a:r>
                        <a:rPr lang="en-GB" baseline="0" dirty="0" smtClean="0"/>
                        <a:t>Level 6 </a:t>
                      </a:r>
                      <a:endParaRPr lang="en-GB" dirty="0"/>
                    </a:p>
                  </a:txBody>
                  <a:tcPr/>
                </a:tc>
              </a:tr>
              <a:tr h="370840">
                <a:tc>
                  <a:txBody>
                    <a:bodyPr/>
                    <a:lstStyle/>
                    <a:p>
                      <a:r>
                        <a:rPr lang="en-GB" dirty="0" smtClean="0"/>
                        <a:t>Writing – Level 4</a:t>
                      </a:r>
                      <a:endParaRPr lang="en-GB" dirty="0"/>
                    </a:p>
                  </a:txBody>
                  <a:tcPr/>
                </a:tc>
                <a:tc>
                  <a:txBody>
                    <a:bodyPr/>
                    <a:lstStyle/>
                    <a:p>
                      <a:r>
                        <a:rPr lang="en-GB" dirty="0" smtClean="0"/>
                        <a:t>Writing – Level 5</a:t>
                      </a:r>
                      <a:endParaRPr lang="en-GB" dirty="0"/>
                    </a:p>
                  </a:txBody>
                  <a:tcPr/>
                </a:tc>
                <a:tc>
                  <a:txBody>
                    <a:bodyPr/>
                    <a:lstStyle/>
                    <a:p>
                      <a:r>
                        <a:rPr lang="en-GB" dirty="0" smtClean="0"/>
                        <a:t>Writing – Level 4</a:t>
                      </a:r>
                      <a:endParaRPr lang="en-GB" dirty="0"/>
                    </a:p>
                  </a:txBody>
                  <a:tcPr/>
                </a:tc>
              </a:tr>
            </a:tbl>
          </a:graphicData>
        </a:graphic>
      </p:graphicFrame>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12</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533727"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lang="en-GB" sz="3200" dirty="0" smtClean="0">
                <a:solidFill>
                  <a:schemeClr val="accent4">
                    <a:lumMod val="75000"/>
                  </a:schemeClr>
                </a:solidFill>
              </a:rPr>
              <a:t>How to teach (1)</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539999" y="1628800"/>
            <a:ext cx="7412509" cy="20162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4">
                    <a:lumMod val="75000"/>
                  </a:schemeClr>
                </a:solidFill>
                <a:latin typeface="AQA Chevin Pro Light" panose="020F0303030000060003" pitchFamily="34" charset="0"/>
              </a:rPr>
              <a:t>Mandarin club</a:t>
            </a:r>
          </a:p>
          <a:p>
            <a:r>
              <a:rPr lang="en-GB" sz="2400" dirty="0" smtClean="0">
                <a:solidFill>
                  <a:schemeClr val="accent4">
                    <a:lumMod val="75000"/>
                  </a:schemeClr>
                </a:solidFill>
                <a:latin typeface="AQA Chevin Pro Light" panose="020F0303030000060003" pitchFamily="34" charset="0"/>
              </a:rPr>
              <a:t>Year 7, 8 or 9 class</a:t>
            </a:r>
          </a:p>
          <a:p>
            <a:r>
              <a:rPr lang="en-GB" sz="2400" dirty="0" smtClean="0">
                <a:solidFill>
                  <a:schemeClr val="accent4">
                    <a:lumMod val="75000"/>
                  </a:schemeClr>
                </a:solidFill>
                <a:latin typeface="AQA Chevin Pro Light" panose="020F0303030000060003" pitchFamily="34" charset="0"/>
              </a:rPr>
              <a:t>Alongside GCSE class</a:t>
            </a:r>
          </a:p>
          <a:p>
            <a:r>
              <a:rPr lang="en-GB" sz="2400" dirty="0" smtClean="0">
                <a:solidFill>
                  <a:schemeClr val="accent4">
                    <a:lumMod val="75000"/>
                  </a:schemeClr>
                </a:solidFill>
                <a:latin typeface="AQA Chevin Pro Light" panose="020F0303030000060003" pitchFamily="34" charset="0"/>
              </a:rPr>
              <a:t>As an extra qualification in Sixth Form</a:t>
            </a:r>
            <a:endParaRPr lang="en-GB" sz="2400" dirty="0">
              <a:solidFill>
                <a:schemeClr val="accent4">
                  <a:lumMod val="75000"/>
                </a:schemeClr>
              </a:solidFill>
              <a:latin typeface="AQA Chevin Pro Light" panose="020F0303030000060003" pitchFamily="34" charset="0"/>
            </a:endParaRPr>
          </a:p>
        </p:txBody>
      </p:sp>
      <p:sp>
        <p:nvSpPr>
          <p:cNvPr id="7" name="Content Placeholder 2"/>
          <p:cNvSpPr txBox="1">
            <a:spLocks/>
          </p:cNvSpPr>
          <p:nvPr/>
        </p:nvSpPr>
        <p:spPr>
          <a:xfrm>
            <a:off x="615875" y="1063080"/>
            <a:ext cx="3186608" cy="36003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800" b="1" dirty="0" smtClean="0">
                <a:solidFill>
                  <a:schemeClr val="accent4">
                    <a:lumMod val="75000"/>
                  </a:schemeClr>
                </a:solidFill>
                <a:latin typeface="AQA Chevin Pro Light" panose="020F0303030000060003" pitchFamily="34" charset="0"/>
              </a:rPr>
              <a:t>Delivery Method</a:t>
            </a:r>
          </a:p>
        </p:txBody>
      </p:sp>
      <p:sp>
        <p:nvSpPr>
          <p:cNvPr id="8" name="Content Placeholder 2"/>
          <p:cNvSpPr txBox="1">
            <a:spLocks/>
          </p:cNvSpPr>
          <p:nvPr/>
        </p:nvSpPr>
        <p:spPr>
          <a:xfrm>
            <a:off x="557246" y="3660598"/>
            <a:ext cx="3186608" cy="36003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800" b="1" dirty="0" smtClean="0">
                <a:solidFill>
                  <a:schemeClr val="accent4">
                    <a:lumMod val="75000"/>
                  </a:schemeClr>
                </a:solidFill>
                <a:latin typeface="AQA Chevin Pro Light" panose="020F0303030000060003" pitchFamily="34" charset="0"/>
              </a:rPr>
              <a:t>Content</a:t>
            </a:r>
          </a:p>
        </p:txBody>
      </p:sp>
      <p:sp>
        <p:nvSpPr>
          <p:cNvPr id="9" name="Content Placeholder 2"/>
          <p:cNvSpPr txBox="1">
            <a:spLocks/>
          </p:cNvSpPr>
          <p:nvPr/>
        </p:nvSpPr>
        <p:spPr>
          <a:xfrm>
            <a:off x="615875" y="4293096"/>
            <a:ext cx="7412509" cy="20162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4">
                    <a:lumMod val="75000"/>
                  </a:schemeClr>
                </a:solidFill>
                <a:latin typeface="AQA Chevin Pro Light" panose="020F0303030000060003" pitchFamily="34" charset="0"/>
              </a:rPr>
              <a:t>Select 3 units and only focus on those</a:t>
            </a:r>
          </a:p>
          <a:p>
            <a:r>
              <a:rPr lang="en-GB" sz="2400" dirty="0" smtClean="0">
                <a:solidFill>
                  <a:schemeClr val="accent4">
                    <a:lumMod val="75000"/>
                  </a:schemeClr>
                </a:solidFill>
                <a:latin typeface="AQA Chevin Pro Light" panose="020F0303030000060003" pitchFamily="34" charset="0"/>
              </a:rPr>
              <a:t>Or, teach all 8 units and assess students on their 3 strongest</a:t>
            </a:r>
          </a:p>
          <a:p>
            <a:r>
              <a:rPr lang="en-GB" sz="2400" dirty="0" smtClean="0">
                <a:solidFill>
                  <a:schemeClr val="accent4">
                    <a:lumMod val="75000"/>
                  </a:schemeClr>
                </a:solidFill>
                <a:latin typeface="AQA Chevin Pro Light" panose="020F0303030000060003" pitchFamily="34" charset="0"/>
              </a:rPr>
              <a:t>Or, teach 4 or 5 units to allow for some element of choice</a:t>
            </a:r>
          </a:p>
        </p:txBody>
      </p:sp>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13</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533727"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lang="en-GB" sz="3200" dirty="0" smtClean="0">
                <a:solidFill>
                  <a:schemeClr val="accent4">
                    <a:lumMod val="75000"/>
                  </a:schemeClr>
                </a:solidFill>
              </a:rPr>
              <a:t>How to teach (2)</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524047" y="1124744"/>
            <a:ext cx="8038928" cy="453650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4">
                    <a:lumMod val="75000"/>
                  </a:schemeClr>
                </a:solidFill>
                <a:latin typeface="AQA Chevin Pro Light" panose="020F0303030000060003" pitchFamily="34" charset="0"/>
              </a:rPr>
              <a:t>You may choose any textbooks as your main resource/ as your Scheme of Work</a:t>
            </a:r>
          </a:p>
          <a:p>
            <a:r>
              <a:rPr lang="en-GB" sz="2400" dirty="0" smtClean="0">
                <a:solidFill>
                  <a:schemeClr val="accent4">
                    <a:lumMod val="75000"/>
                  </a:schemeClr>
                </a:solidFill>
                <a:latin typeface="AQA Chevin Pro Light" panose="020F0303030000060003" pitchFamily="34" charset="0"/>
              </a:rPr>
              <a:t>You may modify the vocab/ sentence pattern lists according to your chosen FCSE assignments.</a:t>
            </a:r>
          </a:p>
          <a:p>
            <a:pPr lvl="1"/>
            <a:r>
              <a:rPr lang="en-GB" sz="2400" dirty="0" smtClean="0">
                <a:solidFill>
                  <a:schemeClr val="accent4">
                    <a:lumMod val="75000"/>
                  </a:schemeClr>
                </a:solidFill>
                <a:latin typeface="AQA Chevin Pro Light" panose="020F0303030000060003" pitchFamily="34" charset="0"/>
              </a:rPr>
              <a:t>For example:</a:t>
            </a:r>
          </a:p>
          <a:p>
            <a:pPr lvl="2"/>
            <a:r>
              <a:rPr lang="en-GB" dirty="0" err="1">
                <a:solidFill>
                  <a:schemeClr val="accent4">
                    <a:lumMod val="50000"/>
                  </a:schemeClr>
                </a:solidFill>
                <a:latin typeface="AQA Chevin Pro Light" panose="020F0303030000060003" pitchFamily="34" charset="0"/>
              </a:rPr>
              <a:t>Jinbu</a:t>
            </a:r>
            <a:r>
              <a:rPr lang="en-GB" dirty="0">
                <a:solidFill>
                  <a:schemeClr val="accent4">
                    <a:lumMod val="50000"/>
                  </a:schemeClr>
                </a:solidFill>
                <a:latin typeface="AQA Chevin Pro Light" panose="020F0303030000060003" pitchFamily="34" charset="0"/>
              </a:rPr>
              <a:t> 1 Chapter 2 'Family and Home' </a:t>
            </a:r>
            <a:r>
              <a:rPr lang="en-GB" dirty="0" err="1">
                <a:solidFill>
                  <a:schemeClr val="accent4">
                    <a:lumMod val="50000"/>
                  </a:schemeClr>
                </a:solidFill>
                <a:latin typeface="AQA Chevin Pro Light" panose="020F0303030000060003" pitchFamily="34" charset="0"/>
              </a:rPr>
              <a:t>v.s</a:t>
            </a:r>
            <a:r>
              <a:rPr lang="en-GB" dirty="0">
                <a:solidFill>
                  <a:schemeClr val="accent4">
                    <a:lumMod val="50000"/>
                  </a:schemeClr>
                </a:solidFill>
                <a:latin typeface="AQA Chevin Pro Light" panose="020F0303030000060003" pitchFamily="34" charset="0"/>
              </a:rPr>
              <a:t>. FCSE Unit 1 'Relationships, Family and </a:t>
            </a:r>
            <a:r>
              <a:rPr lang="en-GB" dirty="0" smtClean="0">
                <a:solidFill>
                  <a:schemeClr val="accent4">
                    <a:lumMod val="50000"/>
                  </a:schemeClr>
                </a:solidFill>
                <a:latin typeface="AQA Chevin Pro Light" panose="020F0303030000060003" pitchFamily="34" charset="0"/>
              </a:rPr>
              <a:t>Friends‘</a:t>
            </a:r>
          </a:p>
          <a:p>
            <a:pPr lvl="2"/>
            <a:r>
              <a:rPr lang="en-GB" dirty="0" err="1" smtClean="0">
                <a:solidFill>
                  <a:schemeClr val="accent4">
                    <a:lumMod val="50000"/>
                  </a:schemeClr>
                </a:solidFill>
                <a:latin typeface="AQA Chevin Pro Light" panose="020F0303030000060003" pitchFamily="34" charset="0"/>
              </a:rPr>
              <a:t>Kuaile</a:t>
            </a:r>
            <a:r>
              <a:rPr lang="en-GB" dirty="0" smtClean="0">
                <a:solidFill>
                  <a:schemeClr val="accent4">
                    <a:lumMod val="50000"/>
                  </a:schemeClr>
                </a:solidFill>
                <a:latin typeface="AQA Chevin Pro Light" panose="020F0303030000060003" pitchFamily="34" charset="0"/>
              </a:rPr>
              <a:t> </a:t>
            </a:r>
            <a:r>
              <a:rPr lang="en-GB" dirty="0" err="1">
                <a:solidFill>
                  <a:schemeClr val="accent4">
                    <a:lumMod val="50000"/>
                  </a:schemeClr>
                </a:solidFill>
                <a:latin typeface="AQA Chevin Pro Light" panose="020F0303030000060003" pitchFamily="34" charset="0"/>
              </a:rPr>
              <a:t>Hanyu</a:t>
            </a:r>
            <a:r>
              <a:rPr lang="en-GB" dirty="0">
                <a:solidFill>
                  <a:schemeClr val="accent4">
                    <a:lumMod val="50000"/>
                  </a:schemeClr>
                </a:solidFill>
                <a:latin typeface="AQA Chevin Pro Light" panose="020F0303030000060003" pitchFamily="34" charset="0"/>
              </a:rPr>
              <a:t> Chapter 2 'Food' </a:t>
            </a:r>
            <a:r>
              <a:rPr lang="en-GB" dirty="0" err="1">
                <a:solidFill>
                  <a:schemeClr val="accent4">
                    <a:lumMod val="50000"/>
                  </a:schemeClr>
                </a:solidFill>
                <a:latin typeface="AQA Chevin Pro Light" panose="020F0303030000060003" pitchFamily="34" charset="0"/>
              </a:rPr>
              <a:t>v.s</a:t>
            </a:r>
            <a:r>
              <a:rPr lang="en-GB" dirty="0">
                <a:solidFill>
                  <a:schemeClr val="accent4">
                    <a:lumMod val="50000"/>
                  </a:schemeClr>
                </a:solidFill>
                <a:latin typeface="AQA Chevin Pro Light" panose="020F0303030000060003" pitchFamily="34" charset="0"/>
              </a:rPr>
              <a:t>. FCSE Unit 6 'Food and Drink'</a:t>
            </a:r>
          </a:p>
          <a:p>
            <a:pPr lvl="2"/>
            <a:endParaRPr lang="en-GB" dirty="0" smtClean="0">
              <a:solidFill>
                <a:schemeClr val="accent4">
                  <a:lumMod val="50000"/>
                </a:schemeClr>
              </a:solidFill>
              <a:latin typeface="AQA Chevin Pro Light" panose="020F0303030000060003" pitchFamily="34" charset="0"/>
            </a:endParaRPr>
          </a:p>
        </p:txBody>
      </p:sp>
    </p:spTree>
    <p:extLst>
      <p:ext uri="{BB962C8B-B14F-4D97-AF65-F5344CB8AC3E}">
        <p14:creationId xmlns:p14="http://schemas.microsoft.com/office/powerpoint/2010/main" val="2252078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14</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23528"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Designing course materials</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323528" y="1196752"/>
            <a:ext cx="8568951" cy="51125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smtClean="0">
                <a:solidFill>
                  <a:schemeClr val="accent4">
                    <a:lumMod val="50000"/>
                  </a:schemeClr>
                </a:solidFill>
                <a:latin typeface="AQA Chevin Pro Light" panose="020F0303030000060003" pitchFamily="34" charset="0"/>
              </a:rPr>
              <a:t>Weekly </a:t>
            </a:r>
            <a:r>
              <a:rPr lang="en-GB" sz="1800" dirty="0">
                <a:solidFill>
                  <a:schemeClr val="accent4">
                    <a:lumMod val="50000"/>
                  </a:schemeClr>
                </a:solidFill>
                <a:latin typeface="AQA Chevin Pro Light" panose="020F0303030000060003" pitchFamily="34" charset="0"/>
              </a:rPr>
              <a:t>vocab learning list: </a:t>
            </a:r>
            <a:r>
              <a:rPr lang="en-GB" sz="1800" dirty="0" smtClean="0">
                <a:solidFill>
                  <a:schemeClr val="accent4">
                    <a:lumMod val="50000"/>
                  </a:schemeClr>
                </a:solidFill>
                <a:latin typeface="AQA Chevin Pro Light" panose="020F0303030000060003" pitchFamily="34" charset="0"/>
              </a:rPr>
              <a:t>new words from textbook + </a:t>
            </a:r>
            <a:r>
              <a:rPr lang="en-GB" sz="1800" dirty="0">
                <a:solidFill>
                  <a:schemeClr val="accent4">
                    <a:lumMod val="50000"/>
                  </a:schemeClr>
                </a:solidFill>
                <a:latin typeface="AQA Chevin Pro Light" panose="020F0303030000060003" pitchFamily="34" charset="0"/>
              </a:rPr>
              <a:t>FCSE tested words</a:t>
            </a:r>
          </a:p>
          <a:p>
            <a:r>
              <a:rPr lang="en-GB" sz="1800" dirty="0" smtClean="0">
                <a:solidFill>
                  <a:schemeClr val="accent4">
                    <a:lumMod val="50000"/>
                  </a:schemeClr>
                </a:solidFill>
                <a:latin typeface="AQA Chevin Pro Light" panose="020F0303030000060003" pitchFamily="34" charset="0"/>
              </a:rPr>
              <a:t>Sentence </a:t>
            </a:r>
            <a:r>
              <a:rPr lang="en-GB" sz="1800" dirty="0">
                <a:solidFill>
                  <a:schemeClr val="accent4">
                    <a:lumMod val="50000"/>
                  </a:schemeClr>
                </a:solidFill>
                <a:latin typeface="AQA Chevin Pro Light" panose="020F0303030000060003" pitchFamily="34" charset="0"/>
              </a:rPr>
              <a:t>patterns: textbook key </a:t>
            </a:r>
            <a:r>
              <a:rPr lang="en-GB" sz="1800" dirty="0" smtClean="0">
                <a:solidFill>
                  <a:schemeClr val="accent4">
                    <a:lumMod val="50000"/>
                  </a:schemeClr>
                </a:solidFill>
                <a:latin typeface="AQA Chevin Pro Light" panose="020F0303030000060003" pitchFamily="34" charset="0"/>
              </a:rPr>
              <a:t>language</a:t>
            </a:r>
          </a:p>
          <a:p>
            <a:pPr lvl="1"/>
            <a:r>
              <a:rPr lang="en-GB" sz="1800" dirty="0" smtClean="0">
                <a:solidFill>
                  <a:schemeClr val="accent4">
                    <a:lumMod val="50000"/>
                  </a:schemeClr>
                </a:solidFill>
                <a:latin typeface="AQA Chevin Pro Light" panose="020F0303030000060003" pitchFamily="34" charset="0"/>
              </a:rPr>
              <a:t>For </a:t>
            </a:r>
            <a:r>
              <a:rPr lang="en-GB" sz="1800" dirty="0">
                <a:solidFill>
                  <a:schemeClr val="accent4">
                    <a:lumMod val="50000"/>
                  </a:schemeClr>
                </a:solidFill>
                <a:latin typeface="AQA Chevin Pro Light" panose="020F0303030000060003" pitchFamily="34" charset="0"/>
              </a:rPr>
              <a:t>example:</a:t>
            </a:r>
            <a:br>
              <a:rPr lang="en-GB" sz="1800" dirty="0">
                <a:solidFill>
                  <a:schemeClr val="accent4">
                    <a:lumMod val="50000"/>
                  </a:schemeClr>
                </a:solidFill>
                <a:latin typeface="AQA Chevin Pro Light" panose="020F0303030000060003" pitchFamily="34" charset="0"/>
              </a:rPr>
            </a:br>
            <a:r>
              <a:rPr lang="en-GB" sz="1800" dirty="0" smtClean="0">
                <a:solidFill>
                  <a:schemeClr val="accent4">
                    <a:lumMod val="50000"/>
                  </a:schemeClr>
                </a:solidFill>
                <a:latin typeface="AQA Chevin Pro Light" panose="020F0303030000060003" pitchFamily="34" charset="0"/>
              </a:rPr>
              <a:t>A </a:t>
            </a:r>
            <a:r>
              <a:rPr lang="en-GB" sz="1800" dirty="0">
                <a:solidFill>
                  <a:schemeClr val="accent4">
                    <a:lumMod val="50000"/>
                  </a:schemeClr>
                </a:solidFill>
                <a:latin typeface="AQA Chevin Pro Light" panose="020F0303030000060003" pitchFamily="34" charset="0"/>
              </a:rPr>
              <a:t>set of typical weekly vocab list of 6 words for </a:t>
            </a:r>
            <a:r>
              <a:rPr lang="en-GB" sz="1800" dirty="0" err="1">
                <a:solidFill>
                  <a:schemeClr val="accent4">
                    <a:lumMod val="50000"/>
                  </a:schemeClr>
                </a:solidFill>
                <a:latin typeface="AQA Chevin Pro Light" panose="020F0303030000060003" pitchFamily="34" charset="0"/>
              </a:rPr>
              <a:t>Jinbu</a:t>
            </a:r>
            <a:r>
              <a:rPr lang="en-GB" sz="1800" dirty="0">
                <a:solidFill>
                  <a:schemeClr val="accent4">
                    <a:lumMod val="50000"/>
                  </a:schemeClr>
                </a:solidFill>
                <a:latin typeface="AQA Chevin Pro Light" panose="020F0303030000060003" pitchFamily="34" charset="0"/>
              </a:rPr>
              <a:t> 1 Chapter 2 'Family and Home' </a:t>
            </a:r>
            <a:endParaRPr lang="en-GB" sz="1800" dirty="0" smtClean="0">
              <a:solidFill>
                <a:schemeClr val="accent4">
                  <a:lumMod val="50000"/>
                </a:schemeClr>
              </a:solidFill>
              <a:latin typeface="AQA Chevin Pro Light" panose="020F0303030000060003" pitchFamily="34" charset="0"/>
            </a:endParaRPr>
          </a:p>
          <a:p>
            <a:pPr lvl="1"/>
            <a:r>
              <a:rPr lang="en-GB" sz="1800" dirty="0" smtClean="0">
                <a:solidFill>
                  <a:schemeClr val="accent4">
                    <a:lumMod val="50000"/>
                  </a:schemeClr>
                </a:solidFill>
                <a:latin typeface="AQA Chevin Pro Light" panose="020F0303030000060003" pitchFamily="34" charset="0"/>
              </a:rPr>
              <a:t>Unit </a:t>
            </a:r>
            <a:r>
              <a:rPr lang="en-GB" sz="1800" dirty="0">
                <a:solidFill>
                  <a:schemeClr val="accent4">
                    <a:lumMod val="50000"/>
                  </a:schemeClr>
                </a:solidFill>
                <a:latin typeface="AQA Chevin Pro Light" panose="020F0303030000060003" pitchFamily="34" charset="0"/>
              </a:rPr>
              <a:t>1 'My Family' - </a:t>
            </a:r>
            <a:r>
              <a:rPr lang="zh-CN" altLang="en-US" sz="1800" dirty="0">
                <a:solidFill>
                  <a:schemeClr val="accent4">
                    <a:lumMod val="50000"/>
                  </a:schemeClr>
                </a:solidFill>
              </a:rPr>
              <a:t>爸爸</a:t>
            </a:r>
            <a:r>
              <a:rPr lang="en-GB" sz="1800" dirty="0">
                <a:solidFill>
                  <a:schemeClr val="accent4">
                    <a:lumMod val="50000"/>
                  </a:schemeClr>
                </a:solidFill>
              </a:rPr>
              <a:t>, </a:t>
            </a:r>
            <a:r>
              <a:rPr lang="zh-CN" altLang="en-US" sz="1800" dirty="0">
                <a:solidFill>
                  <a:schemeClr val="accent4">
                    <a:lumMod val="50000"/>
                  </a:schemeClr>
                </a:solidFill>
              </a:rPr>
              <a:t>妈妈</a:t>
            </a:r>
            <a:r>
              <a:rPr lang="en-GB" sz="1800" dirty="0">
                <a:solidFill>
                  <a:schemeClr val="accent4">
                    <a:lumMod val="50000"/>
                  </a:schemeClr>
                </a:solidFill>
              </a:rPr>
              <a:t>, </a:t>
            </a:r>
            <a:r>
              <a:rPr lang="zh-CN" altLang="en-US" sz="1800" dirty="0">
                <a:solidFill>
                  <a:schemeClr val="accent4">
                    <a:lumMod val="50000"/>
                  </a:schemeClr>
                </a:solidFill>
              </a:rPr>
              <a:t>哥哥</a:t>
            </a:r>
            <a:r>
              <a:rPr lang="en-GB" sz="1800" dirty="0">
                <a:solidFill>
                  <a:schemeClr val="accent4">
                    <a:lumMod val="50000"/>
                  </a:schemeClr>
                </a:solidFill>
              </a:rPr>
              <a:t>, </a:t>
            </a:r>
            <a:r>
              <a:rPr lang="zh-CN" altLang="en-US" sz="1800" dirty="0">
                <a:solidFill>
                  <a:schemeClr val="accent4">
                    <a:lumMod val="50000"/>
                  </a:schemeClr>
                </a:solidFill>
              </a:rPr>
              <a:t>弟弟</a:t>
            </a:r>
            <a:r>
              <a:rPr lang="en-GB" sz="1800" dirty="0">
                <a:solidFill>
                  <a:schemeClr val="accent4">
                    <a:lumMod val="50000"/>
                  </a:schemeClr>
                </a:solidFill>
              </a:rPr>
              <a:t>, </a:t>
            </a:r>
            <a:r>
              <a:rPr lang="zh-CN" altLang="en-US" sz="1800" dirty="0">
                <a:solidFill>
                  <a:schemeClr val="accent4">
                    <a:lumMod val="50000"/>
                  </a:schemeClr>
                </a:solidFill>
              </a:rPr>
              <a:t>姐姐</a:t>
            </a:r>
            <a:r>
              <a:rPr lang="en-GB" sz="1800" dirty="0">
                <a:solidFill>
                  <a:schemeClr val="accent4">
                    <a:lumMod val="50000"/>
                  </a:schemeClr>
                </a:solidFill>
              </a:rPr>
              <a:t>, </a:t>
            </a:r>
            <a:r>
              <a:rPr lang="zh-CN" altLang="en-US" sz="1800" dirty="0" smtClean="0">
                <a:solidFill>
                  <a:schemeClr val="accent4">
                    <a:lumMod val="50000"/>
                  </a:schemeClr>
                </a:solidFill>
              </a:rPr>
              <a:t>妹妹</a:t>
            </a:r>
            <a:endParaRPr lang="en-GB" altLang="zh-CN" sz="1800" dirty="0">
              <a:solidFill>
                <a:schemeClr val="accent4">
                  <a:lumMod val="50000"/>
                </a:schemeClr>
              </a:solidFill>
            </a:endParaRPr>
          </a:p>
          <a:p>
            <a:pPr lvl="1"/>
            <a:r>
              <a:rPr lang="en-GB" sz="1800" dirty="0" smtClean="0">
                <a:solidFill>
                  <a:schemeClr val="accent4">
                    <a:lumMod val="50000"/>
                  </a:schemeClr>
                </a:solidFill>
                <a:latin typeface="AQA Chevin Pro Light" panose="020F0303030000060003" pitchFamily="34" charset="0"/>
              </a:rPr>
              <a:t>Unit </a:t>
            </a:r>
            <a:r>
              <a:rPr lang="en-GB" sz="1800" dirty="0">
                <a:solidFill>
                  <a:schemeClr val="accent4">
                    <a:lumMod val="50000"/>
                  </a:schemeClr>
                </a:solidFill>
                <a:latin typeface="AQA Chevin Pro Light" panose="020F0303030000060003" pitchFamily="34" charset="0"/>
              </a:rPr>
              <a:t>2 'My Little Cat' -</a:t>
            </a:r>
            <a:r>
              <a:rPr lang="en-GB" sz="1800" dirty="0">
                <a:solidFill>
                  <a:schemeClr val="accent4">
                    <a:lumMod val="50000"/>
                  </a:schemeClr>
                </a:solidFill>
                <a:latin typeface="AQA Chevin Pro Medium" panose="020F0603030000060003" pitchFamily="34" charset="0"/>
              </a:rPr>
              <a:t> </a:t>
            </a:r>
            <a:r>
              <a:rPr lang="zh-CN" altLang="en-US" sz="1800" dirty="0">
                <a:solidFill>
                  <a:schemeClr val="accent4">
                    <a:lumMod val="50000"/>
                  </a:schemeClr>
                </a:solidFill>
                <a:latin typeface="SimSun (Body)"/>
                <a:ea typeface="SimSun" panose="02010600030101010101" pitchFamily="2" charset="-122"/>
              </a:rPr>
              <a:t>猫</a:t>
            </a:r>
            <a:r>
              <a:rPr lang="en-GB" sz="1800" dirty="0" smtClean="0">
                <a:solidFill>
                  <a:schemeClr val="accent4">
                    <a:lumMod val="50000"/>
                  </a:schemeClr>
                </a:solidFill>
                <a:latin typeface="SimSun (Body)"/>
                <a:ea typeface="SimSun" panose="02010600030101010101" pitchFamily="2" charset="-122"/>
              </a:rPr>
              <a:t>,</a:t>
            </a:r>
            <a:r>
              <a:rPr lang="zh-CN" altLang="en-US" sz="1800" dirty="0" smtClean="0">
                <a:solidFill>
                  <a:schemeClr val="accent4">
                    <a:lumMod val="50000"/>
                  </a:schemeClr>
                </a:solidFill>
                <a:latin typeface="SimSun (Body)"/>
                <a:ea typeface="SimSun" panose="02010600030101010101" pitchFamily="2" charset="-122"/>
              </a:rPr>
              <a:t>狗</a:t>
            </a:r>
            <a:r>
              <a:rPr lang="en-GB" sz="1800" dirty="0" smtClean="0">
                <a:solidFill>
                  <a:schemeClr val="accent4">
                    <a:lumMod val="50000"/>
                  </a:schemeClr>
                </a:solidFill>
                <a:latin typeface="SimSun (Body)"/>
                <a:ea typeface="SimSun" panose="02010600030101010101" pitchFamily="2" charset="-122"/>
              </a:rPr>
              <a:t>,</a:t>
            </a:r>
            <a:r>
              <a:rPr lang="zh-CN" altLang="en-US" sz="1800" dirty="0" smtClean="0">
                <a:solidFill>
                  <a:schemeClr val="accent4">
                    <a:lumMod val="50000"/>
                  </a:schemeClr>
                </a:solidFill>
                <a:latin typeface="SimSun (Body)"/>
                <a:ea typeface="SimSun" panose="02010600030101010101" pitchFamily="2" charset="-122"/>
              </a:rPr>
              <a:t>鸟</a:t>
            </a:r>
            <a:r>
              <a:rPr lang="en-GB" sz="1800" dirty="0" smtClean="0">
                <a:solidFill>
                  <a:schemeClr val="accent4">
                    <a:lumMod val="50000"/>
                  </a:schemeClr>
                </a:solidFill>
                <a:latin typeface="SimSun (Body)"/>
                <a:ea typeface="SimSun" panose="02010600030101010101" pitchFamily="2" charset="-122"/>
              </a:rPr>
              <a:t>,</a:t>
            </a:r>
            <a:r>
              <a:rPr lang="zh-CN" altLang="en-US" sz="1800" dirty="0" smtClean="0">
                <a:solidFill>
                  <a:schemeClr val="accent4">
                    <a:lumMod val="50000"/>
                  </a:schemeClr>
                </a:solidFill>
                <a:latin typeface="SimSun (Body)"/>
                <a:ea typeface="SimSun" panose="02010600030101010101" pitchFamily="2" charset="-122"/>
              </a:rPr>
              <a:t>大</a:t>
            </a:r>
            <a:r>
              <a:rPr lang="en-GB" sz="1800" dirty="0" smtClean="0">
                <a:solidFill>
                  <a:schemeClr val="accent4">
                    <a:lumMod val="50000"/>
                  </a:schemeClr>
                </a:solidFill>
                <a:latin typeface="SimSun (Body)"/>
                <a:ea typeface="SimSun" panose="02010600030101010101" pitchFamily="2" charset="-122"/>
              </a:rPr>
              <a:t>,</a:t>
            </a:r>
            <a:r>
              <a:rPr lang="zh-CN" altLang="en-US" sz="1800" dirty="0" smtClean="0">
                <a:solidFill>
                  <a:schemeClr val="accent4">
                    <a:lumMod val="50000"/>
                  </a:schemeClr>
                </a:solidFill>
                <a:latin typeface="SimSun (Body)"/>
                <a:ea typeface="SimSun" panose="02010600030101010101" pitchFamily="2" charset="-122"/>
              </a:rPr>
              <a:t>小</a:t>
            </a:r>
            <a:r>
              <a:rPr lang="en-GB" sz="1800" dirty="0" smtClean="0">
                <a:solidFill>
                  <a:schemeClr val="accent4">
                    <a:lumMod val="50000"/>
                  </a:schemeClr>
                </a:solidFill>
                <a:latin typeface="SimSun (Body)"/>
                <a:ea typeface="SimSun" panose="02010600030101010101" pitchFamily="2" charset="-122"/>
              </a:rPr>
              <a:t>,</a:t>
            </a:r>
            <a:r>
              <a:rPr lang="zh-CN" altLang="en-US" sz="1800" dirty="0" smtClean="0">
                <a:solidFill>
                  <a:schemeClr val="accent4">
                    <a:lumMod val="50000"/>
                  </a:schemeClr>
                </a:solidFill>
                <a:latin typeface="SimSun (Body)"/>
                <a:ea typeface="SimSun" panose="02010600030101010101" pitchFamily="2" charset="-122"/>
              </a:rPr>
              <a:t>没有</a:t>
            </a:r>
            <a:endParaRPr lang="en-GB" altLang="zh-CN" sz="1800" dirty="0">
              <a:solidFill>
                <a:schemeClr val="accent4">
                  <a:lumMod val="50000"/>
                </a:schemeClr>
              </a:solidFill>
              <a:latin typeface="SimSun (Body)"/>
              <a:ea typeface="SimSun" panose="02010600030101010101" pitchFamily="2" charset="-122"/>
            </a:endParaRPr>
          </a:p>
          <a:p>
            <a:pPr lvl="1"/>
            <a:r>
              <a:rPr lang="en-GB" sz="1800" dirty="0" smtClean="0">
                <a:solidFill>
                  <a:schemeClr val="accent4">
                    <a:lumMod val="50000"/>
                  </a:schemeClr>
                </a:solidFill>
                <a:latin typeface="AQA Chevin Pro Light" panose="020F0303030000060003" pitchFamily="34" charset="0"/>
              </a:rPr>
              <a:t>Unit</a:t>
            </a:r>
            <a:r>
              <a:rPr lang="en-GB" sz="1800" dirty="0">
                <a:solidFill>
                  <a:schemeClr val="accent4">
                    <a:lumMod val="50000"/>
                  </a:schemeClr>
                </a:solidFill>
                <a:latin typeface="AQA Chevin Pro Light" panose="020F0303030000060003" pitchFamily="34" charset="0"/>
              </a:rPr>
              <a:t> 3 'My Birthday' - </a:t>
            </a:r>
            <a:r>
              <a:rPr lang="zh-CN" altLang="en-US" sz="1800" dirty="0">
                <a:solidFill>
                  <a:schemeClr val="accent4">
                    <a:lumMod val="50000"/>
                  </a:schemeClr>
                </a:solidFill>
                <a:latin typeface="SimSun (Body)"/>
              </a:rPr>
              <a:t>月</a:t>
            </a:r>
            <a:r>
              <a:rPr lang="en-GB" sz="1800" dirty="0" smtClean="0">
                <a:solidFill>
                  <a:schemeClr val="accent4">
                    <a:lumMod val="50000"/>
                  </a:schemeClr>
                </a:solidFill>
                <a:latin typeface="SimSun (Body)"/>
              </a:rPr>
              <a:t>,</a:t>
            </a:r>
            <a:r>
              <a:rPr lang="zh-CN" altLang="en-US" sz="1800" dirty="0" smtClean="0">
                <a:solidFill>
                  <a:schemeClr val="accent4">
                    <a:lumMod val="50000"/>
                  </a:schemeClr>
                </a:solidFill>
                <a:latin typeface="SimSun (Body)"/>
              </a:rPr>
              <a:t>日</a:t>
            </a:r>
            <a:r>
              <a:rPr lang="en-GB" sz="1800" dirty="0" smtClean="0">
                <a:solidFill>
                  <a:schemeClr val="accent4">
                    <a:lumMod val="50000"/>
                  </a:schemeClr>
                </a:solidFill>
                <a:latin typeface="SimSun (Body)"/>
              </a:rPr>
              <a:t>,</a:t>
            </a:r>
            <a:r>
              <a:rPr lang="en-GB" sz="1800" dirty="0">
                <a:solidFill>
                  <a:schemeClr val="accent4">
                    <a:lumMod val="50000"/>
                  </a:schemeClr>
                </a:solidFill>
                <a:latin typeface="SimSun (Body)"/>
              </a:rPr>
              <a:t> </a:t>
            </a:r>
            <a:r>
              <a:rPr lang="zh-CN" altLang="en-US" sz="1800" dirty="0">
                <a:solidFill>
                  <a:schemeClr val="accent4">
                    <a:lumMod val="50000"/>
                  </a:schemeClr>
                </a:solidFill>
                <a:latin typeface="SimSun (Body)"/>
              </a:rPr>
              <a:t>生日</a:t>
            </a:r>
            <a:r>
              <a:rPr lang="en-GB" sz="1800" dirty="0">
                <a:solidFill>
                  <a:schemeClr val="accent4">
                    <a:lumMod val="50000"/>
                  </a:schemeClr>
                </a:solidFill>
                <a:latin typeface="SimSun (Body)"/>
              </a:rPr>
              <a:t>, </a:t>
            </a:r>
            <a:r>
              <a:rPr lang="zh-CN" altLang="en-US" sz="1800" dirty="0">
                <a:solidFill>
                  <a:schemeClr val="accent4">
                    <a:lumMod val="50000"/>
                  </a:schemeClr>
                </a:solidFill>
                <a:latin typeface="SimSun (Body)"/>
              </a:rPr>
              <a:t>快乐</a:t>
            </a:r>
            <a:r>
              <a:rPr lang="en-GB" sz="1800" dirty="0">
                <a:solidFill>
                  <a:schemeClr val="accent4">
                    <a:lumMod val="50000"/>
                  </a:schemeClr>
                </a:solidFill>
                <a:latin typeface="SimSun (Body)"/>
              </a:rPr>
              <a:t>, </a:t>
            </a:r>
            <a:r>
              <a:rPr lang="zh-CN" altLang="en-US" sz="1800" dirty="0">
                <a:solidFill>
                  <a:schemeClr val="accent4">
                    <a:lumMod val="50000"/>
                  </a:schemeClr>
                </a:solidFill>
                <a:latin typeface="SimSun (Body)"/>
              </a:rPr>
              <a:t>高兴</a:t>
            </a:r>
            <a:r>
              <a:rPr lang="en-GB" sz="1800" dirty="0">
                <a:solidFill>
                  <a:schemeClr val="accent4">
                    <a:lumMod val="50000"/>
                  </a:schemeClr>
                </a:solidFill>
                <a:latin typeface="SimSun (Body)"/>
              </a:rPr>
              <a:t>, </a:t>
            </a:r>
            <a:r>
              <a:rPr lang="zh-CN" altLang="en-US" sz="1800" dirty="0">
                <a:solidFill>
                  <a:schemeClr val="accent4">
                    <a:lumMod val="50000"/>
                  </a:schemeClr>
                </a:solidFill>
                <a:latin typeface="SimSun (Body)"/>
              </a:rPr>
              <a:t>有名</a:t>
            </a:r>
            <a:r>
              <a:rPr lang="zh-CN" altLang="en-US" sz="1800" dirty="0">
                <a:solidFill>
                  <a:schemeClr val="accent4">
                    <a:lumMod val="50000"/>
                  </a:schemeClr>
                </a:solidFill>
              </a:rPr>
              <a:t>　</a:t>
            </a:r>
            <a:endParaRPr lang="en-GB" sz="1800" dirty="0">
              <a:solidFill>
                <a:schemeClr val="accent4">
                  <a:lumMod val="50000"/>
                </a:schemeClr>
              </a:solidFill>
            </a:endParaRPr>
          </a:p>
          <a:p>
            <a:r>
              <a:rPr lang="en-GB" sz="1800" dirty="0" smtClean="0">
                <a:solidFill>
                  <a:schemeClr val="accent4">
                    <a:lumMod val="50000"/>
                  </a:schemeClr>
                </a:solidFill>
                <a:latin typeface="AQA Chevin Pro Light" panose="020F0303030000060003" pitchFamily="34" charset="0"/>
              </a:rPr>
              <a:t>End </a:t>
            </a:r>
            <a:r>
              <a:rPr lang="en-GB" sz="1800" dirty="0">
                <a:solidFill>
                  <a:schemeClr val="accent4">
                    <a:lumMod val="50000"/>
                  </a:schemeClr>
                </a:solidFill>
                <a:latin typeface="AQA Chevin Pro Light" panose="020F0303030000060003" pitchFamily="34" charset="0"/>
              </a:rPr>
              <a:t>of Chapter assessment: students can sit a FCSE Unit 1 Level 5 Reading paper </a:t>
            </a:r>
          </a:p>
          <a:p>
            <a:r>
              <a:rPr lang="en-GB" sz="1800" dirty="0" smtClean="0">
                <a:solidFill>
                  <a:schemeClr val="accent4">
                    <a:lumMod val="50000"/>
                  </a:schemeClr>
                </a:solidFill>
                <a:latin typeface="AQA Chevin Pro Light" panose="020F0303030000060003" pitchFamily="34" charset="0"/>
              </a:rPr>
              <a:t>List</a:t>
            </a:r>
            <a:r>
              <a:rPr lang="en-GB" sz="1800" dirty="0">
                <a:solidFill>
                  <a:schemeClr val="accent4">
                    <a:lumMod val="50000"/>
                  </a:schemeClr>
                </a:solidFill>
                <a:latin typeface="AQA Chevin Pro Light" panose="020F0303030000060003" pitchFamily="34" charset="0"/>
              </a:rPr>
              <a:t> of key language to achieve a top level in FCSE Speaking and Writing, e.g</a:t>
            </a:r>
            <a:r>
              <a:rPr lang="en-GB" sz="1800" dirty="0" smtClean="0">
                <a:solidFill>
                  <a:schemeClr val="accent4">
                    <a:lumMod val="50000"/>
                  </a:schemeClr>
                </a:solidFill>
                <a:latin typeface="AQA Chevin Pro Light" panose="020F0303030000060003" pitchFamily="34" charset="0"/>
              </a:rPr>
              <a:t>.</a:t>
            </a:r>
          </a:p>
          <a:p>
            <a:pPr lvl="1"/>
            <a:r>
              <a:rPr lang="zh-CN" altLang="en-US" sz="1800" dirty="0" smtClean="0">
                <a:solidFill>
                  <a:schemeClr val="accent4">
                    <a:lumMod val="50000"/>
                  </a:schemeClr>
                </a:solidFill>
              </a:rPr>
              <a:t>喜欢</a:t>
            </a:r>
            <a:endParaRPr lang="en-GB" altLang="zh-CN" sz="1800" dirty="0">
              <a:solidFill>
                <a:schemeClr val="accent4">
                  <a:lumMod val="50000"/>
                </a:schemeClr>
              </a:solidFill>
            </a:endParaRPr>
          </a:p>
          <a:p>
            <a:pPr lvl="1"/>
            <a:r>
              <a:rPr lang="en-GB" sz="1800" dirty="0">
                <a:solidFill>
                  <a:schemeClr val="accent4">
                    <a:lumMod val="50000"/>
                  </a:schemeClr>
                </a:solidFill>
                <a:latin typeface="AQA Chevin Pro Light" panose="020F0303030000060003" pitchFamily="34" charset="0"/>
              </a:rPr>
              <a:t> </a:t>
            </a:r>
            <a:r>
              <a:rPr lang="zh-CN" altLang="en-US" sz="1800" dirty="0">
                <a:solidFill>
                  <a:schemeClr val="accent4">
                    <a:lumMod val="50000"/>
                  </a:schemeClr>
                </a:solidFill>
              </a:rPr>
              <a:t>不喜</a:t>
            </a:r>
            <a:r>
              <a:rPr lang="zh-CN" altLang="en-US" sz="1800" dirty="0" smtClean="0">
                <a:solidFill>
                  <a:schemeClr val="accent4">
                    <a:lumMod val="50000"/>
                  </a:schemeClr>
                </a:solidFill>
              </a:rPr>
              <a:t>欢</a:t>
            </a:r>
            <a:endParaRPr lang="en-GB" altLang="zh-CN" sz="1800" dirty="0">
              <a:solidFill>
                <a:schemeClr val="accent4">
                  <a:lumMod val="50000"/>
                </a:schemeClr>
              </a:solidFill>
            </a:endParaRPr>
          </a:p>
          <a:p>
            <a:pPr lvl="1"/>
            <a:r>
              <a:rPr lang="en-GB" sz="1800" dirty="0" smtClean="0">
                <a:solidFill>
                  <a:schemeClr val="accent4">
                    <a:lumMod val="50000"/>
                  </a:schemeClr>
                </a:solidFill>
                <a:latin typeface="AQA Chevin Pro Light" panose="020F0303030000060003" pitchFamily="34" charset="0"/>
              </a:rPr>
              <a:t>action</a:t>
            </a:r>
            <a:r>
              <a:rPr lang="en-GB" sz="1800" dirty="0">
                <a:solidFill>
                  <a:schemeClr val="accent4">
                    <a:lumMod val="50000"/>
                  </a:schemeClr>
                </a:solidFill>
                <a:latin typeface="AQA Chevin Pro Light" panose="020F0303030000060003" pitchFamily="34" charset="0"/>
              </a:rPr>
              <a:t> verb + </a:t>
            </a:r>
            <a:r>
              <a:rPr lang="zh-CN" altLang="en-US" sz="1800" dirty="0" smtClean="0">
                <a:solidFill>
                  <a:schemeClr val="accent4">
                    <a:lumMod val="50000"/>
                  </a:schemeClr>
                </a:solidFill>
              </a:rPr>
              <a:t>了</a:t>
            </a:r>
            <a:endParaRPr lang="en-GB" altLang="zh-CN" sz="1800" dirty="0">
              <a:solidFill>
                <a:schemeClr val="accent4">
                  <a:lumMod val="50000"/>
                </a:schemeClr>
              </a:solidFill>
            </a:endParaRPr>
          </a:p>
          <a:p>
            <a:pPr lvl="1"/>
            <a:r>
              <a:rPr lang="zh-CN" altLang="en-US" sz="1800" dirty="0" smtClean="0">
                <a:solidFill>
                  <a:schemeClr val="accent4">
                    <a:lumMod val="50000"/>
                  </a:schemeClr>
                </a:solidFill>
              </a:rPr>
              <a:t>想</a:t>
            </a:r>
            <a:r>
              <a:rPr lang="en-GB" sz="1800" dirty="0" smtClean="0">
                <a:solidFill>
                  <a:schemeClr val="accent4">
                    <a:lumMod val="50000"/>
                  </a:schemeClr>
                </a:solidFill>
              </a:rPr>
              <a:t> </a:t>
            </a:r>
            <a:r>
              <a:rPr lang="en-GB" sz="1800" dirty="0">
                <a:solidFill>
                  <a:schemeClr val="accent4">
                    <a:lumMod val="50000"/>
                  </a:schemeClr>
                </a:solidFill>
                <a:latin typeface="AQA Chevin Pro Light" panose="020F0303030000060003" pitchFamily="34" charset="0"/>
              </a:rPr>
              <a:t>+ verb</a:t>
            </a:r>
          </a:p>
          <a:p>
            <a:endParaRPr lang="en-GB" sz="1800" dirty="0">
              <a:solidFill>
                <a:schemeClr val="accent4">
                  <a:lumMod val="75000"/>
                </a:schemeClr>
              </a:solidFill>
              <a:latin typeface="AQA Chevin Pro Light" panose="020F0303030000060003" pitchFamily="34" charset="0"/>
            </a:endParaRPr>
          </a:p>
        </p:txBody>
      </p:sp>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15</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23528"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Marking activity</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445910" y="836713"/>
            <a:ext cx="7922818" cy="57606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solidFill>
                  <a:schemeClr val="accent4">
                    <a:lumMod val="75000"/>
                  </a:schemeClr>
                </a:solidFill>
                <a:latin typeface="AQA Chevin Pro Light" panose="020F0303030000060003" pitchFamily="34" charset="0"/>
              </a:rPr>
              <a:t>You have been given three Writing tasks, please mark them according to the </a:t>
            </a:r>
            <a:r>
              <a:rPr lang="en-GB" sz="1800" dirty="0" smtClean="0">
                <a:solidFill>
                  <a:schemeClr val="accent4">
                    <a:lumMod val="75000"/>
                  </a:schemeClr>
                </a:solidFill>
                <a:latin typeface="AQA Chevin Pro Light" panose="020F0303030000060003" pitchFamily="34" charset="0"/>
              </a:rPr>
              <a:t>assessment criteria below.</a:t>
            </a:r>
            <a:endParaRPr lang="en-GB" sz="1800" dirty="0" smtClean="0">
              <a:solidFill>
                <a:schemeClr val="accent4">
                  <a:lumMod val="75000"/>
                </a:schemeClr>
              </a:solidFill>
              <a:latin typeface="AQA Chevin Pro Light" panose="020F0303030000060003" pitchFamily="34" charset="0"/>
            </a:endParaRPr>
          </a:p>
          <a:p>
            <a:pPr marL="0" indent="0">
              <a:buFont typeface="Arial" panose="020B0604020202020204" pitchFamily="34" charset="0"/>
              <a:buNone/>
            </a:pPr>
            <a:endParaRPr lang="en-GB" sz="2400" dirty="0" smtClean="0">
              <a:solidFill>
                <a:schemeClr val="accent4">
                  <a:lumMod val="75000"/>
                </a:schemeClr>
              </a:solidFill>
              <a:latin typeface="AQA Chevin Pro Light" panose="020F0303030000060003"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682" y="1412777"/>
            <a:ext cx="8405766" cy="5112567"/>
          </a:xfrm>
          <a:prstGeom prst="rect">
            <a:avLst/>
          </a:prstGeom>
        </p:spPr>
      </p:pic>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16</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23528"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Resources</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445910" y="1340768"/>
            <a:ext cx="7800436" cy="43924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4">
                    <a:lumMod val="75000"/>
                  </a:schemeClr>
                </a:solidFill>
                <a:latin typeface="AQA Chevin Pro Light" panose="020F0303030000060003" pitchFamily="34" charset="0"/>
              </a:rPr>
              <a:t>Specimen papers to use as homework or practise papers</a:t>
            </a:r>
          </a:p>
          <a:p>
            <a:r>
              <a:rPr lang="en-GB" sz="2400" dirty="0" smtClean="0">
                <a:solidFill>
                  <a:schemeClr val="accent4">
                    <a:lumMod val="75000"/>
                  </a:schemeClr>
                </a:solidFill>
                <a:latin typeface="AQA Chevin Pro Light" panose="020F0303030000060003" pitchFamily="34" charset="0"/>
              </a:rPr>
              <a:t>Scheme of work which can be used in conjunction with GSCE</a:t>
            </a:r>
          </a:p>
          <a:p>
            <a:r>
              <a:rPr lang="en-GB" sz="2400" dirty="0" smtClean="0">
                <a:solidFill>
                  <a:schemeClr val="accent4">
                    <a:lumMod val="75000"/>
                  </a:schemeClr>
                </a:solidFill>
                <a:latin typeface="AQA Chevin Pro Light" panose="020F0303030000060003" pitchFamily="34" charset="0"/>
              </a:rPr>
              <a:t>Dedicated Assessment Adviser for any language specific queries</a:t>
            </a:r>
          </a:p>
          <a:p>
            <a:r>
              <a:rPr lang="en-GB" sz="2400" dirty="0" smtClean="0">
                <a:solidFill>
                  <a:schemeClr val="accent4">
                    <a:lumMod val="75000"/>
                  </a:schemeClr>
                </a:solidFill>
                <a:latin typeface="AQA Chevin Pro Light" panose="020F0303030000060003" pitchFamily="34" charset="0"/>
              </a:rPr>
              <a:t>Topic breakdown</a:t>
            </a:r>
          </a:p>
          <a:p>
            <a:r>
              <a:rPr lang="en-GB" sz="2400" dirty="0" smtClean="0">
                <a:solidFill>
                  <a:schemeClr val="accent4">
                    <a:lumMod val="75000"/>
                  </a:schemeClr>
                </a:solidFill>
                <a:latin typeface="AQA Chevin Pro Light" panose="020F0303030000060003" pitchFamily="34" charset="0"/>
              </a:rPr>
              <a:t>No need for a dedicated textbook, can be used with any Chinese textbook due to universal topics</a:t>
            </a:r>
          </a:p>
          <a:p>
            <a:r>
              <a:rPr lang="en-GB" sz="2400" dirty="0" smtClean="0">
                <a:solidFill>
                  <a:schemeClr val="accent4">
                    <a:lumMod val="75000"/>
                  </a:schemeClr>
                </a:solidFill>
                <a:latin typeface="AQA Chevin Pro Light" panose="020F0303030000060003" pitchFamily="34" charset="0"/>
              </a:rPr>
              <a:t>FCSE Cluster group meetings to share best practice</a:t>
            </a:r>
          </a:p>
          <a:p>
            <a:endParaRPr lang="en-GB" sz="2400" dirty="0" smtClean="0">
              <a:solidFill>
                <a:schemeClr val="accent4">
                  <a:lumMod val="75000"/>
                </a:schemeClr>
              </a:solidFill>
              <a:latin typeface="AQA Chevin Pro Light" panose="020F0303030000060003" pitchFamily="34" charset="0"/>
            </a:endParaRPr>
          </a:p>
          <a:p>
            <a:endParaRPr lang="en-GB" sz="2400" dirty="0" smtClean="0">
              <a:solidFill>
                <a:schemeClr val="accent4">
                  <a:lumMod val="75000"/>
                </a:schemeClr>
              </a:solidFill>
              <a:latin typeface="AQA Chevin Pro Light" panose="020F0303030000060003" pitchFamily="34" charset="0"/>
            </a:endParaRPr>
          </a:p>
        </p:txBody>
      </p:sp>
    </p:spTree>
    <p:extLst>
      <p:ext uri="{BB962C8B-B14F-4D97-AF65-F5344CB8AC3E}">
        <p14:creationId xmlns:p14="http://schemas.microsoft.com/office/powerpoint/2010/main" val="495089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17</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23528" y="26494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Redevelopment</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445910" y="1340768"/>
            <a:ext cx="8446570" cy="43924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4">
                    <a:lumMod val="75000"/>
                  </a:schemeClr>
                </a:solidFill>
                <a:latin typeface="AQA Chevin Pro Light" panose="020F0303030000060003" pitchFamily="34" charset="0"/>
              </a:rPr>
              <a:t>Current specification remains unchanged until 2017 (final teaching for one year accreditation will start Sept 2016)</a:t>
            </a:r>
          </a:p>
          <a:p>
            <a:r>
              <a:rPr lang="en-GB" sz="2400" dirty="0" smtClean="0">
                <a:solidFill>
                  <a:schemeClr val="accent4">
                    <a:lumMod val="75000"/>
                  </a:schemeClr>
                </a:solidFill>
                <a:latin typeface="AQA Chevin Pro Light" panose="020F0303030000060003" pitchFamily="34" charset="0"/>
              </a:rPr>
              <a:t>New FCSE specification includes all popular aspects of the current format</a:t>
            </a:r>
          </a:p>
          <a:p>
            <a:r>
              <a:rPr lang="en-GB" sz="2400" dirty="0" smtClean="0">
                <a:solidFill>
                  <a:schemeClr val="accent4">
                    <a:lumMod val="75000"/>
                  </a:schemeClr>
                </a:solidFill>
                <a:latin typeface="AQA Chevin Pro Light" panose="020F0303030000060003" pitchFamily="34" charset="0"/>
              </a:rPr>
              <a:t>NEW: elementary translation to and from target language</a:t>
            </a:r>
          </a:p>
          <a:p>
            <a:r>
              <a:rPr lang="en-GB" sz="2400" dirty="0" smtClean="0">
                <a:solidFill>
                  <a:schemeClr val="accent4">
                    <a:lumMod val="75000"/>
                  </a:schemeClr>
                </a:solidFill>
                <a:latin typeface="AQA Chevin Pro Light" panose="020F0303030000060003" pitchFamily="34" charset="0"/>
              </a:rPr>
              <a:t>NEW: role-play in speaking tests</a:t>
            </a:r>
          </a:p>
          <a:p>
            <a:r>
              <a:rPr lang="en-GB" sz="2400" dirty="0" smtClean="0">
                <a:solidFill>
                  <a:schemeClr val="accent4">
                    <a:lumMod val="75000"/>
                  </a:schemeClr>
                </a:solidFill>
                <a:latin typeface="AQA Chevin Pro Light" panose="020F0303030000060003" pitchFamily="34" charset="0"/>
              </a:rPr>
              <a:t>First teaching of new FCSE begins in September 2017</a:t>
            </a:r>
          </a:p>
          <a:p>
            <a:endParaRPr lang="en-GB" sz="2400" dirty="0" smtClean="0">
              <a:solidFill>
                <a:schemeClr val="accent4">
                  <a:lumMod val="75000"/>
                </a:schemeClr>
              </a:solidFill>
              <a:latin typeface="AQA Chevin Pro Light" panose="020F0303030000060003" pitchFamily="34" charset="0"/>
            </a:endParaRPr>
          </a:p>
          <a:p>
            <a:endParaRPr lang="en-GB" sz="2400" dirty="0" smtClean="0">
              <a:solidFill>
                <a:schemeClr val="accent4">
                  <a:lumMod val="75000"/>
                </a:schemeClr>
              </a:solidFill>
              <a:latin typeface="AQA Chevin Pro Light" panose="020F0303030000060003" pitchFamily="34" charset="0"/>
            </a:endParaRPr>
          </a:p>
        </p:txBody>
      </p:sp>
    </p:spTree>
    <p:extLst>
      <p:ext uri="{BB962C8B-B14F-4D97-AF65-F5344CB8AC3E}">
        <p14:creationId xmlns:p14="http://schemas.microsoft.com/office/powerpoint/2010/main" val="2637824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18</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251520" y="252787"/>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Contact Details</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7" name="Content Placeholder 2"/>
          <p:cNvSpPr txBox="1">
            <a:spLocks/>
          </p:cNvSpPr>
          <p:nvPr/>
        </p:nvSpPr>
        <p:spPr>
          <a:xfrm>
            <a:off x="540000" y="1340768"/>
            <a:ext cx="7320145" cy="482453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800"/>
              </a:spcAft>
            </a:pPr>
            <a:r>
              <a:rPr lang="en-GB" sz="2000" dirty="0" smtClean="0">
                <a:solidFill>
                  <a:schemeClr val="accent4">
                    <a:lumMod val="75000"/>
                  </a:schemeClr>
                </a:solidFill>
                <a:latin typeface="AQA Chevin Pro Light" panose="020F0303030000060003" pitchFamily="34" charset="0"/>
              </a:rPr>
              <a:t>Frequently Asked Questions for FCSE are on our website </a:t>
            </a:r>
          </a:p>
          <a:p>
            <a:pPr>
              <a:spcAft>
                <a:spcPts val="1800"/>
              </a:spcAft>
            </a:pPr>
            <a:r>
              <a:rPr lang="en-GB" sz="2000" dirty="0" smtClean="0">
                <a:solidFill>
                  <a:schemeClr val="accent4">
                    <a:lumMod val="75000"/>
                  </a:schemeClr>
                </a:solidFill>
                <a:latin typeface="AQA Chevin Pro Light" panose="020F0303030000060003" pitchFamily="34" charset="0"/>
              </a:rPr>
              <a:t>MFL Department:   01423 534 381</a:t>
            </a:r>
          </a:p>
          <a:p>
            <a:pPr>
              <a:spcAft>
                <a:spcPts val="1800"/>
              </a:spcAft>
            </a:pPr>
            <a:r>
              <a:rPr lang="en-GB" sz="2000" dirty="0" smtClean="0">
                <a:solidFill>
                  <a:schemeClr val="accent4">
                    <a:lumMod val="75000"/>
                  </a:schemeClr>
                </a:solidFill>
                <a:latin typeface="AQA Chevin Pro Light" panose="020F0303030000060003" pitchFamily="34" charset="0"/>
              </a:rPr>
              <a:t>e-mail: mfl@aqa.org.uk</a:t>
            </a:r>
          </a:p>
          <a:p>
            <a:pPr>
              <a:spcAft>
                <a:spcPts val="1800"/>
              </a:spcAft>
            </a:pPr>
            <a:r>
              <a:rPr lang="en-GB" sz="2000" dirty="0" smtClean="0">
                <a:solidFill>
                  <a:schemeClr val="accent4">
                    <a:lumMod val="75000"/>
                  </a:schemeClr>
                </a:solidFill>
                <a:latin typeface="AQA Chevin Pro Light" panose="020F0303030000060003" pitchFamily="34" charset="0"/>
              </a:rPr>
              <a:t> Website: www.aqa.org.uk/subjects/languages/fcse</a:t>
            </a:r>
            <a:endParaRPr lang="en-GB" sz="2000" dirty="0">
              <a:solidFill>
                <a:schemeClr val="accent4">
                  <a:lumMod val="75000"/>
                </a:schemeClr>
              </a:solidFill>
              <a:latin typeface="AQA Chevin Pro Light" panose="020F0303030000060003" pitchFamily="34" charset="0"/>
            </a:endParaRPr>
          </a:p>
        </p:txBody>
      </p:sp>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2</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179512" y="332656"/>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Case Study</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2" name="Rectangle 1"/>
          <p:cNvSpPr/>
          <p:nvPr/>
        </p:nvSpPr>
        <p:spPr>
          <a:xfrm>
            <a:off x="251520" y="1052736"/>
            <a:ext cx="8280920" cy="5447645"/>
          </a:xfrm>
          <a:prstGeom prst="rect">
            <a:avLst/>
          </a:prstGeom>
        </p:spPr>
        <p:txBody>
          <a:bodyPr wrap="square">
            <a:spAutoFit/>
          </a:bodyPr>
          <a:lstStyle/>
          <a:p>
            <a:r>
              <a:rPr lang="en-GB" sz="1400" b="1" i="1" dirty="0">
                <a:solidFill>
                  <a:schemeClr val="accent4">
                    <a:lumMod val="50000"/>
                  </a:schemeClr>
                </a:solidFill>
                <a:latin typeface="AQA Chevin Pro Light" panose="020F0303030000060003" pitchFamily="34" charset="0"/>
              </a:rPr>
              <a:t>Lucy </a:t>
            </a:r>
            <a:r>
              <a:rPr lang="en-GB" sz="1400" b="1" i="1" dirty="0" err="1">
                <a:solidFill>
                  <a:schemeClr val="accent4">
                    <a:lumMod val="50000"/>
                  </a:schemeClr>
                </a:solidFill>
                <a:latin typeface="AQA Chevin Pro Light" panose="020F0303030000060003" pitchFamily="34" charset="0"/>
              </a:rPr>
              <a:t>Gu</a:t>
            </a:r>
            <a:r>
              <a:rPr lang="en-GB" sz="1400" b="1" i="1" dirty="0">
                <a:solidFill>
                  <a:schemeClr val="accent4">
                    <a:lumMod val="50000"/>
                  </a:schemeClr>
                </a:solidFill>
                <a:latin typeface="AQA Chevin Pro Light" panose="020F0303030000060003" pitchFamily="34" charset="0"/>
              </a:rPr>
              <a:t> is Head of Mandarin at The Dixie Grammar School in Market Bosworth. She switched to FCSE in 2013/14 following the withdrawal of Asset Languages. </a:t>
            </a:r>
            <a:endParaRPr lang="en-GB" sz="1400" b="1" i="1" dirty="0" smtClean="0">
              <a:solidFill>
                <a:schemeClr val="accent4">
                  <a:lumMod val="50000"/>
                </a:schemeClr>
              </a:solidFill>
              <a:latin typeface="AQA Chevin Pro Light" panose="020F0303030000060003" pitchFamily="34" charset="0"/>
            </a:endParaRPr>
          </a:p>
          <a:p>
            <a:endParaRPr lang="en-GB" sz="1400" dirty="0">
              <a:solidFill>
                <a:schemeClr val="accent4">
                  <a:lumMod val="50000"/>
                </a:schemeClr>
              </a:solidFill>
              <a:latin typeface="AQA Chevin Pro Light" panose="020F0303030000060003" pitchFamily="34" charset="0"/>
            </a:endParaRPr>
          </a:p>
          <a:p>
            <a:pPr marL="285750" indent="-285750">
              <a:buFont typeface="Arial" panose="020B0604020202020204" pitchFamily="34" charset="0"/>
              <a:buChar char="•"/>
            </a:pPr>
            <a:r>
              <a:rPr lang="en-GB" b="1" dirty="0">
                <a:solidFill>
                  <a:schemeClr val="accent4">
                    <a:lumMod val="50000"/>
                  </a:schemeClr>
                </a:solidFill>
              </a:rPr>
              <a:t> </a:t>
            </a:r>
            <a:r>
              <a:rPr lang="en-GB" dirty="0">
                <a:solidFill>
                  <a:schemeClr val="accent4">
                    <a:lumMod val="50000"/>
                  </a:schemeClr>
                </a:solidFill>
                <a:latin typeface="AQA Chevin Pro Light" panose="020F0303030000060003" pitchFamily="34" charset="0"/>
              </a:rPr>
              <a:t>We have managed well so far and find FCSE easy to understand and use.</a:t>
            </a:r>
          </a:p>
          <a:p>
            <a:pPr marL="285750" indent="-285750">
              <a:buFont typeface="Arial" panose="020B0604020202020204" pitchFamily="34" charset="0"/>
              <a:buChar char="•"/>
            </a:pPr>
            <a:endParaRPr lang="en-GB" dirty="0">
              <a:solidFill>
                <a:schemeClr val="accent4">
                  <a:lumMod val="50000"/>
                </a:schemeClr>
              </a:solidFill>
              <a:latin typeface="AQA Chevin Pro Light" panose="020F0303030000060003" pitchFamily="34" charset="0"/>
            </a:endParaRPr>
          </a:p>
          <a:p>
            <a:pPr marL="285750" indent="-285750">
              <a:buFont typeface="Arial" panose="020B0604020202020204" pitchFamily="34" charset="0"/>
              <a:buChar char="•"/>
            </a:pPr>
            <a:r>
              <a:rPr lang="en-GB" dirty="0">
                <a:solidFill>
                  <a:schemeClr val="accent4">
                    <a:lumMod val="50000"/>
                  </a:schemeClr>
                </a:solidFill>
                <a:latin typeface="AQA Chevin Pro Light" panose="020F0303030000060003" pitchFamily="34" charset="0"/>
              </a:rPr>
              <a:t>The FCSE course has motivated our students to try their best to achieve their full potential. </a:t>
            </a:r>
          </a:p>
          <a:p>
            <a:pPr marL="285750" indent="-285750">
              <a:buFont typeface="Arial" panose="020B0604020202020204" pitchFamily="34" charset="0"/>
              <a:buChar char="•"/>
            </a:pPr>
            <a:endParaRPr lang="en-GB" dirty="0">
              <a:solidFill>
                <a:schemeClr val="accent4">
                  <a:lumMod val="50000"/>
                </a:schemeClr>
              </a:solidFill>
              <a:latin typeface="AQA Chevin Pro Light" panose="020F0303030000060003" pitchFamily="34" charset="0"/>
            </a:endParaRPr>
          </a:p>
          <a:p>
            <a:pPr marL="285750" indent="-285750">
              <a:buFont typeface="Arial" panose="020B0604020202020204" pitchFamily="34" charset="0"/>
              <a:buChar char="•"/>
            </a:pPr>
            <a:r>
              <a:rPr lang="en-GB" dirty="0">
                <a:solidFill>
                  <a:schemeClr val="accent4">
                    <a:lumMod val="50000"/>
                  </a:schemeClr>
                </a:solidFill>
                <a:latin typeface="AQA Chevin Pro Light" panose="020F0303030000060003" pitchFamily="34" charset="0"/>
              </a:rPr>
              <a:t>The resources are very easy to find on the AQA website and they are quite useful.</a:t>
            </a:r>
          </a:p>
          <a:p>
            <a:endParaRPr lang="en-GB" dirty="0">
              <a:solidFill>
                <a:schemeClr val="accent4">
                  <a:lumMod val="50000"/>
                </a:schemeClr>
              </a:solidFill>
              <a:latin typeface="AQA Chevin Pro Light" panose="020F0303030000060003" pitchFamily="34" charset="0"/>
            </a:endParaRPr>
          </a:p>
          <a:p>
            <a:pPr marL="285750" indent="-285750">
              <a:buFont typeface="Arial" panose="020B0604020202020204" pitchFamily="34" charset="0"/>
              <a:buChar char="•"/>
            </a:pPr>
            <a:r>
              <a:rPr lang="en-GB" dirty="0">
                <a:solidFill>
                  <a:schemeClr val="accent4">
                    <a:lumMod val="50000"/>
                  </a:schemeClr>
                </a:solidFill>
                <a:latin typeface="AQA Chevin Pro Light" panose="020F0303030000060003" pitchFamily="34" charset="0"/>
              </a:rPr>
              <a:t>The FCSE Assessment Adviser for Chinese, Dr </a:t>
            </a:r>
            <a:r>
              <a:rPr lang="en-GB" dirty="0" err="1">
                <a:solidFill>
                  <a:schemeClr val="accent4">
                    <a:lumMod val="50000"/>
                  </a:schemeClr>
                </a:solidFill>
                <a:latin typeface="AQA Chevin Pro Light" panose="020F0303030000060003" pitchFamily="34" charset="0"/>
              </a:rPr>
              <a:t>Xiuping</a:t>
            </a:r>
            <a:r>
              <a:rPr lang="en-GB" dirty="0">
                <a:solidFill>
                  <a:schemeClr val="accent4">
                    <a:lumMod val="50000"/>
                  </a:schemeClr>
                </a:solidFill>
                <a:latin typeface="AQA Chevin Pro Light" panose="020F0303030000060003" pitchFamily="34" charset="0"/>
              </a:rPr>
              <a:t> Li, was very approachable. She answered my questions in an informative way and offered great support to our school.</a:t>
            </a:r>
          </a:p>
          <a:p>
            <a:pPr marL="285750" indent="-285750">
              <a:buFont typeface="Arial" panose="020B0604020202020204" pitchFamily="34" charset="0"/>
              <a:buChar char="•"/>
            </a:pPr>
            <a:endParaRPr lang="en-GB" dirty="0">
              <a:solidFill>
                <a:schemeClr val="accent4">
                  <a:lumMod val="50000"/>
                </a:schemeClr>
              </a:solidFill>
              <a:latin typeface="AQA Chevin Pro Light" panose="020F0303030000060003" pitchFamily="34" charset="0"/>
            </a:endParaRPr>
          </a:p>
          <a:p>
            <a:pPr marL="285750" indent="-285750">
              <a:buFont typeface="Arial" panose="020B0604020202020204" pitchFamily="34" charset="0"/>
              <a:buChar char="•"/>
            </a:pPr>
            <a:r>
              <a:rPr lang="en-GB" dirty="0">
                <a:solidFill>
                  <a:schemeClr val="accent4">
                    <a:lumMod val="50000"/>
                  </a:schemeClr>
                </a:solidFill>
                <a:latin typeface="AQA Chevin Pro Light" panose="020F0303030000060003" pitchFamily="34" charset="0"/>
              </a:rPr>
              <a:t>There are plenty of teaching resources and practice assessments available on the website and the FCSE mark scheme is quite clear and reasonable</a:t>
            </a:r>
          </a:p>
          <a:p>
            <a:pPr marL="285750" indent="-285750">
              <a:buFont typeface="Arial" panose="020B0604020202020204" pitchFamily="34" charset="0"/>
              <a:buChar char="•"/>
            </a:pPr>
            <a:endParaRPr lang="en-GB" dirty="0">
              <a:solidFill>
                <a:schemeClr val="accent4">
                  <a:lumMod val="50000"/>
                </a:schemeClr>
              </a:solidFill>
              <a:latin typeface="AQA Chevin Pro Light" panose="020F0303030000060003" pitchFamily="34" charset="0"/>
            </a:endParaRPr>
          </a:p>
          <a:p>
            <a:r>
              <a:rPr lang="en-GB" b="1" dirty="0">
                <a:solidFill>
                  <a:schemeClr val="accent4">
                    <a:lumMod val="50000"/>
                  </a:schemeClr>
                </a:solidFill>
                <a:latin typeface="AQA Chevin Pro Light" panose="020F0303030000060003" pitchFamily="34" charset="0"/>
              </a:rPr>
              <a:t>It’s a good course to offer to your students. At our school, both teachers and students have found it rewarding.</a:t>
            </a:r>
          </a:p>
          <a:p>
            <a:endParaRPr lang="en-GB" dirty="0"/>
          </a:p>
        </p:txBody>
      </p:sp>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3</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51520" y="260648"/>
            <a:ext cx="8045200" cy="431181"/>
          </a:xfrm>
        </p:spPr>
        <p:txBody>
          <a:bodyPr>
            <a:noAutofit/>
          </a:bodyPr>
          <a:lstStyle/>
          <a:p>
            <a:pPr algn="l"/>
            <a:r>
              <a:rPr lang="en-US" sz="3200" dirty="0">
                <a:solidFill>
                  <a:schemeClr val="accent4">
                    <a:lumMod val="75000"/>
                  </a:schemeClr>
                </a:solidFill>
                <a:latin typeface="AQA Chevin Pro Light" panose="020F0303030000060003" pitchFamily="34" charset="0"/>
              </a:rPr>
              <a:t>Training Objectives</a:t>
            </a:r>
          </a:p>
        </p:txBody>
      </p:sp>
      <p:sp>
        <p:nvSpPr>
          <p:cNvPr id="8" name="Content Placeholder 3"/>
          <p:cNvSpPr txBox="1">
            <a:spLocks/>
          </p:cNvSpPr>
          <p:nvPr/>
        </p:nvSpPr>
        <p:spPr>
          <a:xfrm>
            <a:off x="463800" y="1772816"/>
            <a:ext cx="8045200" cy="367240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Brief outline of FCSE</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Specification structure</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Discuss practical teaching strategies and designing course materials</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Marking activity</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Information about FCSE redevelopment</a:t>
            </a:r>
            <a:endParaRPr lang="en-GB" sz="2400" dirty="0">
              <a:solidFill>
                <a:schemeClr val="accent4">
                  <a:lumMod val="75000"/>
                </a:schemeClr>
              </a:solidFill>
              <a:latin typeface="AQA Chevin Pro Light" panose="020F0303030000060003" pitchFamily="34" charset="0"/>
            </a:endParaRPr>
          </a:p>
        </p:txBody>
      </p:sp>
    </p:spTree>
    <p:extLst>
      <p:ext uri="{BB962C8B-B14F-4D97-AF65-F5344CB8AC3E}">
        <p14:creationId xmlns:p14="http://schemas.microsoft.com/office/powerpoint/2010/main" val="37014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4</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323528" y="332656"/>
            <a:ext cx="8045200" cy="431181"/>
          </a:xfrm>
        </p:spPr>
        <p:txBody>
          <a:bodyPr>
            <a:noAutofit/>
          </a:bodyPr>
          <a:lstStyle/>
          <a:p>
            <a:pPr algn="l"/>
            <a:r>
              <a:rPr lang="en-US" sz="3200" dirty="0">
                <a:solidFill>
                  <a:schemeClr val="accent4">
                    <a:lumMod val="75000"/>
                  </a:schemeClr>
                </a:solidFill>
                <a:latin typeface="AQA Chevin Pro Light" panose="020F0303030000060003" pitchFamily="34" charset="0"/>
              </a:rPr>
              <a:t>‘Bridging the gap!’</a:t>
            </a:r>
          </a:p>
        </p:txBody>
      </p:sp>
      <p:sp>
        <p:nvSpPr>
          <p:cNvPr id="6" name="Content Placeholder 4"/>
          <p:cNvSpPr txBox="1">
            <a:spLocks/>
          </p:cNvSpPr>
          <p:nvPr/>
        </p:nvSpPr>
        <p:spPr>
          <a:xfrm>
            <a:off x="540000" y="1537750"/>
            <a:ext cx="8045200" cy="440680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800"/>
              </a:spcAft>
              <a:buFont typeface="Arial" panose="020B0604020202020204" pitchFamily="34" charset="0"/>
              <a:buNone/>
            </a:pPr>
            <a:r>
              <a:rPr lang="en-GB" sz="2400" dirty="0" smtClean="0">
                <a:solidFill>
                  <a:schemeClr val="accent4">
                    <a:lumMod val="75000"/>
                  </a:schemeClr>
                </a:solidFill>
                <a:latin typeface="AQA Chevin Pro Light" panose="020F0303030000060003" pitchFamily="34" charset="0"/>
              </a:rPr>
              <a:t>Why choose FCSE in Chinese (Mandarin)?</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to provide formal certification of skills routinely acquired in KS3 study at former NC Levels 4, 5 and 6, now Pass, Merit and Distinction</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to introduce the Mandarin language</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to foster the uptake of MFL in KS4</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as an alternative or a pre-cursor to GCSE</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for learners of any age, from primary school to adults</a:t>
            </a:r>
          </a:p>
          <a:p>
            <a:endParaRPr lang="en-US" dirty="0"/>
          </a:p>
        </p:txBody>
      </p:sp>
    </p:spTree>
    <p:extLst>
      <p:ext uri="{BB962C8B-B14F-4D97-AF65-F5344CB8AC3E}">
        <p14:creationId xmlns:p14="http://schemas.microsoft.com/office/powerpoint/2010/main" val="147037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5</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283749" y="40553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What are the benefits for students? (1)</a:t>
            </a:r>
            <a:endParaRPr kumimoji="0" lang="en-US"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4"/>
          <p:cNvSpPr txBox="1">
            <a:spLocks/>
          </p:cNvSpPr>
          <p:nvPr/>
        </p:nvSpPr>
        <p:spPr>
          <a:xfrm>
            <a:off x="401454" y="1269781"/>
            <a:ext cx="8046000" cy="4406400"/>
          </a:xfrm>
          <a:prstGeom prst="rect">
            <a:avLst/>
          </a:prstGeom>
        </p:spPr>
        <p:txBody>
          <a:bodyPr vert="horz" lIns="0" tIns="0" rIns="91440" bIns="0" rtlCol="0">
            <a:noAutofit/>
          </a:bodyPr>
          <a:lst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Get a nationally recognised language qualification even if not continuing to GCSE</a:t>
            </a:r>
          </a:p>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Get an FCSE in their second language if only continuing with one language at GCSE</a:t>
            </a:r>
          </a:p>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Motivational – students share in the learning process, see their progress and how to improve their performance</a:t>
            </a:r>
          </a:p>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Manageable content </a:t>
            </a:r>
          </a:p>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Achievable targets across four skill areas</a:t>
            </a:r>
          </a:p>
          <a:p>
            <a:pPr marL="342900" marR="0" lvl="0" indent="-342900" algn="l" defTabSz="457200" rtl="0" eaLnBrk="1" fontAlgn="auto" latinLnBrk="0" hangingPunct="1">
              <a:lnSpc>
                <a:spcPct val="100000"/>
              </a:lnSpc>
              <a:spcBef>
                <a:spcPts val="0"/>
              </a:spcBef>
              <a:spcAft>
                <a:spcPts val="1800"/>
              </a:spcAft>
              <a:buClrTx/>
              <a:buSzTx/>
              <a:buFont typeface="Arial"/>
              <a:buChar char="•"/>
              <a:tabLst/>
              <a:defRPr/>
            </a:pPr>
            <a:r>
              <a:rPr kumimoji="0" lang="en-GB" sz="2400" b="0" i="0" u="none" strike="noStrike" kern="1200" cap="none" spc="0" normalizeH="0" baseline="0" noProof="0" dirty="0" smtClean="0">
                <a:ln>
                  <a:noFill/>
                </a:ln>
                <a:solidFill>
                  <a:schemeClr val="accent4">
                    <a:lumMod val="75000"/>
                  </a:schemeClr>
                </a:solidFill>
                <a:effectLst/>
                <a:uLnTx/>
                <a:uFillTx/>
                <a:latin typeface="AQA Chevin Pro Light" panose="020F0303030000060003" pitchFamily="34" charset="0"/>
              </a:rPr>
              <a:t>Flexible, relevant and up-to-date content and vocabulary</a:t>
            </a:r>
          </a:p>
          <a:p>
            <a:pPr marL="342900" marR="0" lvl="0" indent="-342900" algn="l" defTabSz="457200" rtl="0" eaLnBrk="1" fontAlgn="auto" latinLnBrk="0" hangingPunct="1">
              <a:lnSpc>
                <a:spcPts val="2000"/>
              </a:lnSpc>
              <a:spcBef>
                <a:spcPct val="20000"/>
              </a:spcBef>
              <a:spcAft>
                <a:spcPts val="0"/>
              </a:spcAft>
              <a:buClrTx/>
              <a:buSzTx/>
              <a:buFont typeface="Arial"/>
              <a:buChar char="•"/>
              <a:tabLst/>
              <a:defRPr/>
            </a:pPr>
            <a:endParaRPr kumimoji="0" lang="en-US" sz="1800" b="0" i="0" u="none" strike="noStrike" kern="1200" cap="none" spc="0" normalizeH="0" baseline="0" noProof="0" dirty="0">
              <a:ln>
                <a:noFill/>
              </a:ln>
              <a:solidFill>
                <a:srgbClr val="4B4B4B"/>
              </a:solidFill>
              <a:effectLst/>
              <a:uLnTx/>
              <a:uFillTx/>
              <a:latin typeface="Arial"/>
              <a:ea typeface="+mn-ea"/>
              <a:cs typeface="+mn-cs"/>
            </a:endParaRPr>
          </a:p>
        </p:txBody>
      </p:sp>
    </p:spTree>
    <p:extLst>
      <p:ext uri="{BB962C8B-B14F-4D97-AF65-F5344CB8AC3E}">
        <p14:creationId xmlns:p14="http://schemas.microsoft.com/office/powerpoint/2010/main" val="1470372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6</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5"/>
          <p:cNvSpPr txBox="1">
            <a:spLocks/>
          </p:cNvSpPr>
          <p:nvPr/>
        </p:nvSpPr>
        <p:spPr>
          <a:xfrm>
            <a:off x="179512" y="332656"/>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rgbClr val="412878"/>
                </a:solidFill>
                <a:effectLst/>
                <a:uLnTx/>
                <a:uFillTx/>
                <a:latin typeface="AQA Chevin Pro Light"/>
                <a:ea typeface="+mj-ea"/>
              </a:rPr>
              <a:t>What are the benefits for students? (2)</a:t>
            </a:r>
            <a:endParaRPr kumimoji="0" lang="en-US" sz="3200" b="0" i="0" u="none" strike="noStrike" kern="1200" cap="none" spc="0" normalizeH="0" baseline="0" noProof="0" dirty="0">
              <a:ln>
                <a:noFill/>
              </a:ln>
              <a:solidFill>
                <a:srgbClr val="412878"/>
              </a:solidFill>
              <a:effectLst/>
              <a:uLnTx/>
              <a:uFillTx/>
              <a:latin typeface="AQA Chevin Pro Light"/>
              <a:ea typeface="+mj-ea"/>
            </a:endParaRPr>
          </a:p>
        </p:txBody>
      </p:sp>
      <p:sp>
        <p:nvSpPr>
          <p:cNvPr id="7" name="Content Placeholder 6"/>
          <p:cNvSpPr txBox="1">
            <a:spLocks/>
          </p:cNvSpPr>
          <p:nvPr/>
        </p:nvSpPr>
        <p:spPr>
          <a:xfrm>
            <a:off x="574320" y="1700808"/>
            <a:ext cx="8045200" cy="33123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On-demand assessment when topic area is complete</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Re-sit opportunity</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Can mix and match levels across the skills to maximise their own strengths</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Preparation for sitting external examinations/ GCSE</a:t>
            </a:r>
          </a:p>
          <a:p>
            <a:endParaRPr lang="en-US" dirty="0"/>
          </a:p>
        </p:txBody>
      </p:sp>
    </p:spTree>
    <p:extLst>
      <p:ext uri="{BB962C8B-B14F-4D97-AF65-F5344CB8AC3E}">
        <p14:creationId xmlns:p14="http://schemas.microsoft.com/office/powerpoint/2010/main" val="1470372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7</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4"/>
          <p:cNvSpPr txBox="1">
            <a:spLocks/>
          </p:cNvSpPr>
          <p:nvPr/>
        </p:nvSpPr>
        <p:spPr>
          <a:xfrm>
            <a:off x="179512" y="332656"/>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What are the benefits for teachers? (1)</a:t>
            </a:r>
            <a:endParaRPr kumimoji="0" lang="en-US"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5"/>
          <p:cNvSpPr txBox="1">
            <a:spLocks/>
          </p:cNvSpPr>
          <p:nvPr/>
        </p:nvSpPr>
        <p:spPr>
          <a:xfrm>
            <a:off x="540000" y="1228508"/>
            <a:ext cx="7680364" cy="50808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Keeps students motivated and focused even if dropping languages at the end of KS3</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Helps motivate learners to continue with their language studies at KS4</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No need to change schemes of work or styles of teaching: FCSE slots in easily</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No need for new course books/resources </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Minimal paperwork and simple administrative procedures</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Assessments very easy to mark</a:t>
            </a:r>
          </a:p>
          <a:p>
            <a:endParaRPr lang="en-US" dirty="0"/>
          </a:p>
        </p:txBody>
      </p:sp>
    </p:spTree>
    <p:extLst>
      <p:ext uri="{BB962C8B-B14F-4D97-AF65-F5344CB8AC3E}">
        <p14:creationId xmlns:p14="http://schemas.microsoft.com/office/powerpoint/2010/main" val="1470372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8</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79512" y="332656"/>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What are the benefits for teachers? (2)</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7" name="Content Placeholder 2"/>
          <p:cNvSpPr txBox="1">
            <a:spLocks/>
          </p:cNvSpPr>
          <p:nvPr/>
        </p:nvSpPr>
        <p:spPr>
          <a:xfrm>
            <a:off x="540000" y="1348580"/>
            <a:ext cx="7776416" cy="48167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Flexible: can do FCSE over 1 or 2 years (sets of units are valid from when students begin FCSE until they enter for accreditation)</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Versatile: suitable for any age or ability</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Manageable: only 3 units required for portfolio, easily achievable in 1 year</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You can look at the tests before giving them to your students, they are all available on e-AQA</a:t>
            </a:r>
          </a:p>
          <a:p>
            <a:pPr>
              <a:spcBef>
                <a:spcPts val="0"/>
              </a:spcBef>
              <a:spcAft>
                <a:spcPts val="1800"/>
              </a:spcAft>
            </a:pPr>
            <a:r>
              <a:rPr lang="en-GB" sz="2400" dirty="0" smtClean="0">
                <a:solidFill>
                  <a:schemeClr val="accent4">
                    <a:lumMod val="75000"/>
                  </a:schemeClr>
                </a:solidFill>
                <a:latin typeface="AQA Chevin Pro Light" panose="020F0303030000060003" pitchFamily="34" charset="0"/>
              </a:rPr>
              <a:t>Large element of choice: choose 3 out of a total of 8 units</a:t>
            </a:r>
          </a:p>
          <a:p>
            <a:endParaRPr lang="en-GB" dirty="0"/>
          </a:p>
        </p:txBody>
      </p:sp>
    </p:spTree>
    <p:extLst>
      <p:ext uri="{BB962C8B-B14F-4D97-AF65-F5344CB8AC3E}">
        <p14:creationId xmlns:p14="http://schemas.microsoft.com/office/powerpoint/2010/main" val="1470372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BAC5B2A-FC2C-4CD7-A28A-D96C4DE7E639}" type="slidenum">
              <a:rPr lang="en-GB" smtClean="0"/>
              <a:t>9</a:t>
            </a:fld>
            <a:endParaRPr lang="en-GB"/>
          </a:p>
        </p:txBody>
      </p:sp>
      <p:cxnSp>
        <p:nvCxnSpPr>
          <p:cNvPr id="5" name="Straight Connector 4"/>
          <p:cNvCxnSpPr/>
          <p:nvPr/>
        </p:nvCxnSpPr>
        <p:spPr>
          <a:xfrm>
            <a:off x="0" y="836712"/>
            <a:ext cx="8028384"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395536" y="332656"/>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4">
                    <a:lumMod val="75000"/>
                  </a:schemeClr>
                </a:solidFill>
                <a:effectLst/>
                <a:uLnTx/>
                <a:uFillTx/>
                <a:latin typeface="AQA Chevin Pro Light"/>
                <a:ea typeface="+mj-ea"/>
              </a:rPr>
              <a:t>What is FCSE? (1)</a:t>
            </a:r>
            <a:endParaRPr kumimoji="0" lang="en-GB" sz="3200" b="0" i="0" u="none" strike="noStrike" kern="1200" cap="none" spc="0" normalizeH="0" baseline="0" noProof="0" dirty="0">
              <a:ln>
                <a:noFill/>
              </a:ln>
              <a:solidFill>
                <a:schemeClr val="accent4">
                  <a:lumMod val="75000"/>
                </a:schemeClr>
              </a:solidFill>
              <a:effectLst/>
              <a:uLnTx/>
              <a:uFillTx/>
              <a:latin typeface="AQA Chevin Pro Light"/>
              <a:ea typeface="+mj-ea"/>
            </a:endParaRPr>
          </a:p>
        </p:txBody>
      </p:sp>
      <p:sp>
        <p:nvSpPr>
          <p:cNvPr id="6" name="Content Placeholder 2"/>
          <p:cNvSpPr txBox="1">
            <a:spLocks/>
          </p:cNvSpPr>
          <p:nvPr/>
        </p:nvSpPr>
        <p:spPr>
          <a:xfrm>
            <a:off x="540000" y="970054"/>
            <a:ext cx="8064448" cy="555529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Portfolio-based qualification</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Full Course - Listening, Reading, Speaking and Writing</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Short Course – Listening and Speaking</a:t>
            </a:r>
          </a:p>
          <a:p>
            <a:pPr marL="0" indent="0">
              <a:spcBef>
                <a:spcPts val="0"/>
              </a:spcBef>
              <a:spcAft>
                <a:spcPts val="1800"/>
              </a:spcAft>
              <a:buFont typeface="Arial" panose="020B0604020202020204" pitchFamily="34" charset="0"/>
              <a:buNone/>
            </a:pPr>
            <a:r>
              <a:rPr lang="en-GB" sz="2300" dirty="0" smtClean="0">
                <a:solidFill>
                  <a:schemeClr val="accent4">
                    <a:lumMod val="75000"/>
                  </a:schemeClr>
                </a:solidFill>
                <a:latin typeface="AQA Chevin Pro Light" panose="020F0303030000060003" pitchFamily="34" charset="0"/>
              </a:rPr>
              <a:t>		  or Reading and Writing</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All tasks marked by the teacher, moderated by AQA</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AQA provides externally-set assignments in Listening and Reading, available on e-AQA</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Speaking and Writing are set internally, with exemplar tasks available on e-AQA</a:t>
            </a:r>
          </a:p>
          <a:p>
            <a:pPr>
              <a:spcBef>
                <a:spcPts val="0"/>
              </a:spcBef>
              <a:spcAft>
                <a:spcPts val="1800"/>
              </a:spcAft>
            </a:pPr>
            <a:r>
              <a:rPr lang="en-GB" sz="2300" dirty="0" smtClean="0">
                <a:solidFill>
                  <a:schemeClr val="accent4">
                    <a:lumMod val="75000"/>
                  </a:schemeClr>
                </a:solidFill>
                <a:latin typeface="AQA Chevin Pro Light" panose="020F0303030000060003" pitchFamily="34" charset="0"/>
              </a:rPr>
              <a:t>Students complete 3 out of a total of 8 units, each unit from a different theme</a:t>
            </a:r>
          </a:p>
          <a:p>
            <a:endParaRPr lang="en-GB" sz="2000" dirty="0"/>
          </a:p>
        </p:txBody>
      </p:sp>
    </p:spTree>
    <p:extLst>
      <p:ext uri="{BB962C8B-B14F-4D97-AF65-F5344CB8AC3E}">
        <p14:creationId xmlns:p14="http://schemas.microsoft.com/office/powerpoint/2010/main" val="3403245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TotalTime>
  <Words>2675</Words>
  <Application>Microsoft Office PowerPoint</Application>
  <PresentationFormat>On-screen Show (4:3)</PresentationFormat>
  <Paragraphs>212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FOUNDATION CERTIFICATE OF SECONDARY EDUCATION in Chinese (Mandarin)</vt:lpstr>
      <vt:lpstr>PowerPoint Presentation</vt:lpstr>
      <vt:lpstr>Training Objectives</vt:lpstr>
      <vt:lpstr>‘Bridging the gap!’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CERTIFICATE OF SECONDARY EDUCATION in Chinese</dc:title>
  <dc:creator>AQA</dc:creator>
  <cp:lastModifiedBy>AQA</cp:lastModifiedBy>
  <cp:revision>49</cp:revision>
  <cp:lastPrinted>2016-06-08T15:04:36Z</cp:lastPrinted>
  <dcterms:created xsi:type="dcterms:W3CDTF">2016-06-08T11:01:59Z</dcterms:created>
  <dcterms:modified xsi:type="dcterms:W3CDTF">2016-06-16T11:25:59Z</dcterms:modified>
</cp:coreProperties>
</file>