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4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1" r:id="rId14"/>
    <p:sldId id="272" r:id="rId15"/>
    <p:sldId id="265" r:id="rId16"/>
    <p:sldId id="270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79" r:id="rId27"/>
    <p:sldId id="283" r:id="rId28"/>
    <p:sldId id="259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3" r:id="rId37"/>
    <p:sldId id="295" r:id="rId38"/>
    <p:sldId id="29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0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12B2-AB86-4DB5-8BD5-EB4D40B21969}" type="datetimeFigureOut">
              <a:rPr lang="en-GB" smtClean="0"/>
              <a:t>01/07/2016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5476-0730-4DE0-BA38-A0894324B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41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12B2-AB86-4DB5-8BD5-EB4D40B21969}" type="datetimeFigureOut">
              <a:rPr lang="en-GB" smtClean="0"/>
              <a:t>01/07/2016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5476-0730-4DE0-BA38-A0894324B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879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12B2-AB86-4DB5-8BD5-EB4D40B21969}" type="datetimeFigureOut">
              <a:rPr lang="en-GB" smtClean="0"/>
              <a:t>01/07/2016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5476-0730-4DE0-BA38-A0894324B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86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12B2-AB86-4DB5-8BD5-EB4D40B21969}" type="datetimeFigureOut">
              <a:rPr lang="en-GB" smtClean="0"/>
              <a:t>01/07/2016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5476-0730-4DE0-BA38-A0894324B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979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12B2-AB86-4DB5-8BD5-EB4D40B21969}" type="datetimeFigureOut">
              <a:rPr lang="en-GB" smtClean="0"/>
              <a:t>01/07/2016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5476-0730-4DE0-BA38-A0894324B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976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12B2-AB86-4DB5-8BD5-EB4D40B21969}" type="datetimeFigureOut">
              <a:rPr lang="en-GB" smtClean="0"/>
              <a:t>01/07/2016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5476-0730-4DE0-BA38-A0894324B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871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12B2-AB86-4DB5-8BD5-EB4D40B21969}" type="datetimeFigureOut">
              <a:rPr lang="en-GB" smtClean="0"/>
              <a:t>01/07/2016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5476-0730-4DE0-BA38-A0894324B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084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12B2-AB86-4DB5-8BD5-EB4D40B21969}" type="datetimeFigureOut">
              <a:rPr lang="en-GB" smtClean="0"/>
              <a:t>01/07/2016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5476-0730-4DE0-BA38-A0894324B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429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12B2-AB86-4DB5-8BD5-EB4D40B21969}" type="datetimeFigureOut">
              <a:rPr lang="en-GB" smtClean="0"/>
              <a:t>01/07/2016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5476-0730-4DE0-BA38-A0894324B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588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12B2-AB86-4DB5-8BD5-EB4D40B21969}" type="datetimeFigureOut">
              <a:rPr lang="en-GB" smtClean="0"/>
              <a:t>01/07/2016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5476-0730-4DE0-BA38-A0894324B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360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12B2-AB86-4DB5-8BD5-EB4D40B21969}" type="datetimeFigureOut">
              <a:rPr lang="en-GB" smtClean="0"/>
              <a:t>01/07/2016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5476-0730-4DE0-BA38-A0894324B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216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912B2-AB86-4DB5-8BD5-EB4D40B21969}" type="datetimeFigureOut">
              <a:rPr lang="en-GB" smtClean="0"/>
              <a:t>01/07/2016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C5476-0730-4DE0-BA38-A0894324B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00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static.newworldencyclopedia.org/f/fe/Japanese_Occupation_-_Map.jpg" TargetMode="External"/><Relationship Id="rId3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2547714"/>
          </a:xfrm>
        </p:spPr>
        <p:txBody>
          <a:bodyPr>
            <a:noAutofit/>
          </a:bodyPr>
          <a:lstStyle/>
          <a:p>
            <a:r>
              <a:rPr lang="en-GB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 History in the Pre-U Mandarin Course</a:t>
            </a:r>
            <a:endParaRPr lang="en-GB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Ashley Hern </a:t>
            </a:r>
          </a:p>
          <a:p>
            <a:r>
              <a:rPr lang="en-GB" dirty="0" smtClean="0"/>
              <a:t>Manchester Grammar School</a:t>
            </a:r>
          </a:p>
          <a:p>
            <a:r>
              <a:rPr lang="en-GB" dirty="0" smtClean="0"/>
              <a:t>a.hern@mgs.org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02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http://asiapacific.anu.edu.au/mapsonline/sites/default/files/styles/cartogis_440x280/public/maps/bitmap/standard/2013/11/00-021_China_Boxers.jpg?itok=bbAiFwt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1"/>
            <a:ext cx="9125563" cy="580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505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File:Boxer1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213" y="-79792"/>
            <a:ext cx="4869210" cy="697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132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http://f.tqn.com/y/asianhistory/1/S/2/G/-/-/BoxersonTrialKeystoneViewCoLO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30289"/>
            <a:ext cx="6480720" cy="687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706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214678" y="2357430"/>
            <a:ext cx="2500330" cy="2286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China’s problems in the early 20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century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714612" y="214290"/>
            <a:ext cx="2428892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China had become highly de-centralised leading to weak central government and strong local autonomy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143636" y="785794"/>
            <a:ext cx="242889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The Chinese government had no effective system of raising revenue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143636" y="2643182"/>
            <a:ext cx="2428892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China was a largely agricultural &amp; peasant society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072198" y="4071942"/>
            <a:ext cx="2786082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Foreign influence – both through Christianity and Imperialism - meant China no longer fully controlled its own destiny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2000240"/>
            <a:ext cx="2786082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China had little modern infrastructure – roads, railways, industry etc.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3786190"/>
            <a:ext cx="2786082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Many Chinese were locked in traditional mindsets – foot binding for women; classical knowledge; hierarchy 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286116" y="5429264"/>
            <a:ext cx="242889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The breakdown in central authority had made China violent and unstable</a:t>
            </a:r>
            <a:endParaRPr lang="en-GB" dirty="0"/>
          </a:p>
        </p:txBody>
      </p:sp>
      <p:cxnSp>
        <p:nvCxnSpPr>
          <p:cNvPr id="13" name="Straight Arrow Connector 12"/>
          <p:cNvCxnSpPr/>
          <p:nvPr/>
        </p:nvCxnSpPr>
        <p:spPr>
          <a:xfrm rot="16200000" flipV="1">
            <a:off x="3786182" y="2000240"/>
            <a:ext cx="71438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5214942" y="1643050"/>
            <a:ext cx="1071570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643570" y="3357562"/>
            <a:ext cx="71438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H="1">
            <a:off x="5357818" y="4143380"/>
            <a:ext cx="785818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V="1">
            <a:off x="2928926" y="2643182"/>
            <a:ext cx="50006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 flipV="1">
            <a:off x="2786050" y="4071942"/>
            <a:ext cx="78581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3643306" y="5000636"/>
            <a:ext cx="92869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69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 smtClean="0"/>
              <a:t>Qing Solutions to Chinese Weakness</a:t>
            </a:r>
            <a:endParaRPr lang="en-GB" b="1" u="sng" dirty="0"/>
          </a:p>
        </p:txBody>
      </p:sp>
      <p:sp>
        <p:nvSpPr>
          <p:cNvPr id="6" name="Oval 5"/>
          <p:cNvSpPr/>
          <p:nvPr/>
        </p:nvSpPr>
        <p:spPr>
          <a:xfrm>
            <a:off x="3214678" y="2357430"/>
            <a:ext cx="2293426" cy="20796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Attempts at reform = making China “modern”</a:t>
            </a:r>
            <a:endParaRPr lang="en-GB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1700808"/>
            <a:ext cx="2592288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Reforming the Chinese alphabet in the interests of efficiency rather than exclusivity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3645024"/>
            <a:ext cx="2592288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Sending students abroad to learn from western industrial and scientific developments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075045" y="5157192"/>
            <a:ext cx="2592288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Contracting out revenue raising e.g. customs, to foreigners using modern western methods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940152" y="1757265"/>
            <a:ext cx="2592288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Forbidding traditional practices seen as “backward” e.g. foot binding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940152" y="3836947"/>
            <a:ext cx="2592288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Attempts to create modern national army “New Army”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3150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http://upload.wikimedia.org/wikipedia/commons/4/43/The_Qing_Dynasty_Cixi_Imperial_Dowager_Empress_of_China_On_Throne_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27641"/>
            <a:ext cx="9660482" cy="718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881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File:BoxerSoldi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-21886"/>
            <a:ext cx="5760640" cy="684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201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upscdiaries.in/wp-content/uploads/2014/10/Foot-bin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1712"/>
            <a:ext cx="9197063" cy="619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906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Modernising Dilemma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How do you introduce modern economic and technological practices without political reform?</a:t>
            </a:r>
          </a:p>
          <a:p>
            <a:r>
              <a:rPr lang="en-GB" dirty="0" smtClean="0"/>
              <a:t>The Democracy problem – can you take the best of western practices without becoming like them?</a:t>
            </a:r>
          </a:p>
          <a:p>
            <a:r>
              <a:rPr lang="en-GB" dirty="0" smtClean="0"/>
              <a:t>How do you retain the best characteristics of Chinese culture while making the country more competitive?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3077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Japan – the Meiji Restoration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http://cdn.history.com/sites/2/2014/02/surrender-of-the-rebels-P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64" y="1700808"/>
            <a:ext cx="9163163" cy="475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70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Scope of the curriculum</a:t>
            </a:r>
          </a:p>
          <a:p>
            <a:r>
              <a:rPr lang="en-GB" dirty="0" smtClean="0"/>
              <a:t>Depth vs. breadth</a:t>
            </a:r>
          </a:p>
          <a:p>
            <a:r>
              <a:rPr lang="en-GB" dirty="0" smtClean="0"/>
              <a:t>Available teaching time</a:t>
            </a:r>
          </a:p>
          <a:p>
            <a:r>
              <a:rPr lang="en-GB" dirty="0" smtClean="0"/>
              <a:t>Writing and marking essays</a:t>
            </a:r>
          </a:p>
          <a:p>
            <a:r>
              <a:rPr lang="en-GB" dirty="0" smtClean="0"/>
              <a:t>Complexity of ideological issues</a:t>
            </a:r>
          </a:p>
          <a:p>
            <a:r>
              <a:rPr lang="en-GB" dirty="0" smtClean="0"/>
              <a:t>Historical context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2782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 descr="http://www.virtualmuseum.ca/media/edu/EN/uploads/image/DA5_7153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07869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188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openjb.co.kr/bbs/icon/member_image_box/1/%EC%82%AC%EC%A7%841%20%EC%8B%9D%EB%AF%BC%EC%A7%80%ED%99%94%EB%90%98%EB%8A%94%20%EB%8F%99%EC%95%84%EC%8B%9C%EC%95%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0"/>
            <a:ext cx="5976664" cy="693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810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15816" y="5290833"/>
            <a:ext cx="3384376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GB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May Movement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71800" y="260648"/>
            <a:ext cx="338437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Collapse of Qing Empire in 1911</a:t>
            </a:r>
            <a:endParaRPr lang="en-GB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2780718" y="1426065"/>
            <a:ext cx="338437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Chinese Republic 1911 - 1919</a:t>
            </a:r>
            <a:endParaRPr lang="en-GB" sz="2800" b="1" dirty="0"/>
          </a:p>
        </p:txBody>
      </p:sp>
      <p:cxnSp>
        <p:nvCxnSpPr>
          <p:cNvPr id="8" name="Straight Arrow Connector 7"/>
          <p:cNvCxnSpPr>
            <a:stCxn id="5" idx="2"/>
          </p:cNvCxnSpPr>
          <p:nvPr/>
        </p:nvCxnSpPr>
        <p:spPr>
          <a:xfrm>
            <a:off x="4463988" y="1052736"/>
            <a:ext cx="8918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506264" y="2136839"/>
            <a:ext cx="6183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23528" y="2680020"/>
            <a:ext cx="8640960" cy="21891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FF0000"/>
                </a:solidFill>
              </a:rPr>
              <a:t>Yuan </a:t>
            </a:r>
            <a:r>
              <a:rPr lang="en-GB" sz="2000" dirty="0" err="1" smtClean="0">
                <a:solidFill>
                  <a:srgbClr val="FF0000"/>
                </a:solidFill>
              </a:rPr>
              <a:t>Shikai’s</a:t>
            </a:r>
            <a:r>
              <a:rPr lang="en-GB" sz="2000" dirty="0" smtClean="0">
                <a:solidFill>
                  <a:srgbClr val="FF0000"/>
                </a:solidFill>
              </a:rPr>
              <a:t> attempt at seizing power prevents democratic institutions consolidation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FF0000"/>
                </a:solidFill>
              </a:rPr>
              <a:t>China fragments into over 30 local </a:t>
            </a:r>
            <a:r>
              <a:rPr lang="en-GB" sz="2000" dirty="0" err="1" smtClean="0">
                <a:solidFill>
                  <a:srgbClr val="FF0000"/>
                </a:solidFill>
              </a:rPr>
              <a:t>warlordships</a:t>
            </a:r>
            <a:r>
              <a:rPr lang="en-GB" sz="2000" dirty="0" smtClean="0">
                <a:solidFill>
                  <a:srgbClr val="FF0000"/>
                </a:solidFill>
              </a:rPr>
              <a:t> ruled over by a local military strongmen – this greatly weakens central government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FF0000"/>
                </a:solidFill>
              </a:rPr>
              <a:t>Japan humiliates China with its demands during the war, and the Allies rewards Japan with the territory of Shandong taken from the Germans during the war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439816" y="4869160"/>
            <a:ext cx="0" cy="42167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037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0/02/Warlords_19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18" y="-33745"/>
            <a:ext cx="9166418" cy="707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908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am\Pictures\img1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-133667"/>
            <a:ext cx="6286500" cy="7125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3198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b="1" u="sng" dirty="0" smtClean="0"/>
              <a:t>What problems did the </a:t>
            </a:r>
            <a:br>
              <a:rPr lang="en-GB" b="1" u="sng" dirty="0" smtClean="0"/>
            </a:br>
            <a:r>
              <a:rPr lang="en-GB" b="1" u="sng" dirty="0" smtClean="0"/>
              <a:t>warlords cause?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85000" lnSpcReduction="10000"/>
          </a:bodyPr>
          <a:lstStyle/>
          <a:p>
            <a:pPr marL="514350" indent="-514350" algn="just">
              <a:buAutoNum type="arabicPeriod"/>
            </a:pPr>
            <a:r>
              <a:rPr lang="en-GB" b="1" dirty="0" smtClean="0"/>
              <a:t>China was divided:</a:t>
            </a:r>
            <a:r>
              <a:rPr lang="en-GB" dirty="0" smtClean="0"/>
              <a:t> as the warlords fought between themselves, there was an absence of strong central government e.g. </a:t>
            </a:r>
            <a:r>
              <a:rPr lang="en-GB" dirty="0" err="1" smtClean="0"/>
              <a:t>Fengtian</a:t>
            </a:r>
            <a:r>
              <a:rPr lang="en-GB" dirty="0" smtClean="0"/>
              <a:t> &amp; </a:t>
            </a:r>
            <a:r>
              <a:rPr lang="en-GB" dirty="0" err="1" smtClean="0"/>
              <a:t>Zhili</a:t>
            </a:r>
            <a:r>
              <a:rPr lang="en-GB" dirty="0" smtClean="0"/>
              <a:t> factions fought for control of Beijing between 1922 and 1924  </a:t>
            </a:r>
          </a:p>
          <a:p>
            <a:pPr marL="514350" indent="-514350" algn="just">
              <a:buAutoNum type="arabicPeriod"/>
            </a:pPr>
            <a:r>
              <a:rPr lang="en-GB" b="1" dirty="0" smtClean="0"/>
              <a:t>Economic problems: </a:t>
            </a:r>
            <a:r>
              <a:rPr lang="en-GB" dirty="0" smtClean="0"/>
              <a:t>in the absence of good economic management the warlords printed money to pay their soldiers </a:t>
            </a:r>
            <a:r>
              <a:rPr lang="en-GB" dirty="0" smtClean="0">
                <a:sym typeface="Wingdings" pitchFamily="2" charset="2"/>
              </a:rPr>
              <a:t> inflation; warlords also levied taxes</a:t>
            </a:r>
          </a:p>
          <a:p>
            <a:pPr marL="514350" indent="-514350" algn="just">
              <a:buAutoNum type="arabicPeriod"/>
            </a:pPr>
            <a:r>
              <a:rPr lang="en-GB" b="1" dirty="0" smtClean="0">
                <a:sym typeface="Wingdings" pitchFamily="2" charset="2"/>
              </a:rPr>
              <a:t>Breakdown in law and order: </a:t>
            </a:r>
            <a:r>
              <a:rPr lang="en-GB" dirty="0" smtClean="0">
                <a:sym typeface="Wingdings" pitchFamily="2" charset="2"/>
              </a:rPr>
              <a:t>to fund themselves the warlords re-started the opium trade with the resulting social problems. Warlord troops often stealing property and harassing the local population.</a:t>
            </a:r>
            <a:r>
              <a:rPr lang="en-GB" b="1" dirty="0" smtClean="0">
                <a:sym typeface="Wingdings" pitchFamily="2" charset="2"/>
              </a:rPr>
              <a:t>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15174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am\Pictures\img11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8726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Political Consequences of the 4</a:t>
            </a:r>
            <a:r>
              <a:rPr lang="en-GB" b="1" baseline="30000" dirty="0" smtClean="0"/>
              <a:t>th</a:t>
            </a:r>
            <a:r>
              <a:rPr lang="en-GB" b="1" dirty="0" smtClean="0"/>
              <a:t> May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GB" dirty="0" smtClean="0"/>
              <a:t>A wave of young educated and nationalist Chinese wanted to create a modern, strong and proud China. This led to growth in support for 2 political parties:</a:t>
            </a:r>
          </a:p>
          <a:p>
            <a:pPr algn="just">
              <a:buFont typeface="Wingdings"/>
              <a:buChar char="è"/>
            </a:pPr>
            <a:r>
              <a:rPr lang="en-GB" dirty="0" smtClean="0">
                <a:sym typeface="Wingdings" pitchFamily="2" charset="2"/>
              </a:rPr>
              <a:t>The Kuomintang/</a:t>
            </a:r>
            <a:r>
              <a:rPr lang="en-GB" dirty="0" err="1" smtClean="0">
                <a:sym typeface="Wingdings" pitchFamily="2" charset="2"/>
              </a:rPr>
              <a:t>Guomindang</a:t>
            </a:r>
            <a:r>
              <a:rPr lang="en-GB" dirty="0" smtClean="0">
                <a:sym typeface="Wingdings" pitchFamily="2" charset="2"/>
              </a:rPr>
              <a:t> (KMT/GMD)</a:t>
            </a:r>
          </a:p>
          <a:p>
            <a:pPr algn="just">
              <a:buFont typeface="Wingdings"/>
              <a:buChar char="è"/>
            </a:pPr>
            <a:r>
              <a:rPr lang="en-GB" dirty="0" smtClean="0">
                <a:sym typeface="Wingdings" pitchFamily="2" charset="2"/>
              </a:rPr>
              <a:t>The Chinese Communist Party (CCP)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6089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1162"/>
            <a:ext cx="8229600" cy="1143000"/>
          </a:xfrm>
        </p:spPr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Pre-U History Syllabus Breakdown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/>
              <a:t>The Sino-Japanese War 1937 – 1945 </a:t>
            </a:r>
          </a:p>
          <a:p>
            <a:pPr lvl="1"/>
            <a:r>
              <a:rPr lang="en-GB" dirty="0" smtClean="0"/>
              <a:t>The Second United Front</a:t>
            </a:r>
          </a:p>
          <a:p>
            <a:pPr lvl="1"/>
            <a:r>
              <a:rPr lang="en-GB" dirty="0" smtClean="0"/>
              <a:t>The GMD’s conduct of the war</a:t>
            </a:r>
          </a:p>
          <a:p>
            <a:pPr lvl="1"/>
            <a:r>
              <a:rPr lang="en-GB" dirty="0" smtClean="0"/>
              <a:t>The CCP in </a:t>
            </a:r>
            <a:r>
              <a:rPr lang="en-GB" dirty="0" err="1" smtClean="0"/>
              <a:t>Yun’an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The international context</a:t>
            </a:r>
          </a:p>
          <a:p>
            <a:r>
              <a:rPr lang="en-GB" b="1" dirty="0" smtClean="0"/>
              <a:t>Key exam questions:</a:t>
            </a:r>
          </a:p>
          <a:p>
            <a:pPr lvl="1"/>
            <a:r>
              <a:rPr lang="en-GB" dirty="0" smtClean="0"/>
              <a:t>Who emerged stronger from the Sino-Japanese War?</a:t>
            </a:r>
          </a:p>
          <a:p>
            <a:pPr lvl="1"/>
            <a:r>
              <a:rPr lang="en-GB" dirty="0" smtClean="0"/>
              <a:t>What was more significant, internal developments or external factors?</a:t>
            </a:r>
          </a:p>
          <a:p>
            <a:r>
              <a:rPr lang="en-GB" b="1" dirty="0" smtClean="0"/>
              <a:t>Key debate (see </a:t>
            </a:r>
            <a:r>
              <a:rPr lang="en-GB" b="1" dirty="0" err="1" smtClean="0"/>
              <a:t>Rana</a:t>
            </a:r>
            <a:r>
              <a:rPr lang="en-GB" b="1" dirty="0" smtClean="0"/>
              <a:t> </a:t>
            </a:r>
            <a:r>
              <a:rPr lang="en-GB" b="1" dirty="0" err="1" smtClean="0"/>
              <a:t>Mitter</a:t>
            </a:r>
            <a:r>
              <a:rPr lang="en-GB" b="1" dirty="0" smtClean="0"/>
              <a:t>)</a:t>
            </a:r>
          </a:p>
          <a:p>
            <a:pPr lvl="1"/>
            <a:r>
              <a:rPr lang="en-GB" dirty="0" smtClean="0"/>
              <a:t>Did Chiang’s mistakes lose him the war?</a:t>
            </a:r>
          </a:p>
          <a:p>
            <a:pPr lvl="1"/>
            <a:r>
              <a:rPr lang="en-GB" dirty="0" smtClean="0"/>
              <a:t>Were the CCP the real anti-Japanese resistance?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10404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Nationalist China 1928-19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" y="-148256"/>
            <a:ext cx="9136475" cy="697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004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Opportunities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Placing contemporary China into a historical context</a:t>
            </a:r>
          </a:p>
          <a:p>
            <a:pPr lvl="1"/>
            <a:r>
              <a:rPr lang="en-GB" dirty="0" smtClean="0"/>
              <a:t>South China sea conflict</a:t>
            </a:r>
          </a:p>
          <a:p>
            <a:pPr lvl="1"/>
            <a:r>
              <a:rPr lang="en-GB" dirty="0" smtClean="0"/>
              <a:t>Chinese/Japanese relations</a:t>
            </a:r>
          </a:p>
          <a:p>
            <a:pPr lvl="1"/>
            <a:r>
              <a:rPr lang="en-GB" dirty="0" smtClean="0"/>
              <a:t>Understanding contemporary Chinese politics</a:t>
            </a:r>
          </a:p>
          <a:p>
            <a:r>
              <a:rPr lang="en-GB" dirty="0" smtClean="0"/>
              <a:t>Making Chinese history part of a global historical context</a:t>
            </a:r>
          </a:p>
          <a:p>
            <a:r>
              <a:rPr lang="en-GB" dirty="0" smtClean="0"/>
              <a:t>Treating Chinese history seriously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6414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www.emersonkent.com/images/china_19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" y="79364"/>
            <a:ext cx="9123100" cy="704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4918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File:Japanese Occupation - Map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6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410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ttp://www.emersonkent.com/images/china_1945_f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91" y="2675"/>
            <a:ext cx="9154191" cy="705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773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Map of China in 1945 - At the End of World War 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6" y="0"/>
            <a:ext cx="9123824" cy="695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218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5322" y="274638"/>
            <a:ext cx="3481478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“Vinegar” Joe Stilwell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6136" y="1600200"/>
            <a:ext cx="2890664" cy="452596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 descr="http://forwhattheygaveonsaturdayafternoon.com/photos/vjs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6" y="0"/>
            <a:ext cx="5181306" cy="686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453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C:\Users\Adam\Pictures\img14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88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1162"/>
            <a:ext cx="8229600" cy="1143000"/>
          </a:xfrm>
        </p:spPr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Pre-U History Syllabus Breakdown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/>
              <a:t>The Civil War 1945 – 1949 </a:t>
            </a:r>
          </a:p>
          <a:p>
            <a:pPr lvl="1"/>
            <a:r>
              <a:rPr lang="en-GB" dirty="0" smtClean="0"/>
              <a:t>The end of the Second United Front</a:t>
            </a:r>
          </a:p>
          <a:p>
            <a:pPr lvl="1"/>
            <a:r>
              <a:rPr lang="en-GB" dirty="0" smtClean="0"/>
              <a:t>The GMD’s weaknesses &amp; the conduct of the war </a:t>
            </a:r>
          </a:p>
          <a:p>
            <a:pPr lvl="1"/>
            <a:r>
              <a:rPr lang="en-GB" dirty="0" smtClean="0"/>
              <a:t>The CCP’s strengths</a:t>
            </a:r>
          </a:p>
          <a:p>
            <a:pPr lvl="1"/>
            <a:r>
              <a:rPr lang="en-GB" dirty="0" smtClean="0"/>
              <a:t>The international context</a:t>
            </a:r>
          </a:p>
          <a:p>
            <a:r>
              <a:rPr lang="en-GB" b="1" dirty="0" smtClean="0"/>
              <a:t>Key exam questions:</a:t>
            </a:r>
          </a:p>
          <a:p>
            <a:pPr lvl="1"/>
            <a:r>
              <a:rPr lang="en-GB" dirty="0" smtClean="0"/>
              <a:t>Was it GMD mistakes or CCP strengths that led to the victory of the CCP?</a:t>
            </a:r>
          </a:p>
          <a:p>
            <a:pPr lvl="1"/>
            <a:r>
              <a:rPr lang="en-GB" dirty="0" smtClean="0"/>
              <a:t>What was more significant, internal developments or external factors?</a:t>
            </a:r>
          </a:p>
          <a:p>
            <a:r>
              <a:rPr lang="en-GB" b="1" dirty="0" smtClean="0"/>
              <a:t>Key debate </a:t>
            </a:r>
          </a:p>
          <a:p>
            <a:pPr lvl="1"/>
            <a:r>
              <a:rPr lang="en-GB" dirty="0" smtClean="0"/>
              <a:t>Did Chiang’s mistakes lose him the war?</a:t>
            </a:r>
          </a:p>
          <a:p>
            <a:pPr lvl="1"/>
            <a:r>
              <a:rPr lang="en-GB" dirty="0" smtClean="0"/>
              <a:t>How far did the CCP win by default?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31513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1162"/>
            <a:ext cx="8229600" cy="1143000"/>
          </a:xfrm>
        </p:spPr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Pre-U History Syllabus Breakdown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/>
          </a:bodyPr>
          <a:lstStyle/>
          <a:p>
            <a:r>
              <a:rPr lang="en-GB" b="1" dirty="0" smtClean="0"/>
              <a:t>Mao’s theoretical developments </a:t>
            </a:r>
          </a:p>
          <a:p>
            <a:pPr lvl="1"/>
            <a:r>
              <a:rPr lang="en-GB" dirty="0" smtClean="0"/>
              <a:t>The key elements of Mao Zedong Thought </a:t>
            </a:r>
          </a:p>
          <a:p>
            <a:pPr lvl="1"/>
            <a:r>
              <a:rPr lang="en-GB" dirty="0" smtClean="0"/>
              <a:t>Two Revolutions theory</a:t>
            </a:r>
          </a:p>
          <a:p>
            <a:pPr lvl="1"/>
            <a:r>
              <a:rPr lang="en-GB" dirty="0" smtClean="0"/>
              <a:t>The “Mass Line”</a:t>
            </a:r>
          </a:p>
          <a:p>
            <a:pPr lvl="1"/>
            <a:r>
              <a:rPr lang="en-GB" dirty="0" smtClean="0"/>
              <a:t>Rectification</a:t>
            </a:r>
          </a:p>
          <a:p>
            <a:pPr lvl="1"/>
            <a:r>
              <a:rPr lang="en-GB" dirty="0" smtClean="0"/>
              <a:t>Role of art &amp; literature in society </a:t>
            </a:r>
          </a:p>
          <a:p>
            <a:r>
              <a:rPr lang="en-GB" b="1" dirty="0" smtClean="0"/>
              <a:t>Liberation or control?</a:t>
            </a:r>
          </a:p>
          <a:p>
            <a:pPr lvl="1"/>
            <a:r>
              <a:rPr lang="en-GB" dirty="0" smtClean="0"/>
              <a:t>Intimidation</a:t>
            </a:r>
          </a:p>
          <a:p>
            <a:pPr lvl="1"/>
            <a:r>
              <a:rPr lang="en-GB" dirty="0" smtClean="0"/>
              <a:t>Cult of Personality </a:t>
            </a:r>
          </a:p>
          <a:p>
            <a:pPr lvl="1"/>
            <a:r>
              <a:rPr lang="en-GB" dirty="0" smtClean="0"/>
              <a:t>“</a:t>
            </a:r>
            <a:r>
              <a:rPr lang="en-GB" dirty="0" err="1" smtClean="0"/>
              <a:t>Maostalgia</a:t>
            </a:r>
            <a:r>
              <a:rPr lang="en-GB" dirty="0" smtClean="0"/>
              <a:t>” in modern China</a:t>
            </a:r>
          </a:p>
          <a:p>
            <a:pPr marL="457200" lvl="1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49363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1162"/>
            <a:ext cx="8229600" cy="1143000"/>
          </a:xfrm>
        </p:spPr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Pre-U History Syllabus Breakdown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 smtClean="0"/>
              <a:t>The Establishment of the People’s Republic </a:t>
            </a:r>
          </a:p>
          <a:p>
            <a:pPr lvl="1"/>
            <a:r>
              <a:rPr lang="en-GB" dirty="0" smtClean="0"/>
              <a:t>The new political and administrative structures of the PRC</a:t>
            </a:r>
          </a:p>
          <a:p>
            <a:pPr lvl="1"/>
            <a:r>
              <a:rPr lang="en-GB" dirty="0" smtClean="0"/>
              <a:t>The effects of the Korean War</a:t>
            </a:r>
          </a:p>
          <a:p>
            <a:pPr lvl="1"/>
            <a:r>
              <a:rPr lang="en-GB" dirty="0" smtClean="0"/>
              <a:t>Land Reform</a:t>
            </a:r>
          </a:p>
          <a:p>
            <a:pPr lvl="1"/>
            <a:r>
              <a:rPr lang="en-GB" dirty="0" smtClean="0"/>
              <a:t>The First Five Year Plan </a:t>
            </a:r>
          </a:p>
          <a:p>
            <a:pPr lvl="1"/>
            <a:r>
              <a:rPr lang="en-GB" dirty="0" err="1" smtClean="0"/>
              <a:t>Edication</a:t>
            </a:r>
            <a:endParaRPr lang="en-GB" dirty="0" smtClean="0"/>
          </a:p>
          <a:p>
            <a:pPr lvl="1"/>
            <a:r>
              <a:rPr lang="en-GB" dirty="0" smtClean="0"/>
              <a:t>Mass mobilisation projects</a:t>
            </a:r>
          </a:p>
          <a:p>
            <a:r>
              <a:rPr lang="en-GB" b="1" dirty="0" smtClean="0"/>
              <a:t>Key exam questions:</a:t>
            </a:r>
          </a:p>
          <a:p>
            <a:pPr lvl="1"/>
            <a:r>
              <a:rPr lang="en-GB" dirty="0" smtClean="0"/>
              <a:t>How far did the CCP succeed in changing China between 1949 and 1956?</a:t>
            </a:r>
          </a:p>
          <a:p>
            <a:pPr lvl="1"/>
            <a:r>
              <a:rPr lang="en-GB" dirty="0" smtClean="0"/>
              <a:t>How far did Mao put the ideals of the </a:t>
            </a:r>
            <a:r>
              <a:rPr lang="en-GB" dirty="0" err="1" smtClean="0"/>
              <a:t>Yun’an</a:t>
            </a:r>
            <a:r>
              <a:rPr lang="en-GB" dirty="0" smtClean="0"/>
              <a:t> years into practice? </a:t>
            </a:r>
          </a:p>
          <a:p>
            <a:r>
              <a:rPr lang="en-GB" b="1" dirty="0" smtClean="0"/>
              <a:t>Key debate </a:t>
            </a:r>
          </a:p>
          <a:p>
            <a:pPr lvl="1"/>
            <a:r>
              <a:rPr lang="en-GB" dirty="0" smtClean="0"/>
              <a:t>How far were the 1950s a “golden age” in China?</a:t>
            </a:r>
          </a:p>
          <a:p>
            <a:pPr lvl="1"/>
            <a:r>
              <a:rPr lang="en-GB" dirty="0" smtClean="0"/>
              <a:t>How far did Mao act in his own interest rather than the CCP’s or China’s?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632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do I start?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Importance of context</a:t>
            </a:r>
          </a:p>
          <a:p>
            <a:r>
              <a:rPr lang="en-GB" dirty="0" smtClean="0"/>
              <a:t>China’s place in world history</a:t>
            </a:r>
          </a:p>
          <a:p>
            <a:r>
              <a:rPr lang="en-GB" dirty="0" smtClean="0"/>
              <a:t>The importance of the 19</a:t>
            </a:r>
            <a:r>
              <a:rPr lang="en-GB" baseline="30000" dirty="0" smtClean="0"/>
              <a:t>th</a:t>
            </a:r>
            <a:r>
              <a:rPr lang="en-GB" dirty="0" smtClean="0"/>
              <a:t> century and the Qing dynasty</a:t>
            </a:r>
          </a:p>
          <a:p>
            <a:r>
              <a:rPr lang="en-GB" dirty="0" smtClean="0"/>
              <a:t>Placing the GMD &amp; the CCP in the context of the 4</a:t>
            </a:r>
            <a:r>
              <a:rPr lang="en-GB" baseline="30000" dirty="0" smtClean="0"/>
              <a:t>th</a:t>
            </a:r>
            <a:r>
              <a:rPr lang="en-GB" dirty="0" smtClean="0"/>
              <a:t> May movement and modernisation paradigm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5926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ulverstoncouncil.org.uk/binaries/edu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706"/>
            <a:ext cx="7956553" cy="685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0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http://www.china-mike.com/wp-content/uploads/2011/01/qing-dynasty-map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16" y="-8040"/>
            <a:ext cx="9164615" cy="68660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58506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http://celticowboy.com/ChineseCon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915" y="692696"/>
            <a:ext cx="9212800" cy="552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496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ttps://lexloiz.files.wordpress.com/2011/12/boxer-rebellion-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-29199"/>
            <a:ext cx="5032846" cy="689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454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C:\Users\Adam\Pictures\img11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0"/>
            <a:ext cx="590465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590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876</Words>
  <Application>Microsoft Macintosh PowerPoint</Application>
  <PresentationFormat>On-screen Show (4:3)</PresentationFormat>
  <Paragraphs>107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Teaching History in the Pre-U Mandarin Course</vt:lpstr>
      <vt:lpstr>Challenges</vt:lpstr>
      <vt:lpstr>Opportunities</vt:lpstr>
      <vt:lpstr>Where do I start?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Qing Solutions to Chinese Weakness</vt:lpstr>
      <vt:lpstr>PowerPoint Presentation</vt:lpstr>
      <vt:lpstr>PowerPoint Presentation</vt:lpstr>
      <vt:lpstr>PowerPoint Presentation</vt:lpstr>
      <vt:lpstr>Modernising Dilemma</vt:lpstr>
      <vt:lpstr>Japan – the Meiji Restoration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problems did the  warlords cause?</vt:lpstr>
      <vt:lpstr>PowerPoint Presentation</vt:lpstr>
      <vt:lpstr>Political Consequences of the 4th May </vt:lpstr>
      <vt:lpstr>Pre-U History Syllabus Breakdown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“Vinegar” Joe Stilwell</vt:lpstr>
      <vt:lpstr>PowerPoint Presentation</vt:lpstr>
      <vt:lpstr>Pre-U History Syllabus Breakdown</vt:lpstr>
      <vt:lpstr>Pre-U History Syllabus Breakdown</vt:lpstr>
      <vt:lpstr>Pre-U History Syllabus Breakdown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Hern</dc:creator>
  <cp:lastModifiedBy>Philippa Vallely</cp:lastModifiedBy>
  <cp:revision>7</cp:revision>
  <dcterms:created xsi:type="dcterms:W3CDTF">2016-06-27T08:03:44Z</dcterms:created>
  <dcterms:modified xsi:type="dcterms:W3CDTF">2016-07-01T11:09:04Z</dcterms:modified>
</cp:coreProperties>
</file>