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7" r:id="rId8"/>
    <p:sldId id="262" r:id="rId9"/>
    <p:sldId id="263" r:id="rId10"/>
    <p:sldId id="264" r:id="rId11"/>
    <p:sldId id="265" r:id="rId12"/>
    <p:sldId id="266"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30DB"/>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96" d="100"/>
          <a:sy n="96" d="100"/>
        </p:scale>
        <p:origin x="-120" y="-128"/>
      </p:cViewPr>
      <p:guideLst>
        <p:guide orient="horz" pos="2160"/>
        <p:guide pos="3840"/>
      </p:guideLst>
    </p:cSldViewPr>
  </p:slideViewPr>
  <p:notesTextViewPr>
    <p:cViewPr>
      <p:scale>
        <a:sx n="1" d="1"/>
        <a:sy n="1" d="1"/>
      </p:scale>
      <p:origin x="0" y="0"/>
    </p:cViewPr>
  </p:notesText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1EA8A35-C78A-449F-BC91-546A5421E242}" type="datetimeFigureOut">
              <a:rPr lang="en-GB" smtClean="0"/>
              <a:t>01/07/2016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722905B-D972-4B3F-8BC3-9C40FF94FE06}" type="slidenum">
              <a:rPr lang="en-GB" smtClean="0"/>
              <a:t>‹#›</a:t>
            </a:fld>
            <a:endParaRPr lang="en-GB"/>
          </a:p>
        </p:txBody>
      </p:sp>
    </p:spTree>
    <p:extLst>
      <p:ext uri="{BB962C8B-B14F-4D97-AF65-F5344CB8AC3E}">
        <p14:creationId xmlns:p14="http://schemas.microsoft.com/office/powerpoint/2010/main" val="4237187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Questions in the History paper will tend to ask students to evaluate success or importance. </a:t>
            </a:r>
          </a:p>
          <a:p>
            <a:endParaRPr lang="en-GB" dirty="0"/>
          </a:p>
          <a:p>
            <a:r>
              <a:rPr lang="en-GB" dirty="0" smtClean="0"/>
              <a:t>Therefore the key to success in the final examination is getting them to practice analysing information in this fashion throughout the course. </a:t>
            </a:r>
          </a:p>
          <a:p>
            <a:endParaRPr lang="en-GB" dirty="0"/>
          </a:p>
          <a:p>
            <a:r>
              <a:rPr lang="en-GB" dirty="0" smtClean="0"/>
              <a:t>e.g. for this activity, how successful was Mao</a:t>
            </a:r>
            <a:endParaRPr lang="en-GB" dirty="0"/>
          </a:p>
        </p:txBody>
      </p:sp>
      <p:sp>
        <p:nvSpPr>
          <p:cNvPr id="4" name="Slide Number Placeholder 3"/>
          <p:cNvSpPr>
            <a:spLocks noGrp="1"/>
          </p:cNvSpPr>
          <p:nvPr>
            <p:ph type="sldNum" sz="quarter" idx="10"/>
          </p:nvPr>
        </p:nvSpPr>
        <p:spPr/>
        <p:txBody>
          <a:bodyPr/>
          <a:lstStyle/>
          <a:p>
            <a:fld id="{8D5F0FF1-2FB2-4B23-BB06-B7822AE5E0D7}" type="slidenum">
              <a:rPr lang="en-GB" smtClean="0"/>
              <a:t>3</a:t>
            </a:fld>
            <a:endParaRPr lang="en-GB"/>
          </a:p>
        </p:txBody>
      </p:sp>
    </p:spTree>
    <p:extLst>
      <p:ext uri="{BB962C8B-B14F-4D97-AF65-F5344CB8AC3E}">
        <p14:creationId xmlns:p14="http://schemas.microsoft.com/office/powerpoint/2010/main" val="213404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C4FA509-F403-43CE-AFE1-D04252465376}" type="datetimeFigureOut">
              <a:rPr lang="en-GB" smtClean="0"/>
              <a:t>01/07/2016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BE9474-3AE3-467A-AE40-C0FC3D214A5C}" type="slidenum">
              <a:rPr lang="en-GB" smtClean="0"/>
              <a:t>‹#›</a:t>
            </a:fld>
            <a:endParaRPr lang="en-GB"/>
          </a:p>
        </p:txBody>
      </p:sp>
    </p:spTree>
    <p:extLst>
      <p:ext uri="{BB962C8B-B14F-4D97-AF65-F5344CB8AC3E}">
        <p14:creationId xmlns:p14="http://schemas.microsoft.com/office/powerpoint/2010/main" val="302122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4FA509-F403-43CE-AFE1-D04252465376}" type="datetimeFigureOut">
              <a:rPr lang="en-GB" smtClean="0"/>
              <a:t>01/07/2016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BE9474-3AE3-467A-AE40-C0FC3D214A5C}" type="slidenum">
              <a:rPr lang="en-GB" smtClean="0"/>
              <a:t>‹#›</a:t>
            </a:fld>
            <a:endParaRPr lang="en-GB"/>
          </a:p>
        </p:txBody>
      </p:sp>
    </p:spTree>
    <p:extLst>
      <p:ext uri="{BB962C8B-B14F-4D97-AF65-F5344CB8AC3E}">
        <p14:creationId xmlns:p14="http://schemas.microsoft.com/office/powerpoint/2010/main" val="21790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4FA509-F403-43CE-AFE1-D04252465376}" type="datetimeFigureOut">
              <a:rPr lang="en-GB" smtClean="0"/>
              <a:t>01/07/2016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BE9474-3AE3-467A-AE40-C0FC3D214A5C}" type="slidenum">
              <a:rPr lang="en-GB" smtClean="0"/>
              <a:t>‹#›</a:t>
            </a:fld>
            <a:endParaRPr lang="en-GB"/>
          </a:p>
        </p:txBody>
      </p:sp>
    </p:spTree>
    <p:extLst>
      <p:ext uri="{BB962C8B-B14F-4D97-AF65-F5344CB8AC3E}">
        <p14:creationId xmlns:p14="http://schemas.microsoft.com/office/powerpoint/2010/main" val="247405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4FA509-F403-43CE-AFE1-D04252465376}" type="datetimeFigureOut">
              <a:rPr lang="en-GB" smtClean="0"/>
              <a:t>01/07/2016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BE9474-3AE3-467A-AE40-C0FC3D214A5C}" type="slidenum">
              <a:rPr lang="en-GB" smtClean="0"/>
              <a:t>‹#›</a:t>
            </a:fld>
            <a:endParaRPr lang="en-GB"/>
          </a:p>
        </p:txBody>
      </p:sp>
    </p:spTree>
    <p:extLst>
      <p:ext uri="{BB962C8B-B14F-4D97-AF65-F5344CB8AC3E}">
        <p14:creationId xmlns:p14="http://schemas.microsoft.com/office/powerpoint/2010/main" val="356194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4FA509-F403-43CE-AFE1-D04252465376}" type="datetimeFigureOut">
              <a:rPr lang="en-GB" smtClean="0"/>
              <a:t>01/07/2016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BE9474-3AE3-467A-AE40-C0FC3D214A5C}" type="slidenum">
              <a:rPr lang="en-GB" smtClean="0"/>
              <a:t>‹#›</a:t>
            </a:fld>
            <a:endParaRPr lang="en-GB"/>
          </a:p>
        </p:txBody>
      </p:sp>
    </p:spTree>
    <p:extLst>
      <p:ext uri="{BB962C8B-B14F-4D97-AF65-F5344CB8AC3E}">
        <p14:creationId xmlns:p14="http://schemas.microsoft.com/office/powerpoint/2010/main" val="177314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C4FA509-F403-43CE-AFE1-D04252465376}" type="datetimeFigureOut">
              <a:rPr lang="en-GB" smtClean="0"/>
              <a:t>01/07/2016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BE9474-3AE3-467A-AE40-C0FC3D214A5C}" type="slidenum">
              <a:rPr lang="en-GB" smtClean="0"/>
              <a:t>‹#›</a:t>
            </a:fld>
            <a:endParaRPr lang="en-GB"/>
          </a:p>
        </p:txBody>
      </p:sp>
    </p:spTree>
    <p:extLst>
      <p:ext uri="{BB962C8B-B14F-4D97-AF65-F5344CB8AC3E}">
        <p14:creationId xmlns:p14="http://schemas.microsoft.com/office/powerpoint/2010/main" val="35604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C4FA509-F403-43CE-AFE1-D04252465376}" type="datetimeFigureOut">
              <a:rPr lang="en-GB" smtClean="0"/>
              <a:t>01/07/2016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BE9474-3AE3-467A-AE40-C0FC3D214A5C}" type="slidenum">
              <a:rPr lang="en-GB" smtClean="0"/>
              <a:t>‹#›</a:t>
            </a:fld>
            <a:endParaRPr lang="en-GB"/>
          </a:p>
        </p:txBody>
      </p:sp>
    </p:spTree>
    <p:extLst>
      <p:ext uri="{BB962C8B-B14F-4D97-AF65-F5344CB8AC3E}">
        <p14:creationId xmlns:p14="http://schemas.microsoft.com/office/powerpoint/2010/main" val="840137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C4FA509-F403-43CE-AFE1-D04252465376}" type="datetimeFigureOut">
              <a:rPr lang="en-GB" smtClean="0"/>
              <a:t>01/07/2016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BE9474-3AE3-467A-AE40-C0FC3D214A5C}" type="slidenum">
              <a:rPr lang="en-GB" smtClean="0"/>
              <a:t>‹#›</a:t>
            </a:fld>
            <a:endParaRPr lang="en-GB"/>
          </a:p>
        </p:txBody>
      </p:sp>
    </p:spTree>
    <p:extLst>
      <p:ext uri="{BB962C8B-B14F-4D97-AF65-F5344CB8AC3E}">
        <p14:creationId xmlns:p14="http://schemas.microsoft.com/office/powerpoint/2010/main" val="763345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FA509-F403-43CE-AFE1-D04252465376}" type="datetimeFigureOut">
              <a:rPr lang="en-GB" smtClean="0"/>
              <a:t>01/07/2016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BE9474-3AE3-467A-AE40-C0FC3D214A5C}" type="slidenum">
              <a:rPr lang="en-GB" smtClean="0"/>
              <a:t>‹#›</a:t>
            </a:fld>
            <a:endParaRPr lang="en-GB"/>
          </a:p>
        </p:txBody>
      </p:sp>
    </p:spTree>
    <p:extLst>
      <p:ext uri="{BB962C8B-B14F-4D97-AF65-F5344CB8AC3E}">
        <p14:creationId xmlns:p14="http://schemas.microsoft.com/office/powerpoint/2010/main" val="1247527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FA509-F403-43CE-AFE1-D04252465376}" type="datetimeFigureOut">
              <a:rPr lang="en-GB" smtClean="0"/>
              <a:t>01/07/2016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BE9474-3AE3-467A-AE40-C0FC3D214A5C}" type="slidenum">
              <a:rPr lang="en-GB" smtClean="0"/>
              <a:t>‹#›</a:t>
            </a:fld>
            <a:endParaRPr lang="en-GB"/>
          </a:p>
        </p:txBody>
      </p:sp>
    </p:spTree>
    <p:extLst>
      <p:ext uri="{BB962C8B-B14F-4D97-AF65-F5344CB8AC3E}">
        <p14:creationId xmlns:p14="http://schemas.microsoft.com/office/powerpoint/2010/main" val="1210449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FA509-F403-43CE-AFE1-D04252465376}" type="datetimeFigureOut">
              <a:rPr lang="en-GB" smtClean="0"/>
              <a:t>01/07/2016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BE9474-3AE3-467A-AE40-C0FC3D214A5C}" type="slidenum">
              <a:rPr lang="en-GB" smtClean="0"/>
              <a:t>‹#›</a:t>
            </a:fld>
            <a:endParaRPr lang="en-GB"/>
          </a:p>
        </p:txBody>
      </p:sp>
    </p:spTree>
    <p:extLst>
      <p:ext uri="{BB962C8B-B14F-4D97-AF65-F5344CB8AC3E}">
        <p14:creationId xmlns:p14="http://schemas.microsoft.com/office/powerpoint/2010/main" val="22067071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FA509-F403-43CE-AFE1-D04252465376}" type="datetimeFigureOut">
              <a:rPr lang="en-GB" smtClean="0"/>
              <a:t>01/07/2016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E9474-3AE3-467A-AE40-C0FC3D214A5C}" type="slidenum">
              <a:rPr lang="en-GB" smtClean="0"/>
              <a:t>‹#›</a:t>
            </a:fld>
            <a:endParaRPr lang="en-GB"/>
          </a:p>
        </p:txBody>
      </p:sp>
    </p:spTree>
    <p:extLst>
      <p:ext uri="{BB962C8B-B14F-4D97-AF65-F5344CB8AC3E}">
        <p14:creationId xmlns:p14="http://schemas.microsoft.com/office/powerpoint/2010/main" val="4005103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hineseposters.net/posters/e15-29.php" TargetMode="Externa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607" y="197202"/>
            <a:ext cx="12041393" cy="2387600"/>
          </a:xfrm>
        </p:spPr>
        <p:txBody>
          <a:bodyPr>
            <a:normAutofit/>
          </a:bodyPr>
          <a:lstStyle/>
          <a:p>
            <a:r>
              <a:rPr lang="en-US" dirty="0">
                <a:latin typeface="Rockwell" panose="02060603020205020403" pitchFamily="18" charset="0"/>
              </a:rPr>
              <a:t>Exam Success: How to prepare students to write History Essays</a:t>
            </a:r>
            <a:endParaRPr lang="en-GB" dirty="0">
              <a:latin typeface="Rockwell" panose="02060603020205020403" pitchFamily="18" charset="0"/>
            </a:endParaRPr>
          </a:p>
        </p:txBody>
      </p:sp>
      <p:sp>
        <p:nvSpPr>
          <p:cNvPr id="3" name="Subtitle 2"/>
          <p:cNvSpPr>
            <a:spLocks noGrp="1"/>
          </p:cNvSpPr>
          <p:nvPr>
            <p:ph type="subTitle" idx="1"/>
          </p:nvPr>
        </p:nvSpPr>
        <p:spPr>
          <a:xfrm>
            <a:off x="6956612" y="3881738"/>
            <a:ext cx="5235388" cy="1655762"/>
          </a:xfrm>
        </p:spPr>
        <p:txBody>
          <a:bodyPr>
            <a:normAutofit/>
          </a:bodyPr>
          <a:lstStyle/>
          <a:p>
            <a:r>
              <a:rPr lang="en-GB" sz="3600" u="sng" dirty="0" smtClean="0">
                <a:latin typeface="Rockwell" panose="02060603020205020403" pitchFamily="18" charset="0"/>
              </a:rPr>
              <a:t>Chinese Culture: The Founding of the Peoples Republic of China</a:t>
            </a:r>
            <a:endParaRPr lang="en-GB" sz="3600" u="sng" dirty="0">
              <a:latin typeface="Rockwell" panose="02060603020205020403" pitchFamily="18" charset="0"/>
            </a:endParaRPr>
          </a:p>
        </p:txBody>
      </p:sp>
      <p:pic>
        <p:nvPicPr>
          <p:cNvPr id="1026" name="Picture 2" descr="http://maxxelli-blog.com/wp-content/uploads/2014/09/Founding-of-New-Ch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04" y="2987076"/>
            <a:ext cx="6417348" cy="369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4575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8341"/>
            <a:ext cx="10515600" cy="1325563"/>
          </a:xfrm>
        </p:spPr>
        <p:txBody>
          <a:bodyPr>
            <a:normAutofit/>
          </a:bodyPr>
          <a:lstStyle/>
          <a:p>
            <a:pPr algn="ctr"/>
            <a:r>
              <a:rPr lang="en-GB" sz="1200" u="sng" dirty="0" smtClean="0">
                <a:latin typeface="Agency FB" panose="020B0503020202020204" pitchFamily="34" charset="0"/>
              </a:rPr>
              <a:t>Conclusions</a:t>
            </a:r>
            <a:endParaRPr lang="en-GB" sz="1200" u="sng" dirty="0">
              <a:latin typeface="Agency FB" panose="020B0503020202020204" pitchFamily="34" charset="0"/>
            </a:endParaRPr>
          </a:p>
        </p:txBody>
      </p:sp>
      <p:graphicFrame>
        <p:nvGraphicFramePr>
          <p:cNvPr id="4" name="Content Placeholder 3"/>
          <p:cNvGraphicFramePr>
            <a:graphicFrameLocks noGrp="1"/>
          </p:cNvGraphicFramePr>
          <p:nvPr>
            <p:ph idx="1"/>
            <p:extLst/>
          </p:nvPr>
        </p:nvGraphicFramePr>
        <p:xfrm>
          <a:off x="327542" y="354841"/>
          <a:ext cx="11245758" cy="6635422"/>
        </p:xfrm>
        <a:graphic>
          <a:graphicData uri="http://schemas.openxmlformats.org/drawingml/2006/table">
            <a:tbl>
              <a:tblPr firstRow="1" bandRow="1">
                <a:tableStyleId>{5940675A-B579-460E-94D1-54222C63F5DA}</a:tableStyleId>
              </a:tblPr>
              <a:tblGrid>
                <a:gridCol w="3748586"/>
                <a:gridCol w="3748586"/>
                <a:gridCol w="3748586"/>
              </a:tblGrid>
              <a:tr h="451983">
                <a:tc>
                  <a:txBody>
                    <a:bodyPr/>
                    <a:lstStyle/>
                    <a:p>
                      <a:r>
                        <a:rPr lang="en-GB" sz="1200" dirty="0" smtClean="0">
                          <a:latin typeface="Agency FB" panose="020B0503020202020204" pitchFamily="34" charset="0"/>
                        </a:rPr>
                        <a:t>Overall… (answer the question</a:t>
                      </a:r>
                      <a:r>
                        <a:rPr lang="en-GB" sz="1200" baseline="0" dirty="0" smtClean="0">
                          <a:latin typeface="Agency FB" panose="020B0503020202020204" pitchFamily="34" charset="0"/>
                        </a:rPr>
                        <a:t> – refer to most important factor OR make and overall JU on success) </a:t>
                      </a:r>
                      <a:r>
                        <a:rPr lang="en-GB" sz="1200" b="1" baseline="0" dirty="0" smtClean="0">
                          <a:latin typeface="Agency FB" panose="020B0503020202020204" pitchFamily="34" charset="0"/>
                        </a:rPr>
                        <a:t>BECAUSE</a:t>
                      </a:r>
                      <a:endParaRPr lang="en-GB" sz="1200" b="1" dirty="0">
                        <a:latin typeface="Agency FB" panose="020B0503020202020204" pitchFamily="34" charset="0"/>
                      </a:endParaRPr>
                    </a:p>
                  </a:txBody>
                  <a:tcPr/>
                </a:tc>
                <a:tc>
                  <a:txBody>
                    <a:bodyPr/>
                    <a:lstStyle/>
                    <a:p>
                      <a:r>
                        <a:rPr lang="en-GB" sz="1200" dirty="0" smtClean="0">
                          <a:latin typeface="Agency FB" panose="020B0503020202020204" pitchFamily="34" charset="0"/>
                        </a:rPr>
                        <a:t>Refer to other factors discussed</a:t>
                      </a:r>
                      <a:endParaRPr lang="en-GB" sz="1200" dirty="0">
                        <a:latin typeface="Agency FB" panose="020B0503020202020204" pitchFamily="34" charset="0"/>
                      </a:endParaRPr>
                    </a:p>
                  </a:txBody>
                  <a:tcPr/>
                </a:tc>
                <a:tc>
                  <a:txBody>
                    <a:bodyPr/>
                    <a:lstStyle/>
                    <a:p>
                      <a:r>
                        <a:rPr lang="en-GB" sz="1200" dirty="0" smtClean="0">
                          <a:latin typeface="Agency FB" panose="020B0503020202020204" pitchFamily="34" charset="0"/>
                        </a:rPr>
                        <a:t>Therefore…</a:t>
                      </a:r>
                      <a:endParaRPr lang="en-GB" sz="1200" dirty="0">
                        <a:latin typeface="Agency FB" panose="020B0503020202020204" pitchFamily="34" charset="0"/>
                      </a:endParaRPr>
                    </a:p>
                  </a:txBody>
                  <a:tcPr/>
                </a:tc>
              </a:tr>
              <a:tr h="500392">
                <a:tc gridSpan="3">
                  <a:txBody>
                    <a:bodyPr/>
                    <a:lstStyle/>
                    <a:p>
                      <a:pPr algn="ctr"/>
                      <a:r>
                        <a:rPr lang="en-GB" sz="1200" dirty="0" smtClean="0">
                          <a:latin typeface="Agency FB" panose="020B0503020202020204" pitchFamily="34" charset="0"/>
                        </a:rPr>
                        <a:t>Mao described the Red</a:t>
                      </a:r>
                      <a:r>
                        <a:rPr lang="en-GB" sz="1200" baseline="0" dirty="0" smtClean="0">
                          <a:latin typeface="Agency FB" panose="020B0503020202020204" pitchFamily="34" charset="0"/>
                        </a:rPr>
                        <a:t> Army as ‘the fish who swam in the sea’, the sea being the Chinese peasants. To what extent is the relationship with the peasantry fundamental to the Chinese Communist Party’s ultimate victory over the Japanese and the </a:t>
                      </a:r>
                      <a:r>
                        <a:rPr lang="en-GB" sz="1200" baseline="0" dirty="0" err="1" smtClean="0">
                          <a:latin typeface="Agency FB" panose="020B0503020202020204" pitchFamily="34" charset="0"/>
                        </a:rPr>
                        <a:t>Guomindang</a:t>
                      </a:r>
                      <a:r>
                        <a:rPr lang="en-GB" sz="1200" baseline="0" dirty="0" smtClean="0">
                          <a:latin typeface="Agency FB" panose="020B0503020202020204" pitchFamily="34" charset="0"/>
                        </a:rPr>
                        <a:t>?</a:t>
                      </a:r>
                      <a:endParaRPr lang="en-GB" sz="1200" dirty="0">
                        <a:latin typeface="Agency FB" panose="020B0503020202020204" pitchFamily="34" charset="0"/>
                      </a:endParaRPr>
                    </a:p>
                  </a:txBody>
                  <a:tcPr/>
                </a:tc>
                <a:tc hMerge="1">
                  <a:txBody>
                    <a:bodyPr/>
                    <a:lstStyle/>
                    <a:p>
                      <a:endParaRPr lang="en-GB" dirty="0">
                        <a:latin typeface="Bell MT" panose="02020503060305020303" pitchFamily="18" charset="0"/>
                      </a:endParaRPr>
                    </a:p>
                  </a:txBody>
                  <a:tcPr/>
                </a:tc>
                <a:tc hMerge="1">
                  <a:txBody>
                    <a:bodyPr/>
                    <a:lstStyle/>
                    <a:p>
                      <a:endParaRPr lang="en-GB" dirty="0">
                        <a:latin typeface="Bell MT" panose="02020503060305020303" pitchFamily="18" charset="0"/>
                      </a:endParaRPr>
                    </a:p>
                  </a:txBody>
                  <a:tcPr/>
                </a:tc>
              </a:tr>
              <a:tr h="1082729">
                <a:tc>
                  <a:txBody>
                    <a:bodyPr/>
                    <a:lstStyle/>
                    <a:p>
                      <a:endParaRPr lang="en-GB" sz="1200">
                        <a:latin typeface="Agency FB" panose="020B0503020202020204" pitchFamily="34" charset="0"/>
                      </a:endParaRPr>
                    </a:p>
                  </a:txBody>
                  <a:tcPr/>
                </a:tc>
                <a:tc>
                  <a:txBody>
                    <a:bodyPr/>
                    <a:lstStyle/>
                    <a:p>
                      <a:endParaRPr lang="en-GB" sz="1200">
                        <a:latin typeface="Agency FB" panose="020B0503020202020204" pitchFamily="34" charset="0"/>
                      </a:endParaRPr>
                    </a:p>
                  </a:txBody>
                  <a:tcPr/>
                </a:tc>
                <a:tc>
                  <a:txBody>
                    <a:bodyPr/>
                    <a:lstStyle/>
                    <a:p>
                      <a:endParaRPr lang="en-GB" sz="1200">
                        <a:latin typeface="Agency FB" panose="020B0503020202020204" pitchFamily="34" charset="0"/>
                      </a:endParaRPr>
                    </a:p>
                  </a:txBody>
                  <a:tcPr/>
                </a:tc>
              </a:tr>
              <a:tr h="348038">
                <a:tc gridSpan="3">
                  <a:txBody>
                    <a:bodyPr/>
                    <a:lstStyle/>
                    <a:p>
                      <a:pPr algn="ctr"/>
                      <a:r>
                        <a:rPr lang="en-GB" sz="1200" dirty="0" smtClean="0">
                          <a:latin typeface="Agency FB" panose="020B0503020202020204" pitchFamily="34" charset="0"/>
                        </a:rPr>
                        <a:t>To what</a:t>
                      </a:r>
                      <a:r>
                        <a:rPr lang="en-GB" sz="1200" baseline="0" dirty="0" smtClean="0">
                          <a:latin typeface="Agency FB" panose="020B0503020202020204" pitchFamily="34" charset="0"/>
                        </a:rPr>
                        <a:t> extent was the Chinese Communist Party successful in revolutionising the education of the population in the period 1949-56?</a:t>
                      </a:r>
                      <a:endParaRPr lang="en-GB" sz="1200" dirty="0">
                        <a:latin typeface="Agency FB" panose="020B0503020202020204" pitchFamily="34" charset="0"/>
                      </a:endParaRPr>
                    </a:p>
                  </a:txBody>
                  <a:tcPr/>
                </a:tc>
                <a:tc hMerge="1">
                  <a:txBody>
                    <a:bodyPr/>
                    <a:lstStyle/>
                    <a:p>
                      <a:endParaRPr lang="en-GB" dirty="0">
                        <a:latin typeface="Bell MT" panose="02020503060305020303" pitchFamily="18" charset="0"/>
                      </a:endParaRPr>
                    </a:p>
                  </a:txBody>
                  <a:tcPr/>
                </a:tc>
                <a:tc hMerge="1">
                  <a:txBody>
                    <a:bodyPr/>
                    <a:lstStyle/>
                    <a:p>
                      <a:endParaRPr lang="en-GB" dirty="0">
                        <a:latin typeface="Bell MT" panose="02020503060305020303" pitchFamily="18" charset="0"/>
                      </a:endParaRPr>
                    </a:p>
                  </a:txBody>
                  <a:tcPr/>
                </a:tc>
              </a:tr>
              <a:tr h="1082729">
                <a:tc>
                  <a:txBody>
                    <a:bodyPr/>
                    <a:lstStyle/>
                    <a:p>
                      <a:endParaRPr lang="en-GB" sz="1200">
                        <a:latin typeface="Agency FB" panose="020B0503020202020204" pitchFamily="34" charset="0"/>
                      </a:endParaRPr>
                    </a:p>
                  </a:txBody>
                  <a:tcPr/>
                </a:tc>
                <a:tc>
                  <a:txBody>
                    <a:bodyPr/>
                    <a:lstStyle/>
                    <a:p>
                      <a:endParaRPr lang="en-GB" sz="1200" dirty="0">
                        <a:latin typeface="Agency FB" panose="020B0503020202020204" pitchFamily="34" charset="0"/>
                      </a:endParaRPr>
                    </a:p>
                  </a:txBody>
                  <a:tcPr/>
                </a:tc>
                <a:tc>
                  <a:txBody>
                    <a:bodyPr/>
                    <a:lstStyle/>
                    <a:p>
                      <a:endParaRPr lang="en-GB" sz="1200" dirty="0">
                        <a:latin typeface="Agency FB" panose="020B0503020202020204" pitchFamily="34" charset="0"/>
                      </a:endParaRPr>
                    </a:p>
                  </a:txBody>
                  <a:tcPr/>
                </a:tc>
              </a:tr>
              <a:tr h="369553">
                <a:tc gridSpan="3">
                  <a:txBody>
                    <a:bodyPr/>
                    <a:lstStyle/>
                    <a:p>
                      <a:pPr algn="ctr"/>
                      <a:r>
                        <a:rPr lang="en-GB" sz="1200" dirty="0" smtClean="0">
                          <a:latin typeface="Agency FB" panose="020B0503020202020204" pitchFamily="34" charset="0"/>
                        </a:rPr>
                        <a:t>To what extent did the wider international situation (1937-49)</a:t>
                      </a:r>
                      <a:r>
                        <a:rPr lang="en-GB" sz="1200" baseline="0" dirty="0" smtClean="0">
                          <a:latin typeface="Agency FB" panose="020B0503020202020204" pitchFamily="34" charset="0"/>
                        </a:rPr>
                        <a:t> help to ensure that the Communist Party of China won  the Civil War, leading to the founding of the People’s Republic of China?</a:t>
                      </a:r>
                      <a:endParaRPr lang="en-GB" sz="1200" dirty="0">
                        <a:latin typeface="Agency FB" panose="020B0503020202020204" pitchFamily="34" charset="0"/>
                      </a:endParaRPr>
                    </a:p>
                  </a:txBody>
                  <a:tcPr/>
                </a:tc>
                <a:tc hMerge="1">
                  <a:txBody>
                    <a:bodyPr/>
                    <a:lstStyle/>
                    <a:p>
                      <a:endParaRPr lang="en-GB" dirty="0">
                        <a:latin typeface="Bell MT" panose="02020503060305020303" pitchFamily="18" charset="0"/>
                      </a:endParaRPr>
                    </a:p>
                  </a:txBody>
                  <a:tcPr/>
                </a:tc>
                <a:tc hMerge="1">
                  <a:txBody>
                    <a:bodyPr/>
                    <a:lstStyle/>
                    <a:p>
                      <a:endParaRPr lang="en-GB" dirty="0">
                        <a:latin typeface="Bell MT" panose="02020503060305020303" pitchFamily="18" charset="0"/>
                      </a:endParaRPr>
                    </a:p>
                  </a:txBody>
                  <a:tcPr/>
                </a:tc>
              </a:tr>
              <a:tr h="1082729">
                <a:tc>
                  <a:txBody>
                    <a:bodyPr/>
                    <a:lstStyle/>
                    <a:p>
                      <a:endParaRPr lang="en-GB" sz="1200">
                        <a:latin typeface="Agency FB" panose="020B0503020202020204" pitchFamily="34" charset="0"/>
                      </a:endParaRPr>
                    </a:p>
                  </a:txBody>
                  <a:tcPr/>
                </a:tc>
                <a:tc>
                  <a:txBody>
                    <a:bodyPr/>
                    <a:lstStyle/>
                    <a:p>
                      <a:endParaRPr lang="en-GB" sz="1200">
                        <a:latin typeface="Agency FB" panose="020B0503020202020204" pitchFamily="34" charset="0"/>
                      </a:endParaRPr>
                    </a:p>
                  </a:txBody>
                  <a:tcPr/>
                </a:tc>
                <a:tc>
                  <a:txBody>
                    <a:bodyPr/>
                    <a:lstStyle/>
                    <a:p>
                      <a:endParaRPr lang="en-GB" sz="1200">
                        <a:latin typeface="Agency FB" panose="020B0503020202020204" pitchFamily="34" charset="0"/>
                      </a:endParaRPr>
                    </a:p>
                  </a:txBody>
                  <a:tcPr/>
                </a:tc>
              </a:tr>
              <a:tr h="358796">
                <a:tc gridSpan="3">
                  <a:txBody>
                    <a:bodyPr/>
                    <a:lstStyle/>
                    <a:p>
                      <a:pPr algn="ctr"/>
                      <a:r>
                        <a:rPr lang="en-GB" sz="1200" dirty="0" smtClean="0">
                          <a:latin typeface="Agency FB" panose="020B0503020202020204" pitchFamily="34" charset="0"/>
                        </a:rPr>
                        <a:t>How far were the policies and ideology developed in the</a:t>
                      </a:r>
                      <a:r>
                        <a:rPr lang="en-GB" sz="1200" baseline="0" dirty="0" smtClean="0">
                          <a:latin typeface="Agency FB" panose="020B0503020202020204" pitchFamily="34" charset="0"/>
                        </a:rPr>
                        <a:t> </a:t>
                      </a:r>
                      <a:r>
                        <a:rPr lang="en-GB" sz="1200" baseline="0" dirty="0" err="1" smtClean="0">
                          <a:latin typeface="Agency FB" panose="020B0503020202020204" pitchFamily="34" charset="0"/>
                        </a:rPr>
                        <a:t>Yan’an</a:t>
                      </a:r>
                      <a:r>
                        <a:rPr lang="en-GB" sz="1200" baseline="0" dirty="0" smtClean="0">
                          <a:latin typeface="Agency FB" panose="020B0503020202020204" pitchFamily="34" charset="0"/>
                        </a:rPr>
                        <a:t> period implemented in the early years of the People’s Republic of China?</a:t>
                      </a:r>
                      <a:endParaRPr lang="en-GB" sz="1200" dirty="0">
                        <a:latin typeface="Agency FB" panose="020B0503020202020204" pitchFamily="34" charset="0"/>
                      </a:endParaRPr>
                    </a:p>
                  </a:txBody>
                  <a:tcPr/>
                </a:tc>
                <a:tc hMerge="1">
                  <a:txBody>
                    <a:bodyPr/>
                    <a:lstStyle/>
                    <a:p>
                      <a:endParaRPr lang="en-GB" dirty="0">
                        <a:latin typeface="Bell MT" panose="02020503060305020303" pitchFamily="18" charset="0"/>
                      </a:endParaRPr>
                    </a:p>
                  </a:txBody>
                  <a:tcPr/>
                </a:tc>
                <a:tc hMerge="1">
                  <a:txBody>
                    <a:bodyPr/>
                    <a:lstStyle/>
                    <a:p>
                      <a:endParaRPr lang="en-GB" dirty="0">
                        <a:latin typeface="Bell MT" panose="02020503060305020303" pitchFamily="18" charset="0"/>
                      </a:endParaRPr>
                    </a:p>
                  </a:txBody>
                  <a:tcPr/>
                </a:tc>
              </a:tr>
              <a:tr h="1082729">
                <a:tc>
                  <a:txBody>
                    <a:bodyPr/>
                    <a:lstStyle/>
                    <a:p>
                      <a:endParaRPr lang="en-GB" sz="1200" dirty="0">
                        <a:latin typeface="Agency FB" panose="020B0503020202020204" pitchFamily="34" charset="0"/>
                      </a:endParaRPr>
                    </a:p>
                  </a:txBody>
                  <a:tcPr/>
                </a:tc>
                <a:tc>
                  <a:txBody>
                    <a:bodyPr/>
                    <a:lstStyle/>
                    <a:p>
                      <a:endParaRPr lang="en-GB" sz="1200" dirty="0">
                        <a:latin typeface="Agency FB" panose="020B0503020202020204" pitchFamily="34" charset="0"/>
                      </a:endParaRPr>
                    </a:p>
                  </a:txBody>
                  <a:tcPr/>
                </a:tc>
                <a:tc>
                  <a:txBody>
                    <a:bodyPr/>
                    <a:lstStyle/>
                    <a:p>
                      <a:endParaRPr lang="en-GB" sz="1200" dirty="0">
                        <a:latin typeface="Agency FB" panose="020B0503020202020204" pitchFamily="34" charset="0"/>
                      </a:endParaRPr>
                    </a:p>
                  </a:txBody>
                  <a:tcPr/>
                </a:tc>
              </a:tr>
            </a:tbl>
          </a:graphicData>
        </a:graphic>
      </p:graphicFrame>
    </p:spTree>
    <p:extLst>
      <p:ext uri="{BB962C8B-B14F-4D97-AF65-F5344CB8AC3E}">
        <p14:creationId xmlns:p14="http://schemas.microsoft.com/office/powerpoint/2010/main" val="1902662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Rockwell" panose="02060603020205020403" pitchFamily="18" charset="0"/>
              </a:rPr>
              <a:t>4. Writing</a:t>
            </a:r>
            <a:endParaRPr lang="en-GB" dirty="0">
              <a:latin typeface="Rockwell" panose="02060603020205020403" pitchFamily="18" charset="0"/>
            </a:endParaRPr>
          </a:p>
        </p:txBody>
      </p:sp>
      <p:sp>
        <p:nvSpPr>
          <p:cNvPr id="3" name="Content Placeholder 2"/>
          <p:cNvSpPr>
            <a:spLocks noGrp="1"/>
          </p:cNvSpPr>
          <p:nvPr>
            <p:ph idx="1"/>
          </p:nvPr>
        </p:nvSpPr>
        <p:spPr/>
        <p:txBody>
          <a:bodyPr>
            <a:normAutofit fontScale="62500" lnSpcReduction="20000"/>
          </a:bodyPr>
          <a:lstStyle/>
          <a:p>
            <a:pPr marL="0" indent="0">
              <a:buNone/>
            </a:pPr>
            <a:r>
              <a:rPr lang="en-GB" dirty="0" smtClean="0">
                <a:latin typeface="Rockwell" panose="02060603020205020403" pitchFamily="18" charset="0"/>
              </a:rPr>
              <a:t>Look through this essay. </a:t>
            </a:r>
            <a:r>
              <a:rPr lang="en-GB" u="sng" dirty="0" smtClean="0">
                <a:latin typeface="Rockwell" panose="02060603020205020403" pitchFamily="18" charset="0"/>
              </a:rPr>
              <a:t>Underline</a:t>
            </a:r>
            <a:r>
              <a:rPr lang="en-GB" dirty="0" smtClean="0">
                <a:latin typeface="Rockwell" panose="02060603020205020403" pitchFamily="18" charset="0"/>
              </a:rPr>
              <a:t> or </a:t>
            </a:r>
            <a:r>
              <a:rPr lang="en-GB" b="1" dirty="0" smtClean="0">
                <a:solidFill>
                  <a:srgbClr val="92D050"/>
                </a:solidFill>
                <a:latin typeface="Rockwell" panose="02060603020205020403" pitchFamily="18" charset="0"/>
              </a:rPr>
              <a:t>highlight</a:t>
            </a:r>
            <a:r>
              <a:rPr lang="en-GB" dirty="0" smtClean="0">
                <a:latin typeface="Rockwell" panose="02060603020205020403" pitchFamily="18" charset="0"/>
              </a:rPr>
              <a:t> the following:</a:t>
            </a:r>
          </a:p>
          <a:p>
            <a:pPr marL="0" indent="0">
              <a:buNone/>
            </a:pPr>
            <a:r>
              <a:rPr lang="en-GB" b="1" u="sng" dirty="0" smtClean="0">
                <a:solidFill>
                  <a:srgbClr val="F830DB"/>
                </a:solidFill>
                <a:latin typeface="Rockwell" panose="02060603020205020403" pitchFamily="18" charset="0"/>
              </a:rPr>
              <a:t>Introduction</a:t>
            </a:r>
          </a:p>
          <a:p>
            <a:pPr>
              <a:buFont typeface="Wingdings" panose="05000000000000000000" pitchFamily="2" charset="2"/>
              <a:buChar char="ü"/>
            </a:pPr>
            <a:r>
              <a:rPr lang="en-GB" dirty="0" smtClean="0">
                <a:latin typeface="Rockwell" panose="02060603020205020403" pitchFamily="18" charset="0"/>
              </a:rPr>
              <a:t>Has the question been answered?</a:t>
            </a:r>
          </a:p>
          <a:p>
            <a:pPr>
              <a:buFont typeface="Wingdings" panose="05000000000000000000" pitchFamily="2" charset="2"/>
              <a:buChar char="ü"/>
            </a:pPr>
            <a:r>
              <a:rPr lang="en-GB" dirty="0" smtClean="0">
                <a:latin typeface="Rockwell" panose="02060603020205020403" pitchFamily="18" charset="0"/>
              </a:rPr>
              <a:t>Is there some contextual knowledge about the period?</a:t>
            </a:r>
          </a:p>
          <a:p>
            <a:pPr>
              <a:buFont typeface="Wingdings" panose="05000000000000000000" pitchFamily="2" charset="2"/>
              <a:buChar char="ü"/>
            </a:pPr>
            <a:r>
              <a:rPr lang="en-GB" dirty="0" smtClean="0">
                <a:latin typeface="Rockwell" panose="02060603020205020403" pitchFamily="18" charset="0"/>
              </a:rPr>
              <a:t>Have the factors been introduced?</a:t>
            </a:r>
          </a:p>
          <a:p>
            <a:pPr marL="0" indent="0">
              <a:buNone/>
            </a:pPr>
            <a:r>
              <a:rPr lang="en-GB" b="1" u="sng" dirty="0" smtClean="0">
                <a:solidFill>
                  <a:srgbClr val="00B050"/>
                </a:solidFill>
                <a:latin typeface="Rockwell" panose="02060603020205020403" pitchFamily="18" charset="0"/>
              </a:rPr>
              <a:t>Paragraphs</a:t>
            </a:r>
          </a:p>
          <a:p>
            <a:pPr>
              <a:buFont typeface="Wingdings" panose="05000000000000000000" pitchFamily="2" charset="2"/>
              <a:buChar char="ü"/>
            </a:pPr>
            <a:r>
              <a:rPr lang="en-GB" dirty="0" smtClean="0">
                <a:latin typeface="Rockwell" panose="02060603020205020403" pitchFamily="18" charset="0"/>
              </a:rPr>
              <a:t>Precise evidence</a:t>
            </a:r>
          </a:p>
          <a:p>
            <a:pPr>
              <a:buFont typeface="Wingdings" panose="05000000000000000000" pitchFamily="2" charset="2"/>
              <a:buChar char="ü"/>
            </a:pPr>
            <a:r>
              <a:rPr lang="en-GB" dirty="0" smtClean="0">
                <a:latin typeface="Rockwell" panose="02060603020205020403" pitchFamily="18" charset="0"/>
              </a:rPr>
              <a:t>Explaining the evidence in relation to the question</a:t>
            </a:r>
          </a:p>
          <a:p>
            <a:pPr>
              <a:buFont typeface="Wingdings" panose="05000000000000000000" pitchFamily="2" charset="2"/>
              <a:buChar char="ü"/>
            </a:pPr>
            <a:r>
              <a:rPr lang="en-GB" dirty="0" smtClean="0">
                <a:latin typeface="Rockwell" panose="02060603020205020403" pitchFamily="18" charset="0"/>
              </a:rPr>
              <a:t>Mini-conclusion at the end of the paragraph (summing up what has been discussed)</a:t>
            </a:r>
          </a:p>
          <a:p>
            <a:pPr marL="0" indent="0">
              <a:buNone/>
            </a:pPr>
            <a:r>
              <a:rPr lang="en-GB" b="1" u="sng" dirty="0" smtClean="0">
                <a:solidFill>
                  <a:srgbClr val="00B0F0"/>
                </a:solidFill>
                <a:latin typeface="Rockwell" panose="02060603020205020403" pitchFamily="18" charset="0"/>
              </a:rPr>
              <a:t>Conclusion</a:t>
            </a:r>
          </a:p>
          <a:p>
            <a:pPr>
              <a:buFont typeface="Wingdings" panose="05000000000000000000" pitchFamily="2" charset="2"/>
              <a:buChar char="ü"/>
            </a:pPr>
            <a:r>
              <a:rPr lang="en-GB" dirty="0" smtClean="0">
                <a:latin typeface="Rockwell" panose="02060603020205020403" pitchFamily="18" charset="0"/>
              </a:rPr>
              <a:t>Has the question been answered?</a:t>
            </a:r>
          </a:p>
          <a:p>
            <a:pPr>
              <a:buFont typeface="Wingdings" panose="05000000000000000000" pitchFamily="2" charset="2"/>
              <a:buChar char="ü"/>
            </a:pPr>
            <a:r>
              <a:rPr lang="en-GB" dirty="0" smtClean="0">
                <a:latin typeface="Rockwell" panose="02060603020205020403" pitchFamily="18" charset="0"/>
              </a:rPr>
              <a:t>Are any relationships between factors explained e.g. X led to Y</a:t>
            </a:r>
          </a:p>
          <a:p>
            <a:pPr>
              <a:buFont typeface="Wingdings" panose="05000000000000000000" pitchFamily="2" charset="2"/>
              <a:buChar char="ü"/>
            </a:pPr>
            <a:r>
              <a:rPr lang="en-GB" dirty="0" smtClean="0">
                <a:latin typeface="Rockwell" panose="02060603020205020403" pitchFamily="18" charset="0"/>
              </a:rPr>
              <a:t>Is there a hierarchy of judgement e.g. the most important factor / success…</a:t>
            </a:r>
            <a:endParaRPr lang="en-GB" dirty="0">
              <a:latin typeface="Rockwell" panose="02060603020205020403" pitchFamily="18" charset="0"/>
            </a:endParaRPr>
          </a:p>
          <a:p>
            <a:pPr marL="0" indent="0">
              <a:buNone/>
            </a:pPr>
            <a:endParaRPr lang="en-GB" dirty="0">
              <a:latin typeface="Rockwell" panose="02060603020205020403" pitchFamily="18" charset="0"/>
            </a:endParaRPr>
          </a:p>
        </p:txBody>
      </p:sp>
    </p:spTree>
    <p:extLst>
      <p:ext uri="{BB962C8B-B14F-4D97-AF65-F5344CB8AC3E}">
        <p14:creationId xmlns:p14="http://schemas.microsoft.com/office/powerpoint/2010/main" val="22297236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Rockwell" panose="02060603020205020403" pitchFamily="18" charset="0"/>
              </a:rPr>
              <a:t>5. Marking</a:t>
            </a:r>
            <a:endParaRPr lang="en-GB" dirty="0">
              <a:latin typeface="Rockwell" panose="02060603020205020403"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41269149"/>
              </p:ext>
            </p:extLst>
          </p:nvPr>
        </p:nvGraphicFramePr>
        <p:xfrm>
          <a:off x="214257" y="1420008"/>
          <a:ext cx="7508317" cy="5271247"/>
        </p:xfrm>
        <a:graphic>
          <a:graphicData uri="http://schemas.openxmlformats.org/drawingml/2006/table">
            <a:tbl>
              <a:tblPr firstRow="1" bandRow="1">
                <a:tableStyleId>{5940675A-B579-460E-94D1-54222C63F5DA}</a:tableStyleId>
              </a:tblPr>
              <a:tblGrid>
                <a:gridCol w="1227268"/>
                <a:gridCol w="2727484"/>
                <a:gridCol w="3553565"/>
              </a:tblGrid>
              <a:tr h="344739">
                <a:tc>
                  <a:txBody>
                    <a:bodyPr/>
                    <a:lstStyle/>
                    <a:p>
                      <a:r>
                        <a:rPr lang="en-GB" sz="1400" dirty="0" smtClean="0">
                          <a:latin typeface="Rockwell" panose="02060603020205020403" pitchFamily="18" charset="0"/>
                        </a:rPr>
                        <a:t>Annotation </a:t>
                      </a:r>
                      <a:endParaRPr lang="en-GB" sz="1400" dirty="0">
                        <a:latin typeface="Rockwell" panose="02060603020205020403" pitchFamily="18" charset="0"/>
                      </a:endParaRPr>
                    </a:p>
                  </a:txBody>
                  <a:tcPr/>
                </a:tc>
                <a:tc>
                  <a:txBody>
                    <a:bodyPr/>
                    <a:lstStyle/>
                    <a:p>
                      <a:r>
                        <a:rPr lang="en-GB" sz="1400" dirty="0" smtClean="0">
                          <a:latin typeface="Rockwell" panose="02060603020205020403" pitchFamily="18" charset="0"/>
                        </a:rPr>
                        <a:t>Explanation </a:t>
                      </a:r>
                      <a:endParaRPr lang="en-GB" sz="1400" dirty="0">
                        <a:latin typeface="Rockwell" panose="02060603020205020403" pitchFamily="18" charset="0"/>
                      </a:endParaRPr>
                    </a:p>
                  </a:txBody>
                  <a:tcPr/>
                </a:tc>
                <a:tc>
                  <a:txBody>
                    <a:bodyPr/>
                    <a:lstStyle/>
                    <a:p>
                      <a:r>
                        <a:rPr lang="en-GB" sz="1400" dirty="0" smtClean="0">
                          <a:latin typeface="Rockwell" panose="02060603020205020403" pitchFamily="18" charset="0"/>
                        </a:rPr>
                        <a:t>EXAMPLE</a:t>
                      </a:r>
                      <a:endParaRPr lang="en-GB" sz="1400" dirty="0">
                        <a:latin typeface="Rockwell" panose="02060603020205020403" pitchFamily="18" charset="0"/>
                      </a:endParaRPr>
                    </a:p>
                  </a:txBody>
                  <a:tcPr/>
                </a:tc>
              </a:tr>
              <a:tr h="1304853">
                <a:tc>
                  <a:txBody>
                    <a:bodyPr/>
                    <a:lstStyle/>
                    <a:p>
                      <a:r>
                        <a:rPr lang="en-GB" sz="1400" dirty="0" smtClean="0">
                          <a:latin typeface="Rockwell" panose="02060603020205020403" pitchFamily="18" charset="0"/>
                        </a:rPr>
                        <a:t>EXP (explain)</a:t>
                      </a:r>
                      <a:endParaRPr lang="en-GB" sz="1400" dirty="0">
                        <a:latin typeface="Rockwell" panose="02060603020205020403" pitchFamily="18" charset="0"/>
                      </a:endParaRPr>
                    </a:p>
                  </a:txBody>
                  <a:tcPr/>
                </a:tc>
                <a:tc>
                  <a:txBody>
                    <a:bodyPr/>
                    <a:lstStyle/>
                    <a:p>
                      <a:r>
                        <a:rPr lang="en-GB" sz="1400" dirty="0" smtClean="0">
                          <a:latin typeface="Rockwell" panose="02060603020205020403" pitchFamily="18" charset="0"/>
                        </a:rPr>
                        <a:t>Evidence</a:t>
                      </a:r>
                      <a:r>
                        <a:rPr lang="en-GB" sz="1400" baseline="0" dirty="0" smtClean="0">
                          <a:latin typeface="Rockwell" panose="02060603020205020403" pitchFamily="18" charset="0"/>
                        </a:rPr>
                        <a:t> has been explicitly explained in relation to the question i.e. the exact words in the question have been used to explain the evidence.</a:t>
                      </a:r>
                      <a:endParaRPr lang="en-GB" sz="1400" dirty="0">
                        <a:latin typeface="Rockwell" panose="02060603020205020403" pitchFamily="18" charset="0"/>
                      </a:endParaRPr>
                    </a:p>
                  </a:txBody>
                  <a:tcPr/>
                </a:tc>
                <a:tc>
                  <a:txBody>
                    <a:bodyPr/>
                    <a:lstStyle/>
                    <a:p>
                      <a:r>
                        <a:rPr lang="en-GB" sz="1400" dirty="0" smtClean="0">
                          <a:latin typeface="Bradley Hand ITC" panose="03070402050302030203" pitchFamily="66" charset="0"/>
                        </a:rPr>
                        <a:t>This was therefore the most important way in which the CCP achieved control because…</a:t>
                      </a:r>
                      <a:endParaRPr lang="en-GB" sz="1400" dirty="0">
                        <a:latin typeface="Bradley Hand ITC" panose="03070402050302030203" pitchFamily="66" charset="0"/>
                      </a:endParaRPr>
                    </a:p>
                  </a:txBody>
                  <a:tcPr/>
                </a:tc>
              </a:tr>
              <a:tr h="1542100">
                <a:tc>
                  <a:txBody>
                    <a:bodyPr/>
                    <a:lstStyle/>
                    <a:p>
                      <a:r>
                        <a:rPr lang="en-GB" sz="1400" dirty="0" smtClean="0">
                          <a:latin typeface="Rockwell" panose="02060603020205020403" pitchFamily="18" charset="0"/>
                        </a:rPr>
                        <a:t>AN (analysis)</a:t>
                      </a:r>
                      <a:endParaRPr lang="en-GB" sz="1400" dirty="0">
                        <a:latin typeface="Rockwell" panose="02060603020205020403" pitchFamily="18" charset="0"/>
                      </a:endParaRPr>
                    </a:p>
                  </a:txBody>
                  <a:tcPr/>
                </a:tc>
                <a:tc>
                  <a:txBody>
                    <a:bodyPr/>
                    <a:lstStyle/>
                    <a:p>
                      <a:r>
                        <a:rPr lang="en-GB" sz="1400" dirty="0" smtClean="0">
                          <a:latin typeface="Rockwell" panose="02060603020205020403" pitchFamily="18" charset="0"/>
                        </a:rPr>
                        <a:t>At</a:t>
                      </a:r>
                      <a:r>
                        <a:rPr lang="en-GB" sz="1400" baseline="0" dirty="0" smtClean="0">
                          <a:latin typeface="Rockwell" panose="02060603020205020403" pitchFamily="18" charset="0"/>
                        </a:rPr>
                        <a:t> the end of a paragraph there is a comparison between factors.</a:t>
                      </a:r>
                      <a:endParaRPr lang="en-GB" sz="1400" dirty="0">
                        <a:latin typeface="Rockwell" panose="02060603020205020403" pitchFamily="18" charset="0"/>
                      </a:endParaRPr>
                    </a:p>
                  </a:txBody>
                  <a:tcPr/>
                </a:tc>
                <a:tc>
                  <a:txBody>
                    <a:bodyPr/>
                    <a:lstStyle/>
                    <a:p>
                      <a:r>
                        <a:rPr lang="en-GB" sz="1400" dirty="0" smtClean="0">
                          <a:latin typeface="Bradley Hand ITC" panose="03070402050302030203" pitchFamily="66" charset="0"/>
                        </a:rPr>
                        <a:t>Although</a:t>
                      </a:r>
                      <a:r>
                        <a:rPr lang="en-GB" sz="1400" baseline="0" dirty="0" smtClean="0">
                          <a:latin typeface="Bradley Hand ITC" panose="03070402050302030203" pitchFamily="66" charset="0"/>
                        </a:rPr>
                        <a:t> the CCP’s peasant focused policies were important for increasing membership and eventually taking power they were not as important as Mao’s leadership as it was Mao who skilfully moulded the party’s policy platform.</a:t>
                      </a:r>
                      <a:endParaRPr lang="en-GB" sz="1400" dirty="0">
                        <a:latin typeface="Bradley Hand ITC" panose="03070402050302030203" pitchFamily="66" charset="0"/>
                      </a:endParaRPr>
                    </a:p>
                  </a:txBody>
                  <a:tcPr/>
                </a:tc>
              </a:tr>
              <a:tr h="2079555">
                <a:tc>
                  <a:txBody>
                    <a:bodyPr/>
                    <a:lstStyle/>
                    <a:p>
                      <a:r>
                        <a:rPr lang="en-GB" sz="1400" dirty="0" smtClean="0">
                          <a:latin typeface="Rockwell" panose="02060603020205020403" pitchFamily="18" charset="0"/>
                        </a:rPr>
                        <a:t>J (judgement)</a:t>
                      </a:r>
                      <a:endParaRPr lang="en-GB" sz="1400" dirty="0">
                        <a:latin typeface="Rockwell" panose="02060603020205020403" pitchFamily="18" charset="0"/>
                      </a:endParaRPr>
                    </a:p>
                  </a:txBody>
                  <a:tcPr/>
                </a:tc>
                <a:tc>
                  <a:txBody>
                    <a:bodyPr/>
                    <a:lstStyle/>
                    <a:p>
                      <a:r>
                        <a:rPr lang="en-GB" sz="1400" dirty="0" smtClean="0">
                          <a:latin typeface="Rockwell" panose="02060603020205020403" pitchFamily="18" charset="0"/>
                        </a:rPr>
                        <a:t>An explained judgement in relation to the question</a:t>
                      </a:r>
                      <a:endParaRPr lang="en-GB" sz="1400" dirty="0">
                        <a:latin typeface="Rockwell" panose="02060603020205020403" pitchFamily="18" charset="0"/>
                      </a:endParaRPr>
                    </a:p>
                  </a:txBody>
                  <a:tcPr/>
                </a:tc>
                <a:tc>
                  <a:txBody>
                    <a:bodyPr/>
                    <a:lstStyle/>
                    <a:p>
                      <a:r>
                        <a:rPr lang="en-GB" sz="1400" dirty="0" smtClean="0">
                          <a:latin typeface="Bradley Hand ITC" panose="03070402050302030203" pitchFamily="66" charset="0"/>
                        </a:rPr>
                        <a:t>Overall,</a:t>
                      </a:r>
                      <a:r>
                        <a:rPr lang="en-GB" sz="1400" baseline="0" dirty="0" smtClean="0">
                          <a:latin typeface="Bradley Hand ITC" panose="03070402050302030203" pitchFamily="66" charset="0"/>
                        </a:rPr>
                        <a:t> it is clear that Mao’s leadership was the most important reason why the CCP was able to gain control by 1949 because it was his ability to adapt communist theory to the Chinese situation alongside revolutionising both the Red Army and agricultural policy that ultimately led the CCP to take control in 1949.</a:t>
                      </a:r>
                      <a:endParaRPr lang="en-GB" sz="1400" dirty="0">
                        <a:latin typeface="Bradley Hand ITC" panose="03070402050302030203" pitchFamily="66" charset="0"/>
                      </a:endParaRPr>
                    </a:p>
                  </a:txBody>
                  <a:tcPr/>
                </a:tc>
              </a:tr>
            </a:tbl>
          </a:graphicData>
        </a:graphic>
      </p:graphicFrame>
      <p:pic>
        <p:nvPicPr>
          <p:cNvPr id="4" name="Picture 3"/>
          <p:cNvPicPr>
            <a:picLocks noChangeAspect="1"/>
          </p:cNvPicPr>
          <p:nvPr/>
        </p:nvPicPr>
        <p:blipFill rotWithShape="1">
          <a:blip r:embed="rId2"/>
          <a:srcRect l="24971" t="14492" r="41110" b="4480"/>
          <a:stretch/>
        </p:blipFill>
        <p:spPr>
          <a:xfrm>
            <a:off x="7722574" y="236788"/>
            <a:ext cx="4255169" cy="6353407"/>
          </a:xfrm>
          <a:prstGeom prst="rect">
            <a:avLst/>
          </a:prstGeom>
        </p:spPr>
      </p:pic>
    </p:spTree>
    <p:extLst>
      <p:ext uri="{BB962C8B-B14F-4D97-AF65-F5344CB8AC3E}">
        <p14:creationId xmlns:p14="http://schemas.microsoft.com/office/powerpoint/2010/main" val="28696348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Rockwell" panose="02060603020205020403" pitchFamily="18" charset="0"/>
              </a:rPr>
              <a:t>1. Knowledge</a:t>
            </a:r>
            <a:endParaRPr lang="en-GB" dirty="0">
              <a:latin typeface="Rockwell" panose="02060603020205020403" pitchFamily="18" charset="0"/>
            </a:endParaRPr>
          </a:p>
        </p:txBody>
      </p:sp>
      <p:sp>
        <p:nvSpPr>
          <p:cNvPr id="3" name="Content Placeholder 2"/>
          <p:cNvSpPr>
            <a:spLocks noGrp="1"/>
          </p:cNvSpPr>
          <p:nvPr>
            <p:ph idx="1"/>
          </p:nvPr>
        </p:nvSpPr>
        <p:spPr/>
        <p:txBody>
          <a:bodyPr/>
          <a:lstStyle/>
          <a:p>
            <a:pPr marL="0" indent="0">
              <a:buNone/>
            </a:pPr>
            <a:r>
              <a:rPr lang="en-GB" dirty="0" smtClean="0">
                <a:latin typeface="Rockwell" panose="02060603020205020403" pitchFamily="18" charset="0"/>
              </a:rPr>
              <a:t>Key Skill: Explaining evidence in relation to the question</a:t>
            </a:r>
            <a:endParaRPr lang="en-GB" dirty="0">
              <a:latin typeface="Rockwell" panose="02060603020205020403" pitchFamily="18" charset="0"/>
            </a:endParaRPr>
          </a:p>
        </p:txBody>
      </p:sp>
      <p:pic>
        <p:nvPicPr>
          <p:cNvPr id="4" name="Picture 2" descr="Agricultural cooperativization is the socialist course that makes everybody prosperous, 1956">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4" t="998" r="1513" b="2033"/>
          <a:stretch/>
        </p:blipFill>
        <p:spPr bwMode="auto">
          <a:xfrm>
            <a:off x="3055172" y="2398955"/>
            <a:ext cx="6067313" cy="418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3301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605" y="133902"/>
            <a:ext cx="11786506" cy="1143000"/>
          </a:xfrm>
        </p:spPr>
        <p:txBody>
          <a:bodyPr>
            <a:noAutofit/>
          </a:bodyPr>
          <a:lstStyle/>
          <a:p>
            <a:r>
              <a:rPr lang="en-GB" sz="3600" b="1" dirty="0">
                <a:latin typeface="Rockwell" panose="02060603020205020403" pitchFamily="18" charset="0"/>
              </a:rPr>
              <a:t>PRC: The Early Years - Political and Social Reform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966668"/>
              </p:ext>
            </p:extLst>
          </p:nvPr>
        </p:nvGraphicFramePr>
        <p:xfrm>
          <a:off x="215152" y="1040234"/>
          <a:ext cx="9175904" cy="5349240"/>
        </p:xfrm>
        <a:graphic>
          <a:graphicData uri="http://schemas.openxmlformats.org/drawingml/2006/table">
            <a:tbl>
              <a:tblPr firstRow="1" bandRow="1">
                <a:tableStyleId>{5940675A-B579-460E-94D1-54222C63F5DA}</a:tableStyleId>
              </a:tblPr>
              <a:tblGrid>
                <a:gridCol w="4533836"/>
                <a:gridCol w="1085282"/>
                <a:gridCol w="1580804"/>
                <a:gridCol w="1975982"/>
              </a:tblGrid>
              <a:tr h="234262">
                <a:tc>
                  <a:txBody>
                    <a:bodyPr/>
                    <a:lstStyle/>
                    <a:p>
                      <a:r>
                        <a:rPr lang="en-GB" sz="1100" b="1" dirty="0" smtClean="0">
                          <a:latin typeface="Rockwell" panose="02060603020205020403" pitchFamily="18" charset="0"/>
                        </a:rPr>
                        <a:t>Problem</a:t>
                      </a:r>
                      <a:endParaRPr lang="en-GB" sz="1100" b="1" dirty="0">
                        <a:latin typeface="Rockwell" panose="02060603020205020403" pitchFamily="18" charset="0"/>
                      </a:endParaRPr>
                    </a:p>
                  </a:txBody>
                  <a:tcPr/>
                </a:tc>
                <a:tc>
                  <a:txBody>
                    <a:bodyPr/>
                    <a:lstStyle/>
                    <a:p>
                      <a:r>
                        <a:rPr lang="en-GB" sz="1100" b="1" dirty="0" smtClean="0">
                          <a:latin typeface="Rockwell" panose="02060603020205020403" pitchFamily="18" charset="0"/>
                        </a:rPr>
                        <a:t>WWMD?</a:t>
                      </a:r>
                      <a:endParaRPr lang="en-GB" sz="1100" b="1" dirty="0">
                        <a:latin typeface="Rockwell" panose="02060603020205020403" pitchFamily="18" charset="0"/>
                      </a:endParaRPr>
                    </a:p>
                  </a:txBody>
                  <a:tcPr/>
                </a:tc>
                <a:tc>
                  <a:txBody>
                    <a:bodyPr/>
                    <a:lstStyle/>
                    <a:p>
                      <a:r>
                        <a:rPr lang="en-GB" sz="1100" b="1" dirty="0" smtClean="0">
                          <a:latin typeface="Rockwell" panose="02060603020205020403" pitchFamily="18" charset="0"/>
                        </a:rPr>
                        <a:t>What did Mao do?</a:t>
                      </a:r>
                      <a:endParaRPr lang="en-GB" sz="1100" b="1" dirty="0">
                        <a:latin typeface="Rockwell" panose="02060603020205020403" pitchFamily="18" charset="0"/>
                      </a:endParaRPr>
                    </a:p>
                  </a:txBody>
                  <a:tcPr/>
                </a:tc>
                <a:tc>
                  <a:txBody>
                    <a:bodyPr/>
                    <a:lstStyle/>
                    <a:p>
                      <a:r>
                        <a:rPr lang="en-GB" sz="1100" b="1" dirty="0" smtClean="0">
                          <a:latin typeface="Rockwell" panose="02060603020205020403" pitchFamily="18" charset="0"/>
                        </a:rPr>
                        <a:t>How successful was Mao?</a:t>
                      </a:r>
                      <a:endParaRPr lang="en-GB" sz="1100" b="1" dirty="0">
                        <a:latin typeface="Rockwell" panose="02060603020205020403" pitchFamily="18" charset="0"/>
                      </a:endParaRPr>
                    </a:p>
                  </a:txBody>
                  <a:tcPr/>
                </a:tc>
              </a:tr>
              <a:tr h="1055186">
                <a:tc>
                  <a:txBody>
                    <a:bodyPr/>
                    <a:lstStyle/>
                    <a:p>
                      <a:r>
                        <a:rPr lang="en-GB" sz="1100" b="1" dirty="0" smtClean="0">
                          <a:latin typeface="Rockwell" panose="02060603020205020403" pitchFamily="18" charset="0"/>
                        </a:rPr>
                        <a:t>Order and Control:</a:t>
                      </a:r>
                      <a:r>
                        <a:rPr lang="en-GB" sz="1100" dirty="0" smtClean="0">
                          <a:latin typeface="Rockwell" panose="02060603020205020403" pitchFamily="18" charset="0"/>
                        </a:rPr>
                        <a:t>  37 years of warlord rule has produced</a:t>
                      </a:r>
                      <a:r>
                        <a:rPr lang="en-GB" sz="1100" baseline="0" dirty="0" smtClean="0">
                          <a:latin typeface="Rockwell" panose="02060603020205020403" pitchFamily="18" charset="0"/>
                        </a:rPr>
                        <a:t> social disintegration and criminal habits on a vast scale. It has been estimated that there were 1 million bandits in the countryside by 1949.  Thieves and gangsters stalked the cites and many women turned to prostitution as a means of survival. There were also many ex-GMD sympathisers who had not managed to escape to Taiwan. </a:t>
                      </a:r>
                      <a:endParaRPr lang="en-GB" sz="1100" dirty="0">
                        <a:latin typeface="Rockwell" panose="02060603020205020403" pitchFamily="18" charset="0"/>
                      </a:endParaRPr>
                    </a:p>
                  </a:txBody>
                  <a:tcPr/>
                </a:tc>
                <a:tc>
                  <a:txBody>
                    <a:bodyPr/>
                    <a:lstStyle/>
                    <a:p>
                      <a:endParaRPr lang="en-GB" sz="1600">
                        <a:latin typeface="Rockwell" panose="02060603020205020403" pitchFamily="18" charset="0"/>
                      </a:endParaRPr>
                    </a:p>
                  </a:txBody>
                  <a:tcPr/>
                </a:tc>
                <a:tc>
                  <a:txBody>
                    <a:bodyPr/>
                    <a:lstStyle/>
                    <a:p>
                      <a:endParaRPr lang="en-GB" sz="1600" dirty="0">
                        <a:latin typeface="Rockwell" panose="02060603020205020403" pitchFamily="18" charset="0"/>
                      </a:endParaRPr>
                    </a:p>
                  </a:txBody>
                  <a:tcPr/>
                </a:tc>
                <a:tc>
                  <a:txBody>
                    <a:bodyPr/>
                    <a:lstStyle/>
                    <a:p>
                      <a:endParaRPr lang="en-GB" sz="1600">
                        <a:latin typeface="Rockwell" panose="02060603020205020403" pitchFamily="18" charset="0"/>
                      </a:endParaRPr>
                    </a:p>
                  </a:txBody>
                  <a:tcPr/>
                </a:tc>
              </a:tr>
              <a:tr h="410350">
                <a:tc>
                  <a:txBody>
                    <a:bodyPr/>
                    <a:lstStyle/>
                    <a:p>
                      <a:r>
                        <a:rPr lang="en-GB" sz="1100" b="1" dirty="0" smtClean="0">
                          <a:latin typeface="Rockwell" panose="02060603020205020403" pitchFamily="18" charset="0"/>
                        </a:rPr>
                        <a:t>Foreigners:</a:t>
                      </a:r>
                      <a:r>
                        <a:rPr lang="en-GB" sz="1100" dirty="0" smtClean="0">
                          <a:latin typeface="Rockwell" panose="02060603020205020403" pitchFamily="18" charset="0"/>
                        </a:rPr>
                        <a:t> there are still many</a:t>
                      </a:r>
                      <a:r>
                        <a:rPr lang="en-GB" sz="1100" baseline="0" dirty="0" smtClean="0">
                          <a:latin typeface="Rockwell" panose="02060603020205020403" pitchFamily="18" charset="0"/>
                        </a:rPr>
                        <a:t> foreigners living and working in China. The regime is VERY suspicious of them.</a:t>
                      </a:r>
                      <a:endParaRPr lang="en-GB" sz="1100" dirty="0">
                        <a:latin typeface="Rockwell" panose="02060603020205020403" pitchFamily="18" charset="0"/>
                      </a:endParaRPr>
                    </a:p>
                  </a:txBody>
                  <a:tcPr/>
                </a:tc>
                <a:tc>
                  <a:txBody>
                    <a:bodyPr/>
                    <a:lstStyle/>
                    <a:p>
                      <a:endParaRPr lang="en-GB" sz="1600">
                        <a:latin typeface="Rockwell" panose="02060603020205020403" pitchFamily="18" charset="0"/>
                      </a:endParaRPr>
                    </a:p>
                  </a:txBody>
                  <a:tcPr/>
                </a:tc>
                <a:tc>
                  <a:txBody>
                    <a:bodyPr/>
                    <a:lstStyle/>
                    <a:p>
                      <a:endParaRPr lang="en-GB" sz="1600">
                        <a:latin typeface="Rockwell" panose="02060603020205020403" pitchFamily="18" charset="0"/>
                      </a:endParaRPr>
                    </a:p>
                  </a:txBody>
                  <a:tcPr/>
                </a:tc>
                <a:tc>
                  <a:txBody>
                    <a:bodyPr/>
                    <a:lstStyle/>
                    <a:p>
                      <a:endParaRPr lang="en-GB" sz="1600">
                        <a:latin typeface="Rockwell" panose="02060603020205020403" pitchFamily="18" charset="0"/>
                      </a:endParaRPr>
                    </a:p>
                  </a:txBody>
                  <a:tcPr/>
                </a:tc>
              </a:tr>
              <a:tr h="410350">
                <a:tc>
                  <a:txBody>
                    <a:bodyPr/>
                    <a:lstStyle/>
                    <a:p>
                      <a:r>
                        <a:rPr lang="en-GB" sz="1100" b="1" dirty="0" smtClean="0">
                          <a:latin typeface="Rockwell" panose="02060603020205020403" pitchFamily="18" charset="0"/>
                        </a:rPr>
                        <a:t>The Bureaucratic / Capitalist</a:t>
                      </a:r>
                      <a:r>
                        <a:rPr lang="en-GB" sz="1100" b="1" baseline="0" dirty="0" smtClean="0">
                          <a:latin typeface="Rockwell" panose="02060603020205020403" pitchFamily="18" charset="0"/>
                        </a:rPr>
                        <a:t> Class</a:t>
                      </a:r>
                      <a:r>
                        <a:rPr lang="en-GB" sz="1100" baseline="0" dirty="0" smtClean="0">
                          <a:latin typeface="Rockwell" panose="02060603020205020403" pitchFamily="18" charset="0"/>
                        </a:rPr>
                        <a:t>: it’s 1952 and you are concerned that there are still remnants of this class of people in China.</a:t>
                      </a:r>
                      <a:endParaRPr lang="en-GB" sz="1100" dirty="0">
                        <a:latin typeface="Rockwell" panose="02060603020205020403" pitchFamily="18" charset="0"/>
                      </a:endParaRPr>
                    </a:p>
                  </a:txBody>
                  <a:tcPr/>
                </a:tc>
                <a:tc>
                  <a:txBody>
                    <a:bodyPr/>
                    <a:lstStyle/>
                    <a:p>
                      <a:endParaRPr lang="en-GB" sz="1600">
                        <a:latin typeface="Rockwell" panose="02060603020205020403" pitchFamily="18" charset="0"/>
                      </a:endParaRPr>
                    </a:p>
                  </a:txBody>
                  <a:tcPr/>
                </a:tc>
                <a:tc>
                  <a:txBody>
                    <a:bodyPr/>
                    <a:lstStyle/>
                    <a:p>
                      <a:endParaRPr lang="en-GB" sz="1600">
                        <a:latin typeface="Rockwell" panose="02060603020205020403" pitchFamily="18" charset="0"/>
                      </a:endParaRPr>
                    </a:p>
                  </a:txBody>
                  <a:tcPr/>
                </a:tc>
                <a:tc>
                  <a:txBody>
                    <a:bodyPr/>
                    <a:lstStyle/>
                    <a:p>
                      <a:endParaRPr lang="en-GB" sz="1600" dirty="0">
                        <a:latin typeface="Rockwell" panose="02060603020205020403" pitchFamily="18" charset="0"/>
                      </a:endParaRPr>
                    </a:p>
                  </a:txBody>
                  <a:tcPr/>
                </a:tc>
              </a:tr>
              <a:tr h="356614">
                <a:tc>
                  <a:txBody>
                    <a:bodyPr/>
                    <a:lstStyle/>
                    <a:p>
                      <a:r>
                        <a:rPr lang="en-GB" sz="1100" b="1" dirty="0" smtClean="0">
                          <a:latin typeface="Rockwell" panose="02060603020205020403" pitchFamily="18" charset="0"/>
                        </a:rPr>
                        <a:t>Political Parties: </a:t>
                      </a:r>
                      <a:r>
                        <a:rPr lang="en-GB" sz="1100" dirty="0" smtClean="0">
                          <a:latin typeface="Rockwell" panose="02060603020205020403" pitchFamily="18" charset="0"/>
                        </a:rPr>
                        <a:t>there are still</a:t>
                      </a:r>
                      <a:r>
                        <a:rPr lang="en-GB" sz="1100" baseline="0" dirty="0" smtClean="0">
                          <a:latin typeface="Rockwell" panose="02060603020205020403" pitchFamily="18" charset="0"/>
                        </a:rPr>
                        <a:t> multiple political parties which worries you.</a:t>
                      </a:r>
                      <a:endParaRPr lang="en-GB" sz="1100" dirty="0">
                        <a:latin typeface="Rockwell" panose="02060603020205020403" pitchFamily="18" charset="0"/>
                      </a:endParaRPr>
                    </a:p>
                  </a:txBody>
                  <a:tcPr/>
                </a:tc>
                <a:tc>
                  <a:txBody>
                    <a:bodyPr/>
                    <a:lstStyle/>
                    <a:p>
                      <a:endParaRPr lang="en-GB" sz="1600">
                        <a:latin typeface="Rockwell" panose="02060603020205020403" pitchFamily="18" charset="0"/>
                      </a:endParaRPr>
                    </a:p>
                  </a:txBody>
                  <a:tcPr/>
                </a:tc>
                <a:tc>
                  <a:txBody>
                    <a:bodyPr/>
                    <a:lstStyle/>
                    <a:p>
                      <a:endParaRPr lang="en-GB" sz="1600">
                        <a:latin typeface="Rockwell" panose="02060603020205020403" pitchFamily="18" charset="0"/>
                      </a:endParaRPr>
                    </a:p>
                  </a:txBody>
                  <a:tcPr/>
                </a:tc>
                <a:tc>
                  <a:txBody>
                    <a:bodyPr/>
                    <a:lstStyle/>
                    <a:p>
                      <a:endParaRPr lang="en-GB" sz="1600" dirty="0">
                        <a:latin typeface="Rockwell" panose="02060603020205020403" pitchFamily="18" charset="0"/>
                      </a:endParaRPr>
                    </a:p>
                  </a:txBody>
                  <a:tcPr/>
                </a:tc>
              </a:tr>
              <a:tr h="571560">
                <a:tc>
                  <a:txBody>
                    <a:bodyPr/>
                    <a:lstStyle/>
                    <a:p>
                      <a:r>
                        <a:rPr lang="en-GB" sz="1100" b="1" dirty="0" smtClean="0">
                          <a:latin typeface="Rockwell" panose="02060603020205020403" pitchFamily="18" charset="0"/>
                        </a:rPr>
                        <a:t>The</a:t>
                      </a:r>
                      <a:r>
                        <a:rPr lang="en-GB" sz="1100" b="1" baseline="0" dirty="0" smtClean="0">
                          <a:latin typeface="Rockwell" panose="02060603020205020403" pitchFamily="18" charset="0"/>
                        </a:rPr>
                        <a:t> general population:</a:t>
                      </a:r>
                      <a:r>
                        <a:rPr lang="en-GB" sz="1100" baseline="0" dirty="0" smtClean="0">
                          <a:latin typeface="Rockwell" panose="02060603020205020403" pitchFamily="18" charset="0"/>
                        </a:rPr>
                        <a:t> you are worried about the way the population are thinking. Are they plotting against you? Are they having ‘un-communist’ thoughts? Are they supporting other parties / political groups?</a:t>
                      </a:r>
                      <a:endParaRPr lang="en-GB" sz="1100" dirty="0">
                        <a:latin typeface="Rockwell" panose="02060603020205020403" pitchFamily="18" charset="0"/>
                      </a:endParaRPr>
                    </a:p>
                  </a:txBody>
                  <a:tcPr/>
                </a:tc>
                <a:tc>
                  <a:txBody>
                    <a:bodyPr/>
                    <a:lstStyle/>
                    <a:p>
                      <a:endParaRPr lang="en-GB" sz="1600">
                        <a:latin typeface="Rockwell" panose="02060603020205020403" pitchFamily="18" charset="0"/>
                      </a:endParaRPr>
                    </a:p>
                  </a:txBody>
                  <a:tcPr/>
                </a:tc>
                <a:tc>
                  <a:txBody>
                    <a:bodyPr/>
                    <a:lstStyle/>
                    <a:p>
                      <a:endParaRPr lang="en-GB" sz="1600">
                        <a:latin typeface="Rockwell" panose="02060603020205020403" pitchFamily="18" charset="0"/>
                      </a:endParaRPr>
                    </a:p>
                  </a:txBody>
                  <a:tcPr/>
                </a:tc>
                <a:tc>
                  <a:txBody>
                    <a:bodyPr/>
                    <a:lstStyle/>
                    <a:p>
                      <a:endParaRPr lang="en-GB" sz="1600">
                        <a:latin typeface="Rockwell" panose="02060603020205020403" pitchFamily="18" charset="0"/>
                      </a:endParaRPr>
                    </a:p>
                  </a:txBody>
                  <a:tcPr/>
                </a:tc>
              </a:tr>
              <a:tr h="732769">
                <a:tc>
                  <a:txBody>
                    <a:bodyPr/>
                    <a:lstStyle/>
                    <a:p>
                      <a:r>
                        <a:rPr lang="en-GB" sz="1100" b="1" dirty="0" smtClean="0">
                          <a:latin typeface="Rockwell" panose="02060603020205020403" pitchFamily="18" charset="0"/>
                        </a:rPr>
                        <a:t>The middle class: </a:t>
                      </a:r>
                      <a:r>
                        <a:rPr lang="en-GB" sz="1100" dirty="0" smtClean="0">
                          <a:latin typeface="Rockwell" panose="02060603020205020403" pitchFamily="18" charset="0"/>
                        </a:rPr>
                        <a:t>you are</a:t>
                      </a:r>
                      <a:r>
                        <a:rPr lang="en-GB" sz="1100" baseline="0" dirty="0" smtClean="0">
                          <a:latin typeface="Rockwell" panose="02060603020205020403" pitchFamily="18" charset="0"/>
                        </a:rPr>
                        <a:t> increasingly worried about China’s bourgeoisie. You have used them to help settle the teething problems of the PRC. However you are determined to turn China into a fully Marxist state in which only one class will exist – the proletariat (revolutionary workers).</a:t>
                      </a:r>
                      <a:endParaRPr lang="en-GB" sz="1100" dirty="0">
                        <a:latin typeface="Rockwell" panose="02060603020205020403" pitchFamily="18" charset="0"/>
                      </a:endParaRPr>
                    </a:p>
                  </a:txBody>
                  <a:tcPr/>
                </a:tc>
                <a:tc>
                  <a:txBody>
                    <a:bodyPr/>
                    <a:lstStyle/>
                    <a:p>
                      <a:endParaRPr lang="en-GB" sz="1600">
                        <a:latin typeface="Rockwell" panose="02060603020205020403" pitchFamily="18" charset="0"/>
                      </a:endParaRPr>
                    </a:p>
                  </a:txBody>
                  <a:tcPr/>
                </a:tc>
                <a:tc>
                  <a:txBody>
                    <a:bodyPr/>
                    <a:lstStyle/>
                    <a:p>
                      <a:endParaRPr lang="en-GB" sz="1600">
                        <a:latin typeface="Rockwell" panose="02060603020205020403" pitchFamily="18" charset="0"/>
                      </a:endParaRPr>
                    </a:p>
                  </a:txBody>
                  <a:tcPr/>
                </a:tc>
                <a:tc>
                  <a:txBody>
                    <a:bodyPr/>
                    <a:lstStyle/>
                    <a:p>
                      <a:endParaRPr lang="en-GB" sz="1600">
                        <a:latin typeface="Rockwell" panose="02060603020205020403" pitchFamily="18" charset="0"/>
                      </a:endParaRPr>
                    </a:p>
                  </a:txBody>
                  <a:tcPr/>
                </a:tc>
              </a:tr>
              <a:tr h="410350">
                <a:tc>
                  <a:txBody>
                    <a:bodyPr/>
                    <a:lstStyle/>
                    <a:p>
                      <a:r>
                        <a:rPr lang="en-GB" sz="1100" b="1" dirty="0" smtClean="0">
                          <a:latin typeface="Rockwell" panose="02060603020205020403" pitchFamily="18" charset="0"/>
                        </a:rPr>
                        <a:t>Who are you ruling? </a:t>
                      </a:r>
                      <a:r>
                        <a:rPr lang="en-GB" sz="1100" dirty="0" smtClean="0">
                          <a:latin typeface="Rockwell" panose="02060603020205020403" pitchFamily="18" charset="0"/>
                        </a:rPr>
                        <a:t>You are worried</a:t>
                      </a:r>
                      <a:r>
                        <a:rPr lang="en-GB" sz="1100" baseline="0" dirty="0" smtClean="0">
                          <a:latin typeface="Rockwell" panose="02060603020205020403" pitchFamily="18" charset="0"/>
                        </a:rPr>
                        <a:t> about the lack of information you have about your population. </a:t>
                      </a:r>
                      <a:endParaRPr lang="en-GB" sz="1100" dirty="0">
                        <a:latin typeface="Rockwell" panose="02060603020205020403" pitchFamily="18" charset="0"/>
                      </a:endParaRPr>
                    </a:p>
                  </a:txBody>
                  <a:tcPr/>
                </a:tc>
                <a:tc>
                  <a:txBody>
                    <a:bodyPr/>
                    <a:lstStyle/>
                    <a:p>
                      <a:endParaRPr lang="en-GB" sz="1600">
                        <a:latin typeface="Rockwell" panose="02060603020205020403" pitchFamily="18" charset="0"/>
                      </a:endParaRPr>
                    </a:p>
                  </a:txBody>
                  <a:tcPr/>
                </a:tc>
                <a:tc>
                  <a:txBody>
                    <a:bodyPr/>
                    <a:lstStyle/>
                    <a:p>
                      <a:endParaRPr lang="en-GB" sz="1600">
                        <a:latin typeface="Rockwell" panose="02060603020205020403" pitchFamily="18" charset="0"/>
                      </a:endParaRPr>
                    </a:p>
                  </a:txBody>
                  <a:tcPr/>
                </a:tc>
                <a:tc>
                  <a:txBody>
                    <a:bodyPr/>
                    <a:lstStyle/>
                    <a:p>
                      <a:endParaRPr lang="en-GB" sz="1600">
                        <a:latin typeface="Rockwell" panose="02060603020205020403" pitchFamily="18" charset="0"/>
                      </a:endParaRPr>
                    </a:p>
                  </a:txBody>
                  <a:tcPr/>
                </a:tc>
              </a:tr>
              <a:tr h="410350">
                <a:tc>
                  <a:txBody>
                    <a:bodyPr/>
                    <a:lstStyle/>
                    <a:p>
                      <a:r>
                        <a:rPr lang="en-GB" sz="1100" dirty="0" smtClean="0">
                          <a:latin typeface="Rockwell" panose="02060603020205020403" pitchFamily="18" charset="0"/>
                        </a:rPr>
                        <a:t>You are concerned about the </a:t>
                      </a:r>
                      <a:r>
                        <a:rPr lang="en-GB" sz="1100" b="1" dirty="0" smtClean="0">
                          <a:latin typeface="Rockwell" panose="02060603020205020403" pitchFamily="18" charset="0"/>
                        </a:rPr>
                        <a:t>position of women</a:t>
                      </a:r>
                      <a:r>
                        <a:rPr lang="en-GB" sz="1100" b="1" baseline="0" dirty="0" smtClean="0">
                          <a:latin typeface="Rockwell" panose="02060603020205020403" pitchFamily="18" charset="0"/>
                        </a:rPr>
                        <a:t> </a:t>
                      </a:r>
                      <a:r>
                        <a:rPr lang="en-GB" sz="1100" baseline="0" dirty="0" smtClean="0">
                          <a:latin typeface="Rockwell" panose="02060603020205020403" pitchFamily="18" charset="0"/>
                        </a:rPr>
                        <a:t>in china. In a truly communist society all citizens should be equal. </a:t>
                      </a:r>
                      <a:endParaRPr lang="en-GB" sz="1100" dirty="0">
                        <a:latin typeface="Rockwell" panose="02060603020205020403" pitchFamily="18" charset="0"/>
                      </a:endParaRPr>
                    </a:p>
                  </a:txBody>
                  <a:tcPr/>
                </a:tc>
                <a:tc>
                  <a:txBody>
                    <a:bodyPr/>
                    <a:lstStyle/>
                    <a:p>
                      <a:endParaRPr lang="en-GB" sz="1600">
                        <a:latin typeface="Rockwell" panose="02060603020205020403" pitchFamily="18" charset="0"/>
                      </a:endParaRPr>
                    </a:p>
                  </a:txBody>
                  <a:tcPr/>
                </a:tc>
                <a:tc>
                  <a:txBody>
                    <a:bodyPr/>
                    <a:lstStyle/>
                    <a:p>
                      <a:endParaRPr lang="en-GB" sz="1600">
                        <a:latin typeface="Rockwell" panose="02060603020205020403" pitchFamily="18" charset="0"/>
                      </a:endParaRPr>
                    </a:p>
                  </a:txBody>
                  <a:tcPr/>
                </a:tc>
                <a:tc>
                  <a:txBody>
                    <a:bodyPr/>
                    <a:lstStyle/>
                    <a:p>
                      <a:endParaRPr lang="en-GB" sz="1600" dirty="0">
                        <a:latin typeface="Rockwell" panose="02060603020205020403" pitchFamily="18" charset="0"/>
                      </a:endParaRPr>
                    </a:p>
                  </a:txBody>
                  <a:tcPr/>
                </a:tc>
              </a:tr>
            </a:tbl>
          </a:graphicData>
        </a:graphic>
      </p:graphicFrame>
      <p:pic>
        <p:nvPicPr>
          <p:cNvPr id="5" name="Picture 2" descr="http://logo-mate.com/wp-content/uploads/2012/05/Mao-Zedong-Cartoon-Me-01-791x10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9256" y="1507066"/>
            <a:ext cx="3062744" cy="396207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9637564" y="5469138"/>
            <a:ext cx="2378728" cy="1205664"/>
            <a:chOff x="4495996" y="2997931"/>
            <a:chExt cx="4342434" cy="2159259"/>
          </a:xfrm>
        </p:grpSpPr>
        <p:pic>
          <p:nvPicPr>
            <p:cNvPr id="7" name="Picture 4" descr="http://www.smoothjazznetwork.com/kennyandsandy/wp-content/uploads/Livestrong-Bracelet.jpg"/>
            <p:cNvPicPr>
              <a:picLocks noChangeAspect="1" noChangeArrowheads="1"/>
            </p:cNvPicPr>
            <p:nvPr/>
          </p:nvPicPr>
          <p:blipFill rotWithShape="1">
            <a:blip r:embed="rId4">
              <a:extLst>
                <a:ext uri="{28A0092B-C50C-407E-A947-70E740481C1C}">
                  <a14:useLocalDpi xmlns:a14="http://schemas.microsoft.com/office/drawing/2010/main" val="0"/>
                </a:ext>
              </a:extLst>
            </a:blip>
            <a:srcRect t="34812"/>
            <a:stretch/>
          </p:blipFill>
          <p:spPr bwMode="auto">
            <a:xfrm>
              <a:off x="4495996" y="2997931"/>
              <a:ext cx="4342434" cy="2159259"/>
            </a:xfrm>
            <a:prstGeom prst="rect">
              <a:avLst/>
            </a:prstGeom>
            <a:solidFill>
              <a:srgbClr val="FFFF00"/>
            </a:solidFill>
          </p:spPr>
        </p:pic>
        <p:sp>
          <p:nvSpPr>
            <p:cNvPr id="8" name="Rectangle 7"/>
            <p:cNvSpPr/>
            <p:nvPr/>
          </p:nvSpPr>
          <p:spPr>
            <a:xfrm>
              <a:off x="5227800" y="3933056"/>
              <a:ext cx="3160623" cy="584536"/>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Rockwell" panose="02060603020205020403" pitchFamily="18" charset="0"/>
                </a:rPr>
                <a:t>WWMD?</a:t>
              </a:r>
              <a:endParaRPr lang="en-GB" sz="2000" dirty="0">
                <a:solidFill>
                  <a:schemeClr val="tx1"/>
                </a:solidFill>
                <a:latin typeface="Rockwell" panose="02060603020205020403" pitchFamily="18" charset="0"/>
              </a:endParaRPr>
            </a:p>
          </p:txBody>
        </p:sp>
      </p:grpSp>
    </p:spTree>
    <p:extLst>
      <p:ext uri="{BB962C8B-B14F-4D97-AF65-F5344CB8AC3E}">
        <p14:creationId xmlns:p14="http://schemas.microsoft.com/office/powerpoint/2010/main" val="34251761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13546" cy="1325563"/>
          </a:xfrm>
        </p:spPr>
        <p:txBody>
          <a:bodyPr>
            <a:normAutofit/>
          </a:bodyPr>
          <a:lstStyle/>
          <a:p>
            <a:r>
              <a:rPr lang="en-GB" sz="3600" dirty="0" smtClean="0">
                <a:latin typeface="Rockwell" panose="02060603020205020403" pitchFamily="18" charset="0"/>
              </a:rPr>
              <a:t>1. Knowledge: Review Task for Students</a:t>
            </a:r>
            <a:endParaRPr lang="en-GB" sz="3600" dirty="0">
              <a:latin typeface="Rockwell" panose="02060603020205020403" pitchFamily="18" charset="0"/>
            </a:endParaRPr>
          </a:p>
        </p:txBody>
      </p:sp>
      <p:sp>
        <p:nvSpPr>
          <p:cNvPr id="3" name="Content Placeholder 2"/>
          <p:cNvSpPr>
            <a:spLocks noGrp="1"/>
          </p:cNvSpPr>
          <p:nvPr>
            <p:ph idx="1"/>
          </p:nvPr>
        </p:nvSpPr>
        <p:spPr>
          <a:xfrm>
            <a:off x="838200" y="1825625"/>
            <a:ext cx="4669715" cy="4351338"/>
          </a:xfrm>
        </p:spPr>
        <p:txBody>
          <a:bodyPr>
            <a:normAutofit fontScale="92500" lnSpcReduction="20000"/>
          </a:bodyPr>
          <a:lstStyle/>
          <a:p>
            <a:pPr marL="0" indent="0">
              <a:buNone/>
            </a:pPr>
            <a:r>
              <a:rPr lang="en-GB" dirty="0" smtClean="0">
                <a:latin typeface="Rockwell" panose="02060603020205020403" pitchFamily="18" charset="0"/>
              </a:rPr>
              <a:t>Explaining evidence in relation to the question</a:t>
            </a:r>
          </a:p>
          <a:p>
            <a:pPr marL="0" indent="0">
              <a:buNone/>
            </a:pPr>
            <a:endParaRPr lang="en-GB" dirty="0">
              <a:latin typeface="Rockwell" panose="02060603020205020403" pitchFamily="18" charset="0"/>
            </a:endParaRPr>
          </a:p>
          <a:p>
            <a:pPr marL="0" indent="0">
              <a:buNone/>
            </a:pPr>
            <a:r>
              <a:rPr lang="en-GB" dirty="0" smtClean="0">
                <a:latin typeface="Rockwell" panose="02060603020205020403" pitchFamily="18" charset="0"/>
              </a:rPr>
              <a:t>Look through this activity completed by one of my students.</a:t>
            </a:r>
          </a:p>
          <a:p>
            <a:pPr marL="0" indent="0">
              <a:buNone/>
            </a:pPr>
            <a:endParaRPr lang="en-GB" dirty="0" smtClean="0">
              <a:latin typeface="Rockwell" panose="02060603020205020403" pitchFamily="18" charset="0"/>
            </a:endParaRPr>
          </a:p>
          <a:p>
            <a:pPr marL="0" indent="0">
              <a:buNone/>
            </a:pPr>
            <a:r>
              <a:rPr lang="en-GB" dirty="0" smtClean="0">
                <a:latin typeface="Rockwell" panose="02060603020205020403" pitchFamily="18" charset="0"/>
              </a:rPr>
              <a:t>Highlight / Underline:</a:t>
            </a:r>
          </a:p>
          <a:p>
            <a:pPr marL="514350" indent="-514350">
              <a:buFont typeface="+mj-lt"/>
              <a:buAutoNum type="arabicPeriod"/>
            </a:pPr>
            <a:r>
              <a:rPr lang="en-GB" dirty="0" smtClean="0">
                <a:latin typeface="Rockwell" panose="02060603020205020403" pitchFamily="18" charset="0"/>
              </a:rPr>
              <a:t>What has she done really well?</a:t>
            </a:r>
          </a:p>
          <a:p>
            <a:pPr marL="514350" indent="-514350">
              <a:buFont typeface="+mj-lt"/>
              <a:buAutoNum type="arabicPeriod"/>
            </a:pPr>
            <a:r>
              <a:rPr lang="en-GB" dirty="0" smtClean="0">
                <a:latin typeface="Rockwell" panose="02060603020205020403" pitchFamily="18" charset="0"/>
              </a:rPr>
              <a:t>Could any thing be improved?</a:t>
            </a:r>
            <a:endParaRPr lang="en-GB" dirty="0">
              <a:latin typeface="Rockwell" panose="02060603020205020403" pitchFamily="18" charset="0"/>
            </a:endParaRPr>
          </a:p>
        </p:txBody>
      </p:sp>
      <p:pic>
        <p:nvPicPr>
          <p:cNvPr id="2050" name="Picture 2" descr="http://eastasianrc.aspmedia.org/wp-content/uploads/2014/07/Mao-PRC-292222_640x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1218" y="2001875"/>
            <a:ext cx="6096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3998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974"/>
            <a:ext cx="10515600" cy="1325563"/>
          </a:xfrm>
        </p:spPr>
        <p:txBody>
          <a:bodyPr/>
          <a:lstStyle/>
          <a:p>
            <a:r>
              <a:rPr lang="en-GB" dirty="0" smtClean="0">
                <a:latin typeface="Rockwell" panose="02060603020205020403" pitchFamily="18" charset="0"/>
              </a:rPr>
              <a:t>2. Approaches to Planning </a:t>
            </a:r>
            <a:endParaRPr lang="en-GB" dirty="0">
              <a:latin typeface="Rockwell" panose="02060603020205020403" pitchFamily="18"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1277782480"/>
              </p:ext>
            </p:extLst>
          </p:nvPr>
        </p:nvGraphicFramePr>
        <p:xfrm>
          <a:off x="184672" y="1040401"/>
          <a:ext cx="11822656" cy="6187000"/>
        </p:xfrm>
        <a:graphic>
          <a:graphicData uri="http://schemas.openxmlformats.org/drawingml/2006/table">
            <a:tbl>
              <a:tblPr firstRow="1" bandRow="1">
                <a:tableStyleId>{5940675A-B579-460E-94D1-54222C63F5DA}</a:tableStyleId>
              </a:tblPr>
              <a:tblGrid>
                <a:gridCol w="2955664"/>
                <a:gridCol w="2955664"/>
                <a:gridCol w="2955664"/>
                <a:gridCol w="2955664"/>
              </a:tblGrid>
              <a:tr h="347335">
                <a:tc>
                  <a:txBody>
                    <a:bodyPr/>
                    <a:lstStyle/>
                    <a:p>
                      <a:r>
                        <a:rPr lang="en-GB" sz="1200" dirty="0" smtClean="0">
                          <a:latin typeface="Agency FB" panose="020B0503020202020204" pitchFamily="34" charset="0"/>
                        </a:rPr>
                        <a:t>Topic?</a:t>
                      </a:r>
                      <a:endParaRPr lang="en-GB" sz="1200" dirty="0">
                        <a:latin typeface="Agency FB" panose="020B0503020202020204" pitchFamily="34" charset="0"/>
                      </a:endParaRPr>
                    </a:p>
                  </a:txBody>
                  <a:tcPr/>
                </a:tc>
                <a:tc>
                  <a:txBody>
                    <a:bodyPr/>
                    <a:lstStyle/>
                    <a:p>
                      <a:r>
                        <a:rPr lang="en-GB" sz="1200" dirty="0" smtClean="0">
                          <a:latin typeface="Agency FB" panose="020B0503020202020204" pitchFamily="34" charset="0"/>
                        </a:rPr>
                        <a:t>What is the question asking you to do?</a:t>
                      </a:r>
                      <a:endParaRPr lang="en-GB" sz="1200" dirty="0">
                        <a:latin typeface="Agency FB" panose="020B0503020202020204" pitchFamily="34" charset="0"/>
                      </a:endParaRPr>
                    </a:p>
                  </a:txBody>
                  <a:tcPr/>
                </a:tc>
                <a:tc>
                  <a:txBody>
                    <a:bodyPr/>
                    <a:lstStyle/>
                    <a:p>
                      <a:r>
                        <a:rPr lang="en-GB" sz="1200" dirty="0" smtClean="0">
                          <a:latin typeface="Agency FB" panose="020B0503020202020204" pitchFamily="34" charset="0"/>
                        </a:rPr>
                        <a:t>Factors? </a:t>
                      </a:r>
                      <a:endParaRPr lang="en-GB" sz="1200" dirty="0">
                        <a:latin typeface="Agency FB" panose="020B0503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gency FB" panose="020B0503020202020204" pitchFamily="34" charset="0"/>
                        </a:rPr>
                        <a:t>Answer the question</a:t>
                      </a:r>
                    </a:p>
                  </a:txBody>
                  <a:tcPr/>
                </a:tc>
              </a:tr>
              <a:tr h="223996">
                <a:tc gridSpan="4">
                  <a:txBody>
                    <a:bodyPr/>
                    <a:lstStyle/>
                    <a:p>
                      <a:pPr algn="ctr"/>
                      <a:r>
                        <a:rPr lang="en-GB" sz="1200" dirty="0" smtClean="0">
                          <a:latin typeface="Agency FB" panose="020B0503020202020204" pitchFamily="34" charset="0"/>
                        </a:rPr>
                        <a:t>How far do you agree with the statement that</a:t>
                      </a:r>
                      <a:r>
                        <a:rPr lang="en-GB" sz="1200" baseline="0" dirty="0" smtClean="0">
                          <a:latin typeface="Agency FB" panose="020B0503020202020204" pitchFamily="34" charset="0"/>
                        </a:rPr>
                        <a:t> ‘the early 1950s was a golden age when China was truly at peace’?</a:t>
                      </a:r>
                      <a:endParaRPr lang="en-GB" sz="1200" dirty="0">
                        <a:latin typeface="Agency FB" panose="020B0503020202020204" pitchFamily="34"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713845">
                <a:tc>
                  <a:txBody>
                    <a:bodyPr/>
                    <a:lstStyle/>
                    <a:p>
                      <a:pPr algn="ctr"/>
                      <a:r>
                        <a:rPr lang="en-GB" sz="1200" dirty="0" smtClean="0">
                          <a:latin typeface="Bradley Hand ITC" panose="03070402050302030203" pitchFamily="66" charset="0"/>
                        </a:rPr>
                        <a:t>Early years of the PRC</a:t>
                      </a:r>
                      <a:endParaRPr lang="en-GB" sz="1200" dirty="0">
                        <a:latin typeface="Bradley Hand ITC" panose="03070402050302030203" pitchFamily="66" charset="0"/>
                      </a:endParaRPr>
                    </a:p>
                  </a:txBody>
                  <a:tcPr/>
                </a:tc>
                <a:tc>
                  <a:txBody>
                    <a:bodyPr/>
                    <a:lstStyle/>
                    <a:p>
                      <a:pPr algn="ctr"/>
                      <a:r>
                        <a:rPr lang="en-GB" sz="1200" dirty="0" smtClean="0">
                          <a:latin typeface="Bradley Hand ITC" panose="03070402050302030203" pitchFamily="66" charset="0"/>
                        </a:rPr>
                        <a:t>Judgement on whether China was ‘at peace’ in the</a:t>
                      </a:r>
                      <a:r>
                        <a:rPr lang="en-GB" sz="1200" baseline="0" dirty="0" smtClean="0">
                          <a:latin typeface="Bradley Hand ITC" panose="03070402050302030203" pitchFamily="66" charset="0"/>
                        </a:rPr>
                        <a:t> early years of the PRC</a:t>
                      </a:r>
                      <a:endParaRPr lang="en-GB" sz="1200" dirty="0">
                        <a:latin typeface="Bradley Hand ITC" panose="03070402050302030203" pitchFamily="66" charset="0"/>
                      </a:endParaRPr>
                    </a:p>
                  </a:txBody>
                  <a:tcPr/>
                </a:tc>
                <a:tc>
                  <a:txBody>
                    <a:bodyPr/>
                    <a:lstStyle/>
                    <a:p>
                      <a:pPr algn="ctr"/>
                      <a:r>
                        <a:rPr lang="en-GB" sz="1200" dirty="0" smtClean="0">
                          <a:latin typeface="Bradley Hand ITC" panose="03070402050302030203" pitchFamily="66" charset="0"/>
                        </a:rPr>
                        <a:t>1.</a:t>
                      </a:r>
                      <a:r>
                        <a:rPr lang="en-GB" sz="1200" baseline="0" dirty="0" smtClean="0">
                          <a:latin typeface="Bradley Hand ITC" panose="03070402050302030203" pitchFamily="66" charset="0"/>
                        </a:rPr>
                        <a:t> National Government Structures (peace) 2. Social order – getting rid of gangs etc. (peace) 3. Land reform – redistribution (pleases peasants but less pleasant for landowners) 4. Foreigners (not peaceful) 5. Korean War (not peaceful)</a:t>
                      </a:r>
                      <a:endParaRPr lang="en-GB" sz="1200" dirty="0">
                        <a:latin typeface="Bradley Hand ITC" panose="03070402050302030203" pitchFamily="66" charset="0"/>
                      </a:endParaRPr>
                    </a:p>
                  </a:txBody>
                  <a:tcPr/>
                </a:tc>
                <a:tc>
                  <a:txBody>
                    <a:bodyPr/>
                    <a:lstStyle/>
                    <a:p>
                      <a:pPr algn="ctr"/>
                      <a:r>
                        <a:rPr lang="en-GB" sz="1200" dirty="0" smtClean="0">
                          <a:latin typeface="Bradley Hand ITC" panose="03070402050302030203" pitchFamily="66" charset="0"/>
                        </a:rPr>
                        <a:t>Overall,</a:t>
                      </a:r>
                      <a:r>
                        <a:rPr lang="en-GB" sz="1200" baseline="0" dirty="0" smtClean="0">
                          <a:latin typeface="Bradley Hand ITC" panose="03070402050302030203" pitchFamily="66" charset="0"/>
                        </a:rPr>
                        <a:t> in some respects the 1950s were a Golden Age when China was at peace due to the new focus on law and order and national government. However, it would be wrong to judge China as being truly at peace as the PRC revolution did bring turmoil to the lives of foreigners and rich landowners. </a:t>
                      </a:r>
                      <a:endParaRPr lang="en-GB" sz="1200" dirty="0">
                        <a:latin typeface="Bradley Hand ITC" panose="03070402050302030203" pitchFamily="66" charset="0"/>
                      </a:endParaRPr>
                    </a:p>
                  </a:txBody>
                  <a:tcPr/>
                </a:tc>
              </a:tr>
              <a:tr h="182128">
                <a:tc gridSpan="4">
                  <a:txBody>
                    <a:bodyPr/>
                    <a:lstStyle/>
                    <a:p>
                      <a:pPr algn="ctr"/>
                      <a:r>
                        <a:rPr lang="en-GB" sz="1200" dirty="0" smtClean="0">
                          <a:latin typeface="Agency FB" panose="020B0503020202020204" pitchFamily="34" charset="0"/>
                        </a:rPr>
                        <a:t>To what</a:t>
                      </a:r>
                      <a:r>
                        <a:rPr lang="en-GB" sz="1200" baseline="0" dirty="0" smtClean="0">
                          <a:latin typeface="Agency FB" panose="020B0503020202020204" pitchFamily="34" charset="0"/>
                        </a:rPr>
                        <a:t> extent was the Chinese Communist Party successful in revolutionising the education of the population in the period 1949-56?</a:t>
                      </a:r>
                      <a:endParaRPr lang="en-GB" sz="1200" dirty="0">
                        <a:latin typeface="Agency FB" panose="020B0503020202020204" pitchFamily="34"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713845">
                <a:tc>
                  <a:txBody>
                    <a:bodyPr/>
                    <a:lstStyle/>
                    <a:p>
                      <a:pPr algn="ctr"/>
                      <a:endParaRPr lang="en-GB" sz="1200" dirty="0">
                        <a:latin typeface="Agency FB" panose="020B0503020202020204" pitchFamily="34" charset="0"/>
                      </a:endParaRPr>
                    </a:p>
                  </a:txBody>
                  <a:tcPr/>
                </a:tc>
                <a:tc>
                  <a:txBody>
                    <a:bodyPr/>
                    <a:lstStyle/>
                    <a:p>
                      <a:pPr algn="ctr"/>
                      <a:endParaRPr lang="en-GB" sz="1200" dirty="0">
                        <a:latin typeface="Agency FB" panose="020B0503020202020204" pitchFamily="34" charset="0"/>
                      </a:endParaRPr>
                    </a:p>
                  </a:txBody>
                  <a:tcPr/>
                </a:tc>
                <a:tc>
                  <a:txBody>
                    <a:bodyPr/>
                    <a:lstStyle/>
                    <a:p>
                      <a:pPr algn="ctr"/>
                      <a:endParaRPr lang="en-GB" sz="1200">
                        <a:latin typeface="Agency FB" panose="020B0503020202020204" pitchFamily="34" charset="0"/>
                      </a:endParaRPr>
                    </a:p>
                  </a:txBody>
                  <a:tcPr/>
                </a:tc>
                <a:tc>
                  <a:txBody>
                    <a:bodyPr/>
                    <a:lstStyle/>
                    <a:p>
                      <a:pPr algn="ctr"/>
                      <a:endParaRPr lang="en-GB" sz="1200" dirty="0">
                        <a:latin typeface="Agency FB" panose="020B0503020202020204" pitchFamily="34" charset="0"/>
                      </a:endParaRPr>
                    </a:p>
                  </a:txBody>
                  <a:tcPr/>
                </a:tc>
              </a:tr>
              <a:tr h="224793">
                <a:tc gridSpan="4">
                  <a:txBody>
                    <a:bodyPr/>
                    <a:lstStyle/>
                    <a:p>
                      <a:pPr algn="ctr"/>
                      <a:r>
                        <a:rPr lang="en-GB" sz="1200" dirty="0" smtClean="0">
                          <a:latin typeface="Agency FB" panose="020B0503020202020204" pitchFamily="34" charset="0"/>
                        </a:rPr>
                        <a:t>What methods did the new government of the People’s Republic</a:t>
                      </a:r>
                      <a:r>
                        <a:rPr lang="en-GB" sz="1200" baseline="0" dirty="0" smtClean="0">
                          <a:latin typeface="Agency FB" panose="020B0503020202020204" pitchFamily="34" charset="0"/>
                        </a:rPr>
                        <a:t> of China use to achieve political control (1949-1956)? How successful were these methods?</a:t>
                      </a:r>
                      <a:endParaRPr lang="en-GB" sz="1200" dirty="0">
                        <a:latin typeface="Agency FB" panose="020B0503020202020204" pitchFamily="34" charset="0"/>
                      </a:endParaRPr>
                    </a:p>
                  </a:txBody>
                  <a:tcPr/>
                </a:tc>
                <a:tc hMerge="1">
                  <a:txBody>
                    <a:bodyPr/>
                    <a:lstStyle/>
                    <a:p>
                      <a:endParaRPr lang="en-GB" dirty="0">
                        <a:latin typeface="Agency FB" panose="020B0503020202020204" pitchFamily="34" charset="0"/>
                      </a:endParaRPr>
                    </a:p>
                  </a:txBody>
                  <a:tcPr/>
                </a:tc>
                <a:tc hMerge="1">
                  <a:txBody>
                    <a:bodyPr/>
                    <a:lstStyle/>
                    <a:p>
                      <a:endParaRPr lang="en-GB" dirty="0">
                        <a:latin typeface="Agency FB" panose="020B0503020202020204" pitchFamily="34" charset="0"/>
                      </a:endParaRPr>
                    </a:p>
                  </a:txBody>
                  <a:tcPr/>
                </a:tc>
                <a:tc hMerge="1">
                  <a:txBody>
                    <a:bodyPr/>
                    <a:lstStyle/>
                    <a:p>
                      <a:endParaRPr lang="en-GB" dirty="0">
                        <a:latin typeface="Agency FB" panose="020B0503020202020204" pitchFamily="34" charset="0"/>
                      </a:endParaRPr>
                    </a:p>
                  </a:txBody>
                  <a:tcPr/>
                </a:tc>
              </a:tr>
              <a:tr h="713845">
                <a:tc>
                  <a:txBody>
                    <a:bodyPr/>
                    <a:lstStyle/>
                    <a:p>
                      <a:pPr algn="ctr"/>
                      <a:endParaRPr lang="en-GB" sz="1200" dirty="0">
                        <a:latin typeface="Agency FB" panose="020B0503020202020204" pitchFamily="34" charset="0"/>
                      </a:endParaRPr>
                    </a:p>
                  </a:txBody>
                  <a:tcPr/>
                </a:tc>
                <a:tc>
                  <a:txBody>
                    <a:bodyPr/>
                    <a:lstStyle/>
                    <a:p>
                      <a:pPr algn="ctr"/>
                      <a:endParaRPr lang="en-GB" sz="1200" dirty="0">
                        <a:latin typeface="Agency FB" panose="020B0503020202020204" pitchFamily="34" charset="0"/>
                      </a:endParaRPr>
                    </a:p>
                  </a:txBody>
                  <a:tcPr/>
                </a:tc>
                <a:tc>
                  <a:txBody>
                    <a:bodyPr/>
                    <a:lstStyle/>
                    <a:p>
                      <a:pPr algn="ctr"/>
                      <a:endParaRPr lang="en-GB" sz="1200" dirty="0">
                        <a:latin typeface="Agency FB" panose="020B0503020202020204" pitchFamily="34" charset="0"/>
                      </a:endParaRPr>
                    </a:p>
                  </a:txBody>
                  <a:tcPr/>
                </a:tc>
                <a:tc>
                  <a:txBody>
                    <a:bodyPr/>
                    <a:lstStyle/>
                    <a:p>
                      <a:pPr algn="ctr"/>
                      <a:endParaRPr lang="en-GB" sz="1200" dirty="0">
                        <a:latin typeface="Agency FB" panose="020B0503020202020204" pitchFamily="34" charset="0"/>
                      </a:endParaRPr>
                    </a:p>
                  </a:txBody>
                  <a:tcPr/>
                </a:tc>
              </a:tr>
              <a:tr h="239016">
                <a:tc gridSpan="4">
                  <a:txBody>
                    <a:bodyPr/>
                    <a:lstStyle/>
                    <a:p>
                      <a:pPr algn="ctr"/>
                      <a:r>
                        <a:rPr lang="en-GB" sz="1200" dirty="0" smtClean="0">
                          <a:latin typeface="Agency FB" panose="020B0503020202020204" pitchFamily="34" charset="0"/>
                        </a:rPr>
                        <a:t>How far would you agree that the role of the Soviet Union was crucial</a:t>
                      </a:r>
                      <a:r>
                        <a:rPr lang="en-GB" sz="1200" baseline="0" dirty="0" smtClean="0">
                          <a:latin typeface="Agency FB" panose="020B0503020202020204" pitchFamily="34" charset="0"/>
                        </a:rPr>
                        <a:t> in the early years of the People’s Republic of China (1949-56)?</a:t>
                      </a:r>
                      <a:endParaRPr lang="en-GB" sz="1200" dirty="0">
                        <a:latin typeface="Agency FB" panose="020B0503020202020204" pitchFamily="34" charset="0"/>
                      </a:endParaRPr>
                    </a:p>
                  </a:txBody>
                  <a:tcPr/>
                </a:tc>
                <a:tc hMerge="1">
                  <a:txBody>
                    <a:bodyPr/>
                    <a:lstStyle/>
                    <a:p>
                      <a:endParaRPr lang="en-GB" dirty="0">
                        <a:latin typeface="Agency FB" panose="020B0503020202020204" pitchFamily="34" charset="0"/>
                      </a:endParaRPr>
                    </a:p>
                  </a:txBody>
                  <a:tcPr/>
                </a:tc>
                <a:tc hMerge="1">
                  <a:txBody>
                    <a:bodyPr/>
                    <a:lstStyle/>
                    <a:p>
                      <a:endParaRPr lang="en-GB" dirty="0">
                        <a:latin typeface="Agency FB" panose="020B0503020202020204" pitchFamily="34" charset="0"/>
                      </a:endParaRPr>
                    </a:p>
                  </a:txBody>
                  <a:tcPr/>
                </a:tc>
                <a:tc hMerge="1">
                  <a:txBody>
                    <a:bodyPr/>
                    <a:lstStyle/>
                    <a:p>
                      <a:endParaRPr lang="en-GB" dirty="0">
                        <a:latin typeface="Agency FB" panose="020B0503020202020204" pitchFamily="34" charset="0"/>
                      </a:endParaRPr>
                    </a:p>
                  </a:txBody>
                  <a:tcPr/>
                </a:tc>
              </a:tr>
              <a:tr h="713845">
                <a:tc>
                  <a:txBody>
                    <a:bodyPr/>
                    <a:lstStyle/>
                    <a:p>
                      <a:pPr algn="ctr"/>
                      <a:endParaRPr lang="en-GB" sz="1200" dirty="0">
                        <a:latin typeface="Agency FB" panose="020B0503020202020204" pitchFamily="34" charset="0"/>
                      </a:endParaRPr>
                    </a:p>
                  </a:txBody>
                  <a:tcPr/>
                </a:tc>
                <a:tc>
                  <a:txBody>
                    <a:bodyPr/>
                    <a:lstStyle/>
                    <a:p>
                      <a:pPr algn="ctr"/>
                      <a:endParaRPr lang="en-GB" sz="1200" dirty="0">
                        <a:latin typeface="Agency FB" panose="020B0503020202020204" pitchFamily="34" charset="0"/>
                      </a:endParaRPr>
                    </a:p>
                  </a:txBody>
                  <a:tcPr/>
                </a:tc>
                <a:tc>
                  <a:txBody>
                    <a:bodyPr/>
                    <a:lstStyle/>
                    <a:p>
                      <a:pPr algn="ctr"/>
                      <a:endParaRPr lang="en-GB" sz="1200" dirty="0">
                        <a:latin typeface="Agency FB" panose="020B0503020202020204" pitchFamily="34" charset="0"/>
                      </a:endParaRPr>
                    </a:p>
                  </a:txBody>
                  <a:tcPr/>
                </a:tc>
                <a:tc>
                  <a:txBody>
                    <a:bodyPr/>
                    <a:lstStyle/>
                    <a:p>
                      <a:pPr algn="ctr"/>
                      <a:endParaRPr lang="en-GB" sz="1200" dirty="0">
                        <a:latin typeface="Agency FB" panose="020B0503020202020204" pitchFamily="34" charset="0"/>
                      </a:endParaRPr>
                    </a:p>
                  </a:txBody>
                  <a:tcPr/>
                </a:tc>
              </a:tr>
              <a:tr h="332525">
                <a:tc gridSpan="4">
                  <a:txBody>
                    <a:bodyPr/>
                    <a:lstStyle/>
                    <a:p>
                      <a:pPr algn="ctr"/>
                      <a:r>
                        <a:rPr lang="en-GB" sz="1200" dirty="0" smtClean="0">
                          <a:latin typeface="Agency FB" panose="020B0503020202020204" pitchFamily="34" charset="0"/>
                        </a:rPr>
                        <a:t>How far were the policies and ideology developed in the</a:t>
                      </a:r>
                      <a:r>
                        <a:rPr lang="en-GB" sz="1200" baseline="0" dirty="0" smtClean="0">
                          <a:latin typeface="Agency FB" panose="020B0503020202020204" pitchFamily="34" charset="0"/>
                        </a:rPr>
                        <a:t> </a:t>
                      </a:r>
                      <a:r>
                        <a:rPr lang="en-GB" sz="1200" baseline="0" dirty="0" err="1" smtClean="0">
                          <a:latin typeface="Agency FB" panose="020B0503020202020204" pitchFamily="34" charset="0"/>
                        </a:rPr>
                        <a:t>Yan’an</a:t>
                      </a:r>
                      <a:r>
                        <a:rPr lang="en-GB" sz="1200" baseline="0" dirty="0" smtClean="0">
                          <a:latin typeface="Agency FB" panose="020B0503020202020204" pitchFamily="34" charset="0"/>
                        </a:rPr>
                        <a:t> period implemented in the early years of the People’s Republic of China?</a:t>
                      </a:r>
                      <a:endParaRPr lang="en-GB" sz="1200" dirty="0">
                        <a:latin typeface="Agency FB" panose="020B0503020202020204" pitchFamily="34" charset="0"/>
                      </a:endParaRPr>
                    </a:p>
                  </a:txBody>
                  <a:tcPr/>
                </a:tc>
                <a:tc hMerge="1">
                  <a:txBody>
                    <a:bodyPr/>
                    <a:lstStyle/>
                    <a:p>
                      <a:pPr algn="ctr"/>
                      <a:endParaRPr lang="en-GB" sz="1200" dirty="0">
                        <a:latin typeface="Agency FB" panose="020B0503020202020204" pitchFamily="34" charset="0"/>
                      </a:endParaRPr>
                    </a:p>
                  </a:txBody>
                  <a:tcPr/>
                </a:tc>
                <a:tc hMerge="1">
                  <a:txBody>
                    <a:bodyPr/>
                    <a:lstStyle/>
                    <a:p>
                      <a:pPr algn="ctr"/>
                      <a:endParaRPr lang="en-GB" sz="1200" dirty="0">
                        <a:latin typeface="Agency FB" panose="020B0503020202020204" pitchFamily="34" charset="0"/>
                      </a:endParaRPr>
                    </a:p>
                  </a:txBody>
                  <a:tcPr/>
                </a:tc>
                <a:tc hMerge="1">
                  <a:txBody>
                    <a:bodyPr/>
                    <a:lstStyle/>
                    <a:p>
                      <a:pPr algn="ctr"/>
                      <a:endParaRPr lang="en-GB" sz="1200" dirty="0">
                        <a:latin typeface="Agency FB" panose="020B0503020202020204" pitchFamily="34" charset="0"/>
                      </a:endParaRPr>
                    </a:p>
                  </a:txBody>
                  <a:tcPr/>
                </a:tc>
              </a:tr>
              <a:tr h="713845">
                <a:tc>
                  <a:txBody>
                    <a:bodyPr/>
                    <a:lstStyle/>
                    <a:p>
                      <a:pPr algn="ctr"/>
                      <a:endParaRPr lang="en-GB" sz="1200" dirty="0">
                        <a:latin typeface="Agency FB" panose="020B0503020202020204" pitchFamily="34" charset="0"/>
                      </a:endParaRPr>
                    </a:p>
                  </a:txBody>
                  <a:tcPr/>
                </a:tc>
                <a:tc>
                  <a:txBody>
                    <a:bodyPr/>
                    <a:lstStyle/>
                    <a:p>
                      <a:pPr algn="ctr"/>
                      <a:endParaRPr lang="en-GB" sz="1200" dirty="0">
                        <a:latin typeface="Agency FB" panose="020B0503020202020204" pitchFamily="34" charset="0"/>
                      </a:endParaRPr>
                    </a:p>
                  </a:txBody>
                  <a:tcPr/>
                </a:tc>
                <a:tc>
                  <a:txBody>
                    <a:bodyPr/>
                    <a:lstStyle/>
                    <a:p>
                      <a:pPr algn="ctr"/>
                      <a:endParaRPr lang="en-GB" sz="1200" dirty="0">
                        <a:latin typeface="Agency FB" panose="020B0503020202020204" pitchFamily="34" charset="0"/>
                      </a:endParaRPr>
                    </a:p>
                  </a:txBody>
                  <a:tcPr/>
                </a:tc>
                <a:tc>
                  <a:txBody>
                    <a:bodyPr/>
                    <a:lstStyle/>
                    <a:p>
                      <a:pPr algn="ctr"/>
                      <a:endParaRPr lang="en-GB" sz="1200" dirty="0">
                        <a:latin typeface="Agency FB" panose="020B0503020202020204" pitchFamily="34" charset="0"/>
                      </a:endParaRPr>
                    </a:p>
                  </a:txBody>
                  <a:tcPr/>
                </a:tc>
              </a:tr>
            </a:tbl>
          </a:graphicData>
        </a:graphic>
      </p:graphicFrame>
    </p:spTree>
    <p:extLst>
      <p:ext uri="{BB962C8B-B14F-4D97-AF65-F5344CB8AC3E}">
        <p14:creationId xmlns:p14="http://schemas.microsoft.com/office/powerpoint/2010/main" val="40717666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974"/>
            <a:ext cx="10515600" cy="1325563"/>
          </a:xfrm>
        </p:spPr>
        <p:txBody>
          <a:bodyPr/>
          <a:lstStyle/>
          <a:p>
            <a:r>
              <a:rPr lang="en-GB" dirty="0" smtClean="0">
                <a:latin typeface="Rockwell" panose="02060603020205020403" pitchFamily="18" charset="0"/>
              </a:rPr>
              <a:t>2. Approaches to Planning </a:t>
            </a:r>
            <a:endParaRPr lang="en-GB" dirty="0">
              <a:latin typeface="Rockwell" panose="02060603020205020403" pitchFamily="18"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2299423459"/>
              </p:ext>
            </p:extLst>
          </p:nvPr>
        </p:nvGraphicFramePr>
        <p:xfrm>
          <a:off x="184672" y="1040401"/>
          <a:ext cx="11822656" cy="3677590"/>
        </p:xfrm>
        <a:graphic>
          <a:graphicData uri="http://schemas.openxmlformats.org/drawingml/2006/table">
            <a:tbl>
              <a:tblPr firstRow="1" bandRow="1">
                <a:tableStyleId>{5940675A-B579-460E-94D1-54222C63F5DA}</a:tableStyleId>
              </a:tblPr>
              <a:tblGrid>
                <a:gridCol w="2955664"/>
                <a:gridCol w="2955664"/>
                <a:gridCol w="2955664"/>
                <a:gridCol w="2955664"/>
              </a:tblGrid>
              <a:tr h="347335">
                <a:tc>
                  <a:txBody>
                    <a:bodyPr/>
                    <a:lstStyle/>
                    <a:p>
                      <a:r>
                        <a:rPr lang="en-GB" sz="1200" dirty="0" smtClean="0">
                          <a:latin typeface="Agency FB" panose="020B0503020202020204" pitchFamily="34" charset="0"/>
                        </a:rPr>
                        <a:t>Topic?</a:t>
                      </a:r>
                      <a:endParaRPr lang="en-GB" sz="1200" dirty="0">
                        <a:latin typeface="Agency FB" panose="020B0503020202020204" pitchFamily="34" charset="0"/>
                      </a:endParaRPr>
                    </a:p>
                  </a:txBody>
                  <a:tcPr/>
                </a:tc>
                <a:tc>
                  <a:txBody>
                    <a:bodyPr/>
                    <a:lstStyle/>
                    <a:p>
                      <a:r>
                        <a:rPr lang="en-GB" sz="1200" dirty="0" smtClean="0">
                          <a:latin typeface="Agency FB" panose="020B0503020202020204" pitchFamily="34" charset="0"/>
                        </a:rPr>
                        <a:t>What is the question asking you to do?</a:t>
                      </a:r>
                      <a:endParaRPr lang="en-GB" sz="1200" dirty="0">
                        <a:latin typeface="Agency FB" panose="020B0503020202020204" pitchFamily="34" charset="0"/>
                      </a:endParaRPr>
                    </a:p>
                  </a:txBody>
                  <a:tcPr/>
                </a:tc>
                <a:tc>
                  <a:txBody>
                    <a:bodyPr/>
                    <a:lstStyle/>
                    <a:p>
                      <a:r>
                        <a:rPr lang="en-GB" sz="1200" dirty="0" smtClean="0">
                          <a:latin typeface="Agency FB" panose="020B0503020202020204" pitchFamily="34" charset="0"/>
                        </a:rPr>
                        <a:t>Factors? </a:t>
                      </a:r>
                      <a:endParaRPr lang="en-GB" sz="1200" dirty="0">
                        <a:latin typeface="Agency FB" panose="020B0503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gency FB" panose="020B0503020202020204" pitchFamily="34" charset="0"/>
                        </a:rPr>
                        <a:t>Answer the question</a:t>
                      </a:r>
                    </a:p>
                  </a:txBody>
                  <a:tcPr/>
                </a:tc>
              </a:tr>
              <a:tr h="223996">
                <a:tc gridSpan="4">
                  <a:txBody>
                    <a:bodyPr/>
                    <a:lstStyle/>
                    <a:p>
                      <a:pPr algn="ctr"/>
                      <a:r>
                        <a:rPr lang="en-GB" sz="1200" dirty="0" smtClean="0">
                          <a:latin typeface="Agency FB" panose="020B0503020202020204" pitchFamily="34" charset="0"/>
                        </a:rPr>
                        <a:t>To what extent did</a:t>
                      </a:r>
                      <a:r>
                        <a:rPr lang="en-GB" sz="1200" baseline="0" dirty="0" smtClean="0">
                          <a:latin typeface="Agency FB" panose="020B0503020202020204" pitchFamily="34" charset="0"/>
                        </a:rPr>
                        <a:t> the Second United Front against Japan (1937-45) give the Chinese Communist Party valuable breathing space?</a:t>
                      </a:r>
                      <a:endParaRPr lang="en-GB" sz="1200" dirty="0">
                        <a:latin typeface="Agency FB" panose="020B0503020202020204" pitchFamily="34"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713845">
                <a:tc>
                  <a:txBody>
                    <a:bodyPr/>
                    <a:lstStyle/>
                    <a:p>
                      <a:pPr algn="ctr"/>
                      <a:endParaRPr lang="en-GB" sz="1200" dirty="0">
                        <a:latin typeface="Agency FB" panose="020B0503020202020204" pitchFamily="34" charset="0"/>
                      </a:endParaRPr>
                    </a:p>
                  </a:txBody>
                  <a:tcPr/>
                </a:tc>
                <a:tc>
                  <a:txBody>
                    <a:bodyPr/>
                    <a:lstStyle/>
                    <a:p>
                      <a:pPr algn="ctr"/>
                      <a:endParaRPr lang="en-GB" sz="1200" dirty="0">
                        <a:latin typeface="Agency FB" panose="020B0503020202020204" pitchFamily="34" charset="0"/>
                      </a:endParaRPr>
                    </a:p>
                  </a:txBody>
                  <a:tcPr/>
                </a:tc>
                <a:tc>
                  <a:txBody>
                    <a:bodyPr/>
                    <a:lstStyle/>
                    <a:p>
                      <a:pPr algn="ctr"/>
                      <a:endParaRPr lang="en-GB" sz="1200" dirty="0">
                        <a:latin typeface="Agency FB" panose="020B0503020202020204" pitchFamily="34" charset="0"/>
                      </a:endParaRPr>
                    </a:p>
                  </a:txBody>
                  <a:tcPr/>
                </a:tc>
                <a:tc>
                  <a:txBody>
                    <a:bodyPr/>
                    <a:lstStyle/>
                    <a:p>
                      <a:pPr algn="ctr"/>
                      <a:endParaRPr lang="en-GB" sz="1200">
                        <a:latin typeface="Agency FB" panose="020B0503020202020204" pitchFamily="34" charset="0"/>
                      </a:endParaRPr>
                    </a:p>
                  </a:txBody>
                  <a:tcPr/>
                </a:tc>
              </a:tr>
              <a:tr h="182128">
                <a:tc gridSpan="4">
                  <a:txBody>
                    <a:bodyPr/>
                    <a:lstStyle/>
                    <a:p>
                      <a:pPr algn="ctr"/>
                      <a:r>
                        <a:rPr lang="en-GB" sz="1200" dirty="0" smtClean="0">
                          <a:latin typeface="Agency FB" panose="020B0503020202020204" pitchFamily="34" charset="0"/>
                        </a:rPr>
                        <a:t>Mao described the Red</a:t>
                      </a:r>
                      <a:r>
                        <a:rPr lang="en-GB" sz="1200" baseline="0" dirty="0" smtClean="0">
                          <a:latin typeface="Agency FB" panose="020B0503020202020204" pitchFamily="34" charset="0"/>
                        </a:rPr>
                        <a:t> Army as ‘the fish who swam in the sea’, the sea being the Chinese peasants. To what extent is the relationship with the peasantry fundamental to the Chinese Communist Party’s ultimate victory over the Japanese and the </a:t>
                      </a:r>
                      <a:r>
                        <a:rPr lang="en-GB" sz="1200" baseline="0" dirty="0" err="1" smtClean="0">
                          <a:latin typeface="Agency FB" panose="020B0503020202020204" pitchFamily="34" charset="0"/>
                        </a:rPr>
                        <a:t>Guomindang</a:t>
                      </a:r>
                      <a:r>
                        <a:rPr lang="en-GB" sz="1200" baseline="0" dirty="0" smtClean="0">
                          <a:latin typeface="Agency FB" panose="020B0503020202020204" pitchFamily="34" charset="0"/>
                        </a:rPr>
                        <a:t>?</a:t>
                      </a:r>
                      <a:endParaRPr lang="en-GB" sz="1200" dirty="0">
                        <a:latin typeface="Agency FB" panose="020B0503020202020204" pitchFamily="34"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713845">
                <a:tc>
                  <a:txBody>
                    <a:bodyPr/>
                    <a:lstStyle/>
                    <a:p>
                      <a:pPr algn="ctr"/>
                      <a:endParaRPr lang="en-GB" sz="1200" dirty="0">
                        <a:latin typeface="Agency FB" panose="020B0503020202020204" pitchFamily="34" charset="0"/>
                      </a:endParaRPr>
                    </a:p>
                  </a:txBody>
                  <a:tcPr/>
                </a:tc>
                <a:tc>
                  <a:txBody>
                    <a:bodyPr/>
                    <a:lstStyle/>
                    <a:p>
                      <a:pPr algn="ctr"/>
                      <a:endParaRPr lang="en-GB" sz="1200" dirty="0">
                        <a:latin typeface="Agency FB" panose="020B0503020202020204" pitchFamily="34" charset="0"/>
                      </a:endParaRPr>
                    </a:p>
                  </a:txBody>
                  <a:tcPr/>
                </a:tc>
                <a:tc>
                  <a:txBody>
                    <a:bodyPr/>
                    <a:lstStyle/>
                    <a:p>
                      <a:pPr algn="ctr"/>
                      <a:endParaRPr lang="en-GB" sz="1200">
                        <a:latin typeface="Agency FB" panose="020B0503020202020204" pitchFamily="34" charset="0"/>
                      </a:endParaRPr>
                    </a:p>
                  </a:txBody>
                  <a:tcPr/>
                </a:tc>
                <a:tc>
                  <a:txBody>
                    <a:bodyPr/>
                    <a:lstStyle/>
                    <a:p>
                      <a:pPr algn="ctr"/>
                      <a:endParaRPr lang="en-GB" sz="1200" dirty="0">
                        <a:latin typeface="Agency FB" panose="020B0503020202020204" pitchFamily="34" charset="0"/>
                      </a:endParaRPr>
                    </a:p>
                  </a:txBody>
                  <a:tcPr/>
                </a:tc>
              </a:tr>
              <a:tr h="224793">
                <a:tc gridSpan="4">
                  <a:txBody>
                    <a:bodyPr/>
                    <a:lstStyle/>
                    <a:p>
                      <a:pPr algn="ctr"/>
                      <a:r>
                        <a:rPr lang="en-GB" sz="1200" dirty="0" smtClean="0">
                          <a:latin typeface="Agency FB" panose="020B0503020202020204" pitchFamily="34" charset="0"/>
                        </a:rPr>
                        <a:t>To what extent did the wider international situation (1937-49)</a:t>
                      </a:r>
                      <a:r>
                        <a:rPr lang="en-GB" sz="1200" baseline="0" dirty="0" smtClean="0">
                          <a:latin typeface="Agency FB" panose="020B0503020202020204" pitchFamily="34" charset="0"/>
                        </a:rPr>
                        <a:t> help to ensure that the Communist Party of China won  the Civil War, leading to the founding of the People’s Republic of China?</a:t>
                      </a:r>
                      <a:endParaRPr lang="en-GB" sz="1200" dirty="0">
                        <a:latin typeface="Agency FB" panose="020B0503020202020204" pitchFamily="34" charset="0"/>
                      </a:endParaRPr>
                    </a:p>
                  </a:txBody>
                  <a:tcPr/>
                </a:tc>
                <a:tc hMerge="1">
                  <a:txBody>
                    <a:bodyPr/>
                    <a:lstStyle/>
                    <a:p>
                      <a:endParaRPr lang="en-GB" dirty="0">
                        <a:latin typeface="Agency FB" panose="020B0503020202020204" pitchFamily="34" charset="0"/>
                      </a:endParaRPr>
                    </a:p>
                  </a:txBody>
                  <a:tcPr/>
                </a:tc>
                <a:tc hMerge="1">
                  <a:txBody>
                    <a:bodyPr/>
                    <a:lstStyle/>
                    <a:p>
                      <a:endParaRPr lang="en-GB" dirty="0">
                        <a:latin typeface="Agency FB" panose="020B0503020202020204" pitchFamily="34" charset="0"/>
                      </a:endParaRPr>
                    </a:p>
                  </a:txBody>
                  <a:tcPr/>
                </a:tc>
                <a:tc hMerge="1">
                  <a:txBody>
                    <a:bodyPr/>
                    <a:lstStyle/>
                    <a:p>
                      <a:endParaRPr lang="en-GB" dirty="0">
                        <a:latin typeface="Agency FB" panose="020B0503020202020204" pitchFamily="34" charset="0"/>
                      </a:endParaRPr>
                    </a:p>
                  </a:txBody>
                  <a:tcPr/>
                </a:tc>
              </a:tr>
              <a:tr h="713845">
                <a:tc>
                  <a:txBody>
                    <a:bodyPr/>
                    <a:lstStyle/>
                    <a:p>
                      <a:pPr algn="ctr"/>
                      <a:endParaRPr lang="en-GB" sz="1200" dirty="0">
                        <a:latin typeface="Agency FB" panose="020B0503020202020204" pitchFamily="34" charset="0"/>
                      </a:endParaRPr>
                    </a:p>
                  </a:txBody>
                  <a:tcPr/>
                </a:tc>
                <a:tc>
                  <a:txBody>
                    <a:bodyPr/>
                    <a:lstStyle/>
                    <a:p>
                      <a:pPr algn="ctr"/>
                      <a:endParaRPr lang="en-GB" sz="1200" dirty="0">
                        <a:latin typeface="Agency FB" panose="020B0503020202020204" pitchFamily="34" charset="0"/>
                      </a:endParaRPr>
                    </a:p>
                  </a:txBody>
                  <a:tcPr/>
                </a:tc>
                <a:tc>
                  <a:txBody>
                    <a:bodyPr/>
                    <a:lstStyle/>
                    <a:p>
                      <a:pPr algn="ctr"/>
                      <a:endParaRPr lang="en-GB" sz="1200" dirty="0">
                        <a:latin typeface="Agency FB" panose="020B0503020202020204" pitchFamily="34" charset="0"/>
                      </a:endParaRPr>
                    </a:p>
                  </a:txBody>
                  <a:tcPr/>
                </a:tc>
                <a:tc>
                  <a:txBody>
                    <a:bodyPr/>
                    <a:lstStyle/>
                    <a:p>
                      <a:pPr algn="ctr"/>
                      <a:endParaRPr lang="en-GB" sz="1200" dirty="0">
                        <a:latin typeface="Agency FB" panose="020B0503020202020204" pitchFamily="34" charset="0"/>
                      </a:endParaRPr>
                    </a:p>
                  </a:txBody>
                  <a:tcPr/>
                </a:tc>
              </a:tr>
            </a:tbl>
          </a:graphicData>
        </a:graphic>
      </p:graphicFrame>
    </p:spTree>
    <p:extLst>
      <p:ext uri="{BB962C8B-B14F-4D97-AF65-F5344CB8AC3E}">
        <p14:creationId xmlns:p14="http://schemas.microsoft.com/office/powerpoint/2010/main" val="6396213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974"/>
            <a:ext cx="10515600" cy="1325563"/>
          </a:xfrm>
        </p:spPr>
        <p:txBody>
          <a:bodyPr/>
          <a:lstStyle/>
          <a:p>
            <a:r>
              <a:rPr lang="en-GB" dirty="0" smtClean="0">
                <a:latin typeface="Rockwell" panose="02060603020205020403" pitchFamily="18" charset="0"/>
              </a:rPr>
              <a:t>2. Approaches to Planning </a:t>
            </a:r>
            <a:endParaRPr lang="en-GB" dirty="0">
              <a:latin typeface="Rockwell" panose="02060603020205020403"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88094462"/>
              </p:ext>
            </p:extLst>
          </p:nvPr>
        </p:nvGraphicFramePr>
        <p:xfrm>
          <a:off x="290456" y="933733"/>
          <a:ext cx="11456894" cy="5953839"/>
        </p:xfrm>
        <a:graphic>
          <a:graphicData uri="http://schemas.openxmlformats.org/drawingml/2006/table">
            <a:tbl>
              <a:tblPr firstRow="1" bandRow="1">
                <a:tableStyleId>{5940675A-B579-460E-94D1-54222C63F5DA}</a:tableStyleId>
              </a:tblPr>
              <a:tblGrid>
                <a:gridCol w="2647503"/>
                <a:gridCol w="3069230"/>
                <a:gridCol w="2810093"/>
                <a:gridCol w="2930068"/>
              </a:tblGrid>
              <a:tr h="389484">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smtClean="0">
                          <a:latin typeface="Rockwell" panose="02060603020205020403" pitchFamily="18" charset="0"/>
                        </a:rPr>
                        <a:t>How far would you agree with the view that role of the Red</a:t>
                      </a:r>
                      <a:r>
                        <a:rPr lang="en-GB" sz="1050" baseline="0" dirty="0" smtClean="0">
                          <a:latin typeface="Rockwell" panose="02060603020205020403" pitchFamily="18" charset="0"/>
                        </a:rPr>
                        <a:t> Army </a:t>
                      </a:r>
                      <a:r>
                        <a:rPr lang="en-GB" sz="1050" dirty="0" smtClean="0">
                          <a:latin typeface="Rockwell" panose="02060603020205020403" pitchFamily="18" charset="0"/>
                        </a:rPr>
                        <a:t>was the most important factor in the development of the CCP in the period from 1935-1945?</a:t>
                      </a:r>
                      <a:endParaRPr lang="en-GB" sz="1050" u="sng" dirty="0" smtClean="0">
                        <a:latin typeface="Rockwell" panose="02060603020205020403" pitchFamily="18" charset="0"/>
                      </a:endParaRPr>
                    </a:p>
                    <a:p>
                      <a:endParaRPr lang="en-GB" sz="1050" dirty="0">
                        <a:latin typeface="Rockwell" panose="02060603020205020403" pitchFamily="18" charset="0"/>
                      </a:endParaRPr>
                    </a:p>
                  </a:txBody>
                  <a:tcPr/>
                </a:tc>
                <a:tc hMerge="1">
                  <a:txBody>
                    <a:bodyPr/>
                    <a:lstStyle/>
                    <a:p>
                      <a:endParaRPr lang="en-GB" sz="1000" dirty="0">
                        <a:latin typeface="Calligraph421 BT" panose="03060702050402020204" pitchFamily="66" charset="0"/>
                      </a:endParaRPr>
                    </a:p>
                  </a:txBody>
                  <a:tcPr/>
                </a:tc>
                <a:tc hMerge="1">
                  <a:txBody>
                    <a:bodyPr/>
                    <a:lstStyle/>
                    <a:p>
                      <a:endParaRPr lang="en-GB" sz="1050" dirty="0">
                        <a:latin typeface="Calligraph421 BT" panose="03060702050402020204" pitchFamily="66" charset="0"/>
                      </a:endParaRPr>
                    </a:p>
                  </a:txBody>
                  <a:tcPr/>
                </a:tc>
                <a:tc hMerge="1">
                  <a:txBody>
                    <a:bodyPr/>
                    <a:lstStyle/>
                    <a:p>
                      <a:endParaRPr lang="en-GB" sz="1050" dirty="0">
                        <a:latin typeface="Calligraph421 BT" panose="03060702050402020204" pitchFamily="66" charset="0"/>
                      </a:endParaRPr>
                    </a:p>
                  </a:txBody>
                  <a:tcPr/>
                </a:tc>
              </a:tr>
              <a:tr h="272633">
                <a:tc>
                  <a:txBody>
                    <a:bodyPr/>
                    <a:lstStyle/>
                    <a:p>
                      <a:r>
                        <a:rPr lang="en-GB" sz="1050" dirty="0" smtClean="0">
                          <a:latin typeface="Rockwell" panose="02060603020205020403" pitchFamily="18" charset="0"/>
                        </a:rPr>
                        <a:t>Introduction:</a:t>
                      </a:r>
                      <a:endParaRPr lang="en-GB" sz="1050" dirty="0">
                        <a:latin typeface="Rockwell" panose="02060603020205020403" pitchFamily="18" charset="0"/>
                      </a:endParaRPr>
                    </a:p>
                  </a:txBody>
                  <a:tcPr/>
                </a:tc>
                <a:tc gridSpan="3">
                  <a:txBody>
                    <a:bodyPr/>
                    <a:lstStyle/>
                    <a:p>
                      <a:endParaRPr lang="en-GB" sz="1000" dirty="0">
                        <a:latin typeface="Rockwell" panose="02060603020205020403" pitchFamily="18" charset="0"/>
                      </a:endParaRPr>
                    </a:p>
                  </a:txBody>
                  <a:tcPr/>
                </a:tc>
                <a:tc hMerge="1">
                  <a:txBody>
                    <a:bodyPr/>
                    <a:lstStyle/>
                    <a:p>
                      <a:endParaRPr lang="en-GB" sz="1050" dirty="0">
                        <a:latin typeface="Calligraph421 BT" panose="03060702050402020204" pitchFamily="66" charset="0"/>
                      </a:endParaRPr>
                    </a:p>
                  </a:txBody>
                  <a:tcPr/>
                </a:tc>
                <a:tc hMerge="1">
                  <a:txBody>
                    <a:bodyPr/>
                    <a:lstStyle/>
                    <a:p>
                      <a:endParaRPr lang="en-GB" sz="1050" dirty="0">
                        <a:latin typeface="Calligraph421 BT" panose="03060702050402020204" pitchFamily="66" charset="0"/>
                      </a:endParaRPr>
                    </a:p>
                  </a:txBody>
                  <a:tcPr/>
                </a:tc>
              </a:tr>
              <a:tr h="389484">
                <a:tc>
                  <a:txBody>
                    <a:bodyPr/>
                    <a:lstStyle/>
                    <a:p>
                      <a:r>
                        <a:rPr lang="en-GB" sz="1050" dirty="0" smtClean="0">
                          <a:latin typeface="Rockwell" panose="02060603020205020403" pitchFamily="18" charset="0"/>
                        </a:rPr>
                        <a:t>One</a:t>
                      </a:r>
                      <a:r>
                        <a:rPr lang="en-GB" sz="1050" baseline="0" dirty="0" smtClean="0">
                          <a:latin typeface="Rockwell" panose="02060603020205020403" pitchFamily="18" charset="0"/>
                        </a:rPr>
                        <a:t> key factor in the development of the CCP in the period 1935-45 was…</a:t>
                      </a:r>
                      <a:endParaRPr lang="en-GB" sz="1050" dirty="0">
                        <a:latin typeface="Rockwell" panose="020606030202050204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smtClean="0">
                          <a:latin typeface="Rockwell" panose="02060603020205020403" pitchFamily="18" charset="0"/>
                        </a:rPr>
                        <a:t>This was when…</a:t>
                      </a:r>
                    </a:p>
                    <a:p>
                      <a:endParaRPr lang="en-GB" sz="1000" dirty="0">
                        <a:latin typeface="Rockwell" panose="02060603020205020403" pitchFamily="18" charset="0"/>
                      </a:endParaRPr>
                    </a:p>
                  </a:txBody>
                  <a:tcPr/>
                </a:tc>
                <a:tc>
                  <a:txBody>
                    <a:bodyPr/>
                    <a:lstStyle/>
                    <a:p>
                      <a:r>
                        <a:rPr lang="en-GB" sz="1050" dirty="0" smtClean="0">
                          <a:latin typeface="Rockwell" panose="02060603020205020403" pitchFamily="18" charset="0"/>
                        </a:rPr>
                        <a:t>This was key to the development</a:t>
                      </a:r>
                      <a:r>
                        <a:rPr lang="en-GB" sz="1050" baseline="0" dirty="0" smtClean="0">
                          <a:latin typeface="Rockwell" panose="02060603020205020403" pitchFamily="18" charset="0"/>
                        </a:rPr>
                        <a:t> of the CCP in the period 1935-45 because…</a:t>
                      </a:r>
                      <a:endParaRPr lang="en-GB" sz="1050" dirty="0">
                        <a:latin typeface="Rockwell" panose="02060603020205020403" pitchFamily="18" charset="0"/>
                      </a:endParaRPr>
                    </a:p>
                  </a:txBody>
                  <a:tcPr/>
                </a:tc>
                <a:tc>
                  <a:txBody>
                    <a:bodyPr/>
                    <a:lstStyle/>
                    <a:p>
                      <a:r>
                        <a:rPr lang="en-GB" sz="1050" dirty="0" smtClean="0">
                          <a:latin typeface="Rockwell" panose="02060603020205020403" pitchFamily="18" charset="0"/>
                        </a:rPr>
                        <a:t>Comparison</a:t>
                      </a:r>
                      <a:r>
                        <a:rPr lang="en-GB" sz="1050" baseline="0" dirty="0" smtClean="0">
                          <a:latin typeface="Rockwell" panose="02060603020205020403" pitchFamily="18" charset="0"/>
                        </a:rPr>
                        <a:t> to most important factor</a:t>
                      </a:r>
                      <a:endParaRPr lang="en-GB" sz="1050" dirty="0">
                        <a:latin typeface="Rockwell" panose="02060603020205020403" pitchFamily="18" charset="0"/>
                      </a:endParaRPr>
                    </a:p>
                  </a:txBody>
                  <a:tcPr/>
                </a:tc>
              </a:tr>
              <a:tr h="1069568">
                <a:tc>
                  <a:txBody>
                    <a:bodyPr/>
                    <a:lstStyle/>
                    <a:p>
                      <a:r>
                        <a:rPr lang="en-GB" sz="1100" dirty="0" smtClean="0">
                          <a:latin typeface="Bradley Hand ITC" panose="03070402050302030203" pitchFamily="66" charset="0"/>
                        </a:rPr>
                        <a:t>The role</a:t>
                      </a:r>
                      <a:r>
                        <a:rPr lang="en-GB" sz="1100" baseline="0" dirty="0" smtClean="0">
                          <a:latin typeface="Bradley Hand ITC" panose="03070402050302030203" pitchFamily="66" charset="0"/>
                        </a:rPr>
                        <a:t> of the Red Army</a:t>
                      </a:r>
                      <a:endParaRPr lang="en-GB" sz="1100" dirty="0">
                        <a:latin typeface="Bradley Hand ITC" panose="03070402050302030203" pitchFamily="66" charset="0"/>
                      </a:endParaRPr>
                    </a:p>
                  </a:txBody>
                  <a:tcPr/>
                </a:tc>
                <a:tc>
                  <a:txBody>
                    <a:bodyPr/>
                    <a:lstStyle/>
                    <a:p>
                      <a:r>
                        <a:rPr lang="en-GB" sz="1100" dirty="0" smtClean="0">
                          <a:latin typeface="Bradley Hand ITC" panose="03070402050302030203" pitchFamily="66" charset="0"/>
                        </a:rPr>
                        <a:t>…at</a:t>
                      </a:r>
                      <a:r>
                        <a:rPr lang="en-GB" sz="1100" baseline="0" dirty="0" smtClean="0">
                          <a:latin typeface="Bradley Hand ITC" panose="03070402050302030203" pitchFamily="66" charset="0"/>
                        </a:rPr>
                        <a:t> </a:t>
                      </a:r>
                      <a:r>
                        <a:rPr lang="en-GB" sz="1100" baseline="0" dirty="0" err="1" smtClean="0">
                          <a:latin typeface="Bradley Hand ITC" panose="03070402050302030203" pitchFamily="66" charset="0"/>
                        </a:rPr>
                        <a:t>Yanan</a:t>
                      </a:r>
                      <a:r>
                        <a:rPr lang="en-GB" sz="1100" baseline="0" dirty="0" smtClean="0">
                          <a:latin typeface="Bradley Hand ITC" panose="03070402050302030203" pitchFamily="66" charset="0"/>
                        </a:rPr>
                        <a:t> Mao had prioritised consolidating the military force of the CCP. Traditionally soldiers had a poor reputation in Chinese society. Mao instructed the Red Amy to behave differently and thus he laid down a code of conduct for his troops…</a:t>
                      </a:r>
                      <a:endParaRPr lang="en-GB" sz="1100" dirty="0">
                        <a:latin typeface="Bradley Hand ITC" panose="03070402050302030203" pitchFamily="66" charset="0"/>
                      </a:endParaRPr>
                    </a:p>
                  </a:txBody>
                  <a:tcPr/>
                </a:tc>
                <a:tc>
                  <a:txBody>
                    <a:bodyPr/>
                    <a:lstStyle/>
                    <a:p>
                      <a:r>
                        <a:rPr lang="en-GB" sz="1100" dirty="0" smtClean="0">
                          <a:latin typeface="Bradley Hand ITC" panose="03070402050302030203" pitchFamily="66" charset="0"/>
                        </a:rPr>
                        <a:t>… it endeared the  Red Army</a:t>
                      </a:r>
                      <a:r>
                        <a:rPr lang="en-GB" sz="1100" baseline="0" dirty="0" smtClean="0">
                          <a:latin typeface="Bradley Hand ITC" panose="03070402050302030203" pitchFamily="66" charset="0"/>
                        </a:rPr>
                        <a:t> to the rural population whose previous experience of marching armies had been bitter. This sensitivity of the army to the peasants played a key role in the growth of the party from 40,000 in 1937 to 1 million by 1945. </a:t>
                      </a:r>
                      <a:endParaRPr lang="en-GB" sz="1100" dirty="0">
                        <a:latin typeface="Bradley Hand ITC" panose="03070402050302030203" pitchFamily="66" charset="0"/>
                      </a:endParaRPr>
                    </a:p>
                  </a:txBody>
                  <a:tcPr/>
                </a:tc>
                <a:tc>
                  <a:txBody>
                    <a:bodyPr/>
                    <a:lstStyle/>
                    <a:p>
                      <a:r>
                        <a:rPr lang="en-GB" sz="1100" dirty="0" smtClean="0">
                          <a:latin typeface="Bradley Hand ITC" panose="03070402050302030203" pitchFamily="66" charset="0"/>
                        </a:rPr>
                        <a:t>However,</a:t>
                      </a:r>
                      <a:r>
                        <a:rPr lang="en-GB" sz="1100" baseline="0" dirty="0" smtClean="0">
                          <a:latin typeface="Bradley Hand ITC" panose="03070402050302030203" pitchFamily="66" charset="0"/>
                        </a:rPr>
                        <a:t> the role of the Red Army was not as important as Mao’s leadership as it was Mao’s vision which drove the positive transformation of the Red Army. </a:t>
                      </a:r>
                      <a:endParaRPr lang="en-GB" sz="1100" dirty="0">
                        <a:latin typeface="Bradley Hand ITC" panose="03070402050302030203" pitchFamily="66" charset="0"/>
                      </a:endParaRPr>
                    </a:p>
                  </a:txBody>
                  <a:tcPr/>
                </a:tc>
              </a:tr>
              <a:tr h="1069568">
                <a:tc>
                  <a:txBody>
                    <a:bodyPr/>
                    <a:lstStyle/>
                    <a:p>
                      <a:r>
                        <a:rPr lang="en-GB" sz="1200" dirty="0" smtClean="0">
                          <a:latin typeface="Bradley Hand ITC" panose="03070402050302030203" pitchFamily="66" charset="0"/>
                        </a:rPr>
                        <a:t>Mao’s political idea’s</a:t>
                      </a:r>
                      <a:endParaRPr lang="en-GB" sz="1200" dirty="0">
                        <a:latin typeface="Bradley Hand ITC" panose="03070402050302030203" pitchFamily="66" charset="0"/>
                      </a:endParaRPr>
                    </a:p>
                  </a:txBody>
                  <a:tcPr/>
                </a:tc>
                <a:tc>
                  <a:txBody>
                    <a:bodyPr/>
                    <a:lstStyle/>
                    <a:p>
                      <a:endParaRPr lang="en-GB" sz="1100">
                        <a:latin typeface="Rockwell" panose="02060603020205020403" pitchFamily="18" charset="0"/>
                      </a:endParaRPr>
                    </a:p>
                  </a:txBody>
                  <a:tcPr/>
                </a:tc>
                <a:tc>
                  <a:txBody>
                    <a:bodyPr/>
                    <a:lstStyle/>
                    <a:p>
                      <a:endParaRPr lang="en-GB" sz="1100">
                        <a:latin typeface="Rockwell" panose="02060603020205020403" pitchFamily="18" charset="0"/>
                      </a:endParaRPr>
                    </a:p>
                  </a:txBody>
                  <a:tcPr/>
                </a:tc>
                <a:tc>
                  <a:txBody>
                    <a:bodyPr/>
                    <a:lstStyle/>
                    <a:p>
                      <a:endParaRPr lang="en-GB" sz="1100" dirty="0">
                        <a:latin typeface="Rockwell" panose="02060603020205020403" pitchFamily="18" charset="0"/>
                      </a:endParaRPr>
                    </a:p>
                  </a:txBody>
                  <a:tcPr/>
                </a:tc>
              </a:tr>
              <a:tr h="1069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Bradley Hand ITC" panose="03070402050302030203" pitchFamily="66" charset="0"/>
                        </a:rPr>
                        <a:t>Communist</a:t>
                      </a:r>
                      <a:r>
                        <a:rPr lang="en-GB" sz="1100" baseline="0" dirty="0" smtClean="0">
                          <a:latin typeface="Bradley Hand ITC" panose="03070402050302030203" pitchFamily="66" charset="0"/>
                        </a:rPr>
                        <a:t> control in the countryside</a:t>
                      </a:r>
                      <a:endParaRPr lang="en-GB" sz="1100" dirty="0" smtClean="0">
                        <a:latin typeface="Bradley Hand ITC" panose="03070402050302030203" pitchFamily="66" charset="0"/>
                      </a:endParaRPr>
                    </a:p>
                    <a:p>
                      <a:endParaRPr lang="en-GB" sz="1100" dirty="0">
                        <a:latin typeface="Bradley Hand ITC" panose="03070402050302030203" pitchFamily="66" charset="0"/>
                      </a:endParaRPr>
                    </a:p>
                  </a:txBody>
                  <a:tcPr/>
                </a:tc>
                <a:tc>
                  <a:txBody>
                    <a:bodyPr/>
                    <a:lstStyle/>
                    <a:p>
                      <a:endParaRPr lang="en-GB" sz="1100">
                        <a:latin typeface="Rockwell" panose="02060603020205020403" pitchFamily="18" charset="0"/>
                      </a:endParaRPr>
                    </a:p>
                  </a:txBody>
                  <a:tcPr/>
                </a:tc>
                <a:tc>
                  <a:txBody>
                    <a:bodyPr/>
                    <a:lstStyle/>
                    <a:p>
                      <a:endParaRPr lang="en-GB" sz="1100">
                        <a:latin typeface="Rockwell" panose="02060603020205020403" pitchFamily="18" charset="0"/>
                      </a:endParaRPr>
                    </a:p>
                  </a:txBody>
                  <a:tcPr/>
                </a:tc>
                <a:tc>
                  <a:txBody>
                    <a:bodyPr/>
                    <a:lstStyle/>
                    <a:p>
                      <a:endParaRPr lang="en-GB" sz="1100">
                        <a:latin typeface="Rockwell" panose="02060603020205020403" pitchFamily="18" charset="0"/>
                      </a:endParaRPr>
                    </a:p>
                  </a:txBody>
                  <a:tcPr/>
                </a:tc>
              </a:tr>
              <a:tr h="1069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Bradley Hand ITC" panose="03070402050302030203" pitchFamily="66" charset="0"/>
                        </a:rPr>
                        <a:t>The Rectification of Conduct</a:t>
                      </a:r>
                      <a:r>
                        <a:rPr lang="en-GB" sz="1100" baseline="0" dirty="0" smtClean="0">
                          <a:latin typeface="Bradley Hand ITC" panose="03070402050302030203" pitchFamily="66" charset="0"/>
                        </a:rPr>
                        <a:t> Campaign</a:t>
                      </a:r>
                      <a:endParaRPr lang="en-GB" sz="1100" dirty="0" smtClean="0">
                        <a:latin typeface="Bradley Hand ITC" panose="03070402050302030203" pitchFamily="66" charset="0"/>
                      </a:endParaRPr>
                    </a:p>
                    <a:p>
                      <a:endParaRPr lang="en-GB" sz="1100" dirty="0">
                        <a:latin typeface="Bradley Hand ITC" panose="03070402050302030203" pitchFamily="66" charset="0"/>
                      </a:endParaRPr>
                    </a:p>
                  </a:txBody>
                  <a:tcPr/>
                </a:tc>
                <a:tc>
                  <a:txBody>
                    <a:bodyPr/>
                    <a:lstStyle/>
                    <a:p>
                      <a:endParaRPr lang="en-GB" sz="1100">
                        <a:latin typeface="Rockwell" panose="02060603020205020403" pitchFamily="18" charset="0"/>
                      </a:endParaRPr>
                    </a:p>
                  </a:txBody>
                  <a:tcPr/>
                </a:tc>
                <a:tc>
                  <a:txBody>
                    <a:bodyPr/>
                    <a:lstStyle/>
                    <a:p>
                      <a:endParaRPr lang="en-GB" sz="1100">
                        <a:latin typeface="Rockwell" panose="02060603020205020403" pitchFamily="18" charset="0"/>
                      </a:endParaRPr>
                    </a:p>
                  </a:txBody>
                  <a:tcPr/>
                </a:tc>
                <a:tc>
                  <a:txBody>
                    <a:bodyPr/>
                    <a:lstStyle/>
                    <a:p>
                      <a:endParaRPr lang="en-GB" sz="1100">
                        <a:latin typeface="Rockwell" panose="02060603020205020403" pitchFamily="18" charset="0"/>
                      </a:endParaRPr>
                    </a:p>
                  </a:txBody>
                  <a:tcPr/>
                </a:tc>
              </a:tr>
              <a:tr h="384622">
                <a:tc>
                  <a:txBody>
                    <a:bodyPr/>
                    <a:lstStyle/>
                    <a:p>
                      <a:r>
                        <a:rPr lang="en-GB" sz="1100" dirty="0" smtClean="0">
                          <a:latin typeface="Rockwell" panose="02060603020205020403" pitchFamily="18" charset="0"/>
                        </a:rPr>
                        <a:t>Conclusion:</a:t>
                      </a:r>
                      <a:endParaRPr lang="en-GB" sz="1100" dirty="0">
                        <a:latin typeface="Rockwell" panose="02060603020205020403" pitchFamily="18" charset="0"/>
                      </a:endParaRPr>
                    </a:p>
                  </a:txBody>
                  <a:tcPr/>
                </a:tc>
                <a:tc gridSpan="3">
                  <a:txBody>
                    <a:bodyPr/>
                    <a:lstStyle/>
                    <a:p>
                      <a:endParaRPr lang="en-GB" sz="1100" dirty="0">
                        <a:latin typeface="Rockwell" panose="02060603020205020403" pitchFamily="18" charset="0"/>
                      </a:endParaRPr>
                    </a:p>
                  </a:txBody>
                  <a:tcPr/>
                </a:tc>
                <a:tc hMerge="1">
                  <a:txBody>
                    <a:bodyPr/>
                    <a:lstStyle/>
                    <a:p>
                      <a:endParaRPr lang="en-GB" sz="1100" dirty="0">
                        <a:latin typeface="Rockwell" panose="02060603020205020403" pitchFamily="18" charset="0"/>
                      </a:endParaRPr>
                    </a:p>
                  </a:txBody>
                  <a:tcPr/>
                </a:tc>
                <a:tc hMerge="1">
                  <a:txBody>
                    <a:bodyPr/>
                    <a:lstStyle/>
                    <a:p>
                      <a:endParaRPr lang="en-GB" sz="1100" dirty="0">
                        <a:latin typeface="Rockwell" panose="02060603020205020403" pitchFamily="18" charset="0"/>
                      </a:endParaRPr>
                    </a:p>
                  </a:txBody>
                  <a:tcPr/>
                </a:tc>
              </a:tr>
            </a:tbl>
          </a:graphicData>
        </a:graphic>
      </p:graphicFrame>
      <p:sp>
        <p:nvSpPr>
          <p:cNvPr id="8" name="Rounded Rectangle 7"/>
          <p:cNvSpPr/>
          <p:nvPr/>
        </p:nvSpPr>
        <p:spPr>
          <a:xfrm>
            <a:off x="0" y="8970894"/>
            <a:ext cx="6813376" cy="11521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GB" sz="1050" dirty="0" smtClean="0">
                <a:latin typeface="Calligraph421 BT" panose="03060702050402020204" pitchFamily="66" charset="0"/>
              </a:rPr>
              <a:t>Conclusion: Explain important factor and why. Explain the interrelationship between factors. Make sure you provide a concise answer to the question here.  </a:t>
            </a:r>
          </a:p>
          <a:p>
            <a:endParaRPr lang="en-GB" sz="1050" dirty="0">
              <a:latin typeface="Calligraph421 BT" panose="03060702050402020204" pitchFamily="66" charset="0"/>
            </a:endParaRPr>
          </a:p>
          <a:p>
            <a:endParaRPr lang="en-GB" sz="1050" dirty="0">
              <a:latin typeface="Calligraph421 BT" panose="03060702050402020204" pitchFamily="66" charset="0"/>
            </a:endParaRPr>
          </a:p>
          <a:p>
            <a:pPr lvl="0"/>
            <a:endParaRPr lang="en-GB" sz="1050" dirty="0">
              <a:latin typeface="Calligraph421 BT" panose="03060702050402020204" pitchFamily="66" charset="0"/>
            </a:endParaRPr>
          </a:p>
          <a:p>
            <a:pPr lvl="0"/>
            <a:endParaRPr lang="en-GB" sz="1050" dirty="0" smtClean="0">
              <a:latin typeface="Calligraph421 BT" panose="03060702050402020204" pitchFamily="66" charset="0"/>
            </a:endParaRPr>
          </a:p>
          <a:p>
            <a:pPr lvl="0"/>
            <a:endParaRPr lang="en-GB" sz="1050" dirty="0" smtClean="0">
              <a:latin typeface="Calligraph421 BT" panose="03060702050402020204" pitchFamily="66" charset="0"/>
            </a:endParaRPr>
          </a:p>
        </p:txBody>
      </p:sp>
    </p:spTree>
    <p:extLst>
      <p:ext uri="{BB962C8B-B14F-4D97-AF65-F5344CB8AC3E}">
        <p14:creationId xmlns:p14="http://schemas.microsoft.com/office/powerpoint/2010/main" val="24305305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Rockwell" panose="02060603020205020403" pitchFamily="18" charset="0"/>
              </a:rPr>
              <a:t>3. Introductions and Conclusions</a:t>
            </a:r>
            <a:endParaRPr lang="en-GB" dirty="0">
              <a:latin typeface="Rockwell" panose="02060603020205020403" pitchFamily="18" charset="0"/>
            </a:endParaRPr>
          </a:p>
        </p:txBody>
      </p:sp>
      <p:pic>
        <p:nvPicPr>
          <p:cNvPr id="3074" name="Picture 2" descr="http://www.mcny.edu/student_serv/lecblog/wp-content/uploads/2012/08/intro-body-conclu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810" y="1947264"/>
            <a:ext cx="4418164" cy="3711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3279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8341"/>
            <a:ext cx="10515600" cy="1325563"/>
          </a:xfrm>
        </p:spPr>
        <p:txBody>
          <a:bodyPr>
            <a:normAutofit/>
          </a:bodyPr>
          <a:lstStyle/>
          <a:p>
            <a:pPr algn="ctr"/>
            <a:r>
              <a:rPr lang="en-GB" sz="1200" u="sng" dirty="0" smtClean="0">
                <a:latin typeface="Agency FB" panose="020B0503020202020204" pitchFamily="34" charset="0"/>
              </a:rPr>
              <a:t>Introductions</a:t>
            </a:r>
            <a:endParaRPr lang="en-GB" sz="1200" u="sng" dirty="0">
              <a:latin typeface="Agency FB" panose="020B0503020202020204" pitchFamily="34" charset="0"/>
            </a:endParaRPr>
          </a:p>
        </p:txBody>
      </p:sp>
      <p:graphicFrame>
        <p:nvGraphicFramePr>
          <p:cNvPr id="4" name="Content Placeholder 3"/>
          <p:cNvGraphicFramePr>
            <a:graphicFrameLocks noGrp="1"/>
          </p:cNvGraphicFramePr>
          <p:nvPr>
            <p:ph idx="1"/>
            <p:extLst/>
          </p:nvPr>
        </p:nvGraphicFramePr>
        <p:xfrm>
          <a:off x="327542" y="354841"/>
          <a:ext cx="11600600" cy="5977580"/>
        </p:xfrm>
        <a:graphic>
          <a:graphicData uri="http://schemas.openxmlformats.org/drawingml/2006/table">
            <a:tbl>
              <a:tblPr firstRow="1" bandRow="1">
                <a:tableStyleId>{5940675A-B579-460E-94D1-54222C63F5DA}</a:tableStyleId>
              </a:tblPr>
              <a:tblGrid>
                <a:gridCol w="2900150"/>
                <a:gridCol w="2900150"/>
                <a:gridCol w="2900150"/>
                <a:gridCol w="2900150"/>
              </a:tblGrid>
              <a:tr h="365921">
                <a:tc>
                  <a:txBody>
                    <a:bodyPr/>
                    <a:lstStyle/>
                    <a:p>
                      <a:r>
                        <a:rPr lang="en-GB" sz="1200" dirty="0" smtClean="0">
                          <a:latin typeface="Agency FB" panose="020B0503020202020204" pitchFamily="34" charset="0"/>
                        </a:rPr>
                        <a:t>Answer the question</a:t>
                      </a:r>
                      <a:endParaRPr lang="en-GB" sz="1200" dirty="0">
                        <a:latin typeface="Agency FB" panose="020B0503020202020204" pitchFamily="34" charset="0"/>
                      </a:endParaRPr>
                    </a:p>
                  </a:txBody>
                  <a:tcPr/>
                </a:tc>
                <a:tc>
                  <a:txBody>
                    <a:bodyPr/>
                    <a:lstStyle/>
                    <a:p>
                      <a:r>
                        <a:rPr lang="en-GB" sz="1200" dirty="0" smtClean="0">
                          <a:latin typeface="Agency FB" panose="020B0503020202020204" pitchFamily="34" charset="0"/>
                        </a:rPr>
                        <a:t>Context </a:t>
                      </a:r>
                      <a:endParaRPr lang="en-GB" sz="1200" dirty="0">
                        <a:latin typeface="Agency FB" panose="020B0503020202020204" pitchFamily="34" charset="0"/>
                      </a:endParaRPr>
                    </a:p>
                  </a:txBody>
                  <a:tcPr/>
                </a:tc>
                <a:tc>
                  <a:txBody>
                    <a:bodyPr/>
                    <a:lstStyle/>
                    <a:p>
                      <a:r>
                        <a:rPr lang="en-GB" sz="1200" dirty="0" smtClean="0">
                          <a:latin typeface="Agency FB" panose="020B0503020202020204" pitchFamily="34" charset="0"/>
                        </a:rPr>
                        <a:t>Factors</a:t>
                      </a:r>
                      <a:endParaRPr lang="en-GB" sz="1200" dirty="0">
                        <a:latin typeface="Agency FB" panose="020B0503020202020204" pitchFamily="34" charset="0"/>
                      </a:endParaRPr>
                    </a:p>
                  </a:txBody>
                  <a:tcPr/>
                </a:tc>
                <a:tc>
                  <a:txBody>
                    <a:bodyPr/>
                    <a:lstStyle/>
                    <a:p>
                      <a:r>
                        <a:rPr lang="en-GB" sz="1200" dirty="0" smtClean="0">
                          <a:latin typeface="Agency FB" panose="020B0503020202020204" pitchFamily="34" charset="0"/>
                        </a:rPr>
                        <a:t>Overall…(most important or  JU on success)</a:t>
                      </a:r>
                      <a:endParaRPr lang="en-GB" sz="1200" dirty="0">
                        <a:latin typeface="Agency FB" panose="020B0503020202020204" pitchFamily="34" charset="0"/>
                      </a:endParaRPr>
                    </a:p>
                  </a:txBody>
                  <a:tcPr/>
                </a:tc>
              </a:tr>
              <a:tr h="333487">
                <a:tc gridSpan="4">
                  <a:txBody>
                    <a:bodyPr/>
                    <a:lstStyle/>
                    <a:p>
                      <a:pPr algn="ctr"/>
                      <a:r>
                        <a:rPr lang="en-GB" sz="1200" dirty="0" smtClean="0">
                          <a:latin typeface="Agency FB" panose="020B0503020202020204" pitchFamily="34" charset="0"/>
                        </a:rPr>
                        <a:t>How far do you agree with the statement that</a:t>
                      </a:r>
                      <a:r>
                        <a:rPr lang="en-GB" sz="1200" baseline="0" dirty="0" smtClean="0">
                          <a:latin typeface="Agency FB" panose="020B0503020202020204" pitchFamily="34" charset="0"/>
                        </a:rPr>
                        <a:t> ‘the early 1950s was a golden age when China was truly at peace’?</a:t>
                      </a:r>
                      <a:endParaRPr lang="en-GB" sz="1200" dirty="0">
                        <a:latin typeface="Agency FB" panose="020B0503020202020204" pitchFamily="34" charset="0"/>
                      </a:endParaRPr>
                    </a:p>
                  </a:txBody>
                  <a:tcPr/>
                </a:tc>
                <a:tc hMerge="1">
                  <a:txBody>
                    <a:bodyPr/>
                    <a:lstStyle/>
                    <a:p>
                      <a:endParaRPr lang="en-GB" dirty="0">
                        <a:latin typeface="Bell MT" panose="02020503060305020303" pitchFamily="18" charset="0"/>
                      </a:endParaRPr>
                    </a:p>
                  </a:txBody>
                  <a:tcPr/>
                </a:tc>
                <a:tc hMerge="1">
                  <a:txBody>
                    <a:bodyPr/>
                    <a:lstStyle/>
                    <a:p>
                      <a:endParaRPr lang="en-GB" dirty="0">
                        <a:latin typeface="Bell MT" panose="02020503060305020303" pitchFamily="18" charset="0"/>
                      </a:endParaRPr>
                    </a:p>
                  </a:txBody>
                  <a:tcPr/>
                </a:tc>
                <a:tc hMerge="1">
                  <a:txBody>
                    <a:bodyPr/>
                    <a:lstStyle/>
                    <a:p>
                      <a:endParaRPr lang="en-GB" dirty="0">
                        <a:latin typeface="Bell MT" panose="02020503060305020303" pitchFamily="18" charset="0"/>
                      </a:endParaRPr>
                    </a:p>
                  </a:txBody>
                  <a:tcPr/>
                </a:tc>
              </a:tr>
              <a:tr h="1014365">
                <a:tc>
                  <a:txBody>
                    <a:bodyPr/>
                    <a:lstStyle/>
                    <a:p>
                      <a:endParaRPr lang="en-GB" sz="1200">
                        <a:latin typeface="Agency FB" panose="020B0503020202020204" pitchFamily="34" charset="0"/>
                      </a:endParaRPr>
                    </a:p>
                  </a:txBody>
                  <a:tcPr/>
                </a:tc>
                <a:tc>
                  <a:txBody>
                    <a:bodyPr/>
                    <a:lstStyle/>
                    <a:p>
                      <a:endParaRPr lang="en-GB" sz="1200">
                        <a:latin typeface="Agency FB" panose="020B0503020202020204" pitchFamily="34" charset="0"/>
                      </a:endParaRPr>
                    </a:p>
                  </a:txBody>
                  <a:tcPr/>
                </a:tc>
                <a:tc>
                  <a:txBody>
                    <a:bodyPr/>
                    <a:lstStyle/>
                    <a:p>
                      <a:endParaRPr lang="en-GB" sz="1200">
                        <a:latin typeface="Agency FB" panose="020B0503020202020204" pitchFamily="34" charset="0"/>
                      </a:endParaRPr>
                    </a:p>
                  </a:txBody>
                  <a:tcPr/>
                </a:tc>
                <a:tc>
                  <a:txBody>
                    <a:bodyPr/>
                    <a:lstStyle/>
                    <a:p>
                      <a:endParaRPr lang="en-GB" sz="1200">
                        <a:latin typeface="Agency FB" panose="020B0503020202020204" pitchFamily="34" charset="0"/>
                      </a:endParaRPr>
                    </a:p>
                  </a:txBody>
                  <a:tcPr/>
                </a:tc>
              </a:tr>
              <a:tr h="373372">
                <a:tc gridSpan="4">
                  <a:txBody>
                    <a:bodyPr/>
                    <a:lstStyle/>
                    <a:p>
                      <a:pPr algn="ctr"/>
                      <a:r>
                        <a:rPr lang="en-GB" sz="1200" dirty="0" smtClean="0">
                          <a:latin typeface="Agency FB" panose="020B0503020202020204" pitchFamily="34" charset="0"/>
                        </a:rPr>
                        <a:t>To what extent did</a:t>
                      </a:r>
                      <a:r>
                        <a:rPr lang="en-GB" sz="1200" baseline="0" dirty="0" smtClean="0">
                          <a:latin typeface="Agency FB" panose="020B0503020202020204" pitchFamily="34" charset="0"/>
                        </a:rPr>
                        <a:t> the Second United Front against Japan (1937-45) give the Chinese Communist Party valuable breathing space?</a:t>
                      </a:r>
                      <a:endParaRPr lang="en-GB" sz="1200" dirty="0">
                        <a:latin typeface="Agency FB" panose="020B0503020202020204" pitchFamily="34" charset="0"/>
                      </a:endParaRPr>
                    </a:p>
                  </a:txBody>
                  <a:tcPr/>
                </a:tc>
                <a:tc hMerge="1">
                  <a:txBody>
                    <a:bodyPr/>
                    <a:lstStyle/>
                    <a:p>
                      <a:endParaRPr lang="en-GB" dirty="0">
                        <a:latin typeface="Bell MT" panose="02020503060305020303" pitchFamily="18" charset="0"/>
                      </a:endParaRPr>
                    </a:p>
                  </a:txBody>
                  <a:tcPr/>
                </a:tc>
                <a:tc hMerge="1">
                  <a:txBody>
                    <a:bodyPr/>
                    <a:lstStyle/>
                    <a:p>
                      <a:endParaRPr lang="en-GB" dirty="0">
                        <a:latin typeface="Bell MT" panose="02020503060305020303" pitchFamily="18" charset="0"/>
                      </a:endParaRPr>
                    </a:p>
                  </a:txBody>
                  <a:tcPr/>
                </a:tc>
                <a:tc hMerge="1">
                  <a:txBody>
                    <a:bodyPr/>
                    <a:lstStyle/>
                    <a:p>
                      <a:endParaRPr lang="en-GB" dirty="0">
                        <a:latin typeface="Bell MT" panose="02020503060305020303" pitchFamily="18" charset="0"/>
                      </a:endParaRPr>
                    </a:p>
                  </a:txBody>
                  <a:tcPr/>
                </a:tc>
              </a:tr>
              <a:tr h="1014365">
                <a:tc>
                  <a:txBody>
                    <a:bodyPr/>
                    <a:lstStyle/>
                    <a:p>
                      <a:endParaRPr lang="en-GB" sz="1200">
                        <a:latin typeface="Agency FB" panose="020B0503020202020204" pitchFamily="34" charset="0"/>
                      </a:endParaRPr>
                    </a:p>
                  </a:txBody>
                  <a:tcPr/>
                </a:tc>
                <a:tc>
                  <a:txBody>
                    <a:bodyPr/>
                    <a:lstStyle/>
                    <a:p>
                      <a:endParaRPr lang="en-GB" sz="1200" dirty="0">
                        <a:latin typeface="Agency FB" panose="020B0503020202020204" pitchFamily="34" charset="0"/>
                      </a:endParaRPr>
                    </a:p>
                  </a:txBody>
                  <a:tcPr/>
                </a:tc>
                <a:tc>
                  <a:txBody>
                    <a:bodyPr/>
                    <a:lstStyle/>
                    <a:p>
                      <a:endParaRPr lang="en-GB" sz="1200" dirty="0">
                        <a:latin typeface="Agency FB" panose="020B0503020202020204" pitchFamily="34" charset="0"/>
                      </a:endParaRPr>
                    </a:p>
                  </a:txBody>
                  <a:tcPr/>
                </a:tc>
                <a:tc>
                  <a:txBody>
                    <a:bodyPr/>
                    <a:lstStyle/>
                    <a:p>
                      <a:endParaRPr lang="en-GB" sz="1200">
                        <a:latin typeface="Agency FB" panose="020B0503020202020204" pitchFamily="34" charset="0"/>
                      </a:endParaRPr>
                    </a:p>
                  </a:txBody>
                  <a:tcPr/>
                </a:tc>
              </a:tr>
              <a:tr h="362614">
                <a:tc gridSpan="4">
                  <a:txBody>
                    <a:bodyPr/>
                    <a:lstStyle/>
                    <a:p>
                      <a:pPr algn="ctr"/>
                      <a:r>
                        <a:rPr lang="en-GB" sz="1200" dirty="0" smtClean="0">
                          <a:latin typeface="Agency FB" panose="020B0503020202020204" pitchFamily="34" charset="0"/>
                        </a:rPr>
                        <a:t>What methods did the new government of the People’s Republic</a:t>
                      </a:r>
                      <a:r>
                        <a:rPr lang="en-GB" sz="1200" baseline="0" dirty="0" smtClean="0">
                          <a:latin typeface="Agency FB" panose="020B0503020202020204" pitchFamily="34" charset="0"/>
                        </a:rPr>
                        <a:t> of China use to achieve political control (1949-1956)? How successful were these methods?</a:t>
                      </a:r>
                      <a:endParaRPr lang="en-GB" sz="1200" dirty="0">
                        <a:latin typeface="Agency FB" panose="020B0503020202020204" pitchFamily="34" charset="0"/>
                      </a:endParaRPr>
                    </a:p>
                  </a:txBody>
                  <a:tcPr/>
                </a:tc>
                <a:tc hMerge="1">
                  <a:txBody>
                    <a:bodyPr/>
                    <a:lstStyle/>
                    <a:p>
                      <a:endParaRPr lang="en-GB" dirty="0">
                        <a:latin typeface="Bell MT" panose="02020503060305020303" pitchFamily="18" charset="0"/>
                      </a:endParaRPr>
                    </a:p>
                  </a:txBody>
                  <a:tcPr/>
                </a:tc>
                <a:tc hMerge="1">
                  <a:txBody>
                    <a:bodyPr/>
                    <a:lstStyle/>
                    <a:p>
                      <a:endParaRPr lang="en-GB" dirty="0">
                        <a:latin typeface="Bell MT" panose="02020503060305020303" pitchFamily="18" charset="0"/>
                      </a:endParaRPr>
                    </a:p>
                  </a:txBody>
                  <a:tcPr/>
                </a:tc>
                <a:tc hMerge="1">
                  <a:txBody>
                    <a:bodyPr/>
                    <a:lstStyle/>
                    <a:p>
                      <a:endParaRPr lang="en-GB" dirty="0">
                        <a:latin typeface="Bell MT" panose="02020503060305020303" pitchFamily="18" charset="0"/>
                      </a:endParaRPr>
                    </a:p>
                  </a:txBody>
                  <a:tcPr/>
                </a:tc>
              </a:tr>
              <a:tr h="1014365">
                <a:tc>
                  <a:txBody>
                    <a:bodyPr/>
                    <a:lstStyle/>
                    <a:p>
                      <a:endParaRPr lang="en-GB" sz="1200">
                        <a:latin typeface="Agency FB" panose="020B0503020202020204" pitchFamily="34" charset="0"/>
                      </a:endParaRPr>
                    </a:p>
                  </a:txBody>
                  <a:tcPr/>
                </a:tc>
                <a:tc>
                  <a:txBody>
                    <a:bodyPr/>
                    <a:lstStyle/>
                    <a:p>
                      <a:endParaRPr lang="en-GB" sz="1200">
                        <a:latin typeface="Agency FB" panose="020B0503020202020204" pitchFamily="34" charset="0"/>
                      </a:endParaRPr>
                    </a:p>
                  </a:txBody>
                  <a:tcPr/>
                </a:tc>
                <a:tc>
                  <a:txBody>
                    <a:bodyPr/>
                    <a:lstStyle/>
                    <a:p>
                      <a:endParaRPr lang="en-GB" sz="1200">
                        <a:latin typeface="Agency FB" panose="020B0503020202020204" pitchFamily="34" charset="0"/>
                      </a:endParaRPr>
                    </a:p>
                  </a:txBody>
                  <a:tcPr/>
                </a:tc>
                <a:tc>
                  <a:txBody>
                    <a:bodyPr/>
                    <a:lstStyle/>
                    <a:p>
                      <a:endParaRPr lang="en-GB" sz="1200">
                        <a:latin typeface="Agency FB" panose="020B0503020202020204" pitchFamily="34" charset="0"/>
                      </a:endParaRPr>
                    </a:p>
                  </a:txBody>
                  <a:tcPr/>
                </a:tc>
              </a:tr>
              <a:tr h="393447">
                <a:tc gridSpan="4">
                  <a:txBody>
                    <a:bodyPr/>
                    <a:lstStyle/>
                    <a:p>
                      <a:pPr algn="ctr"/>
                      <a:r>
                        <a:rPr lang="en-GB" sz="1200" dirty="0" smtClean="0">
                          <a:latin typeface="Agency FB" panose="020B0503020202020204" pitchFamily="34" charset="0"/>
                        </a:rPr>
                        <a:t>How far would you agree that the role of the Soviet Union was crucial</a:t>
                      </a:r>
                      <a:r>
                        <a:rPr lang="en-GB" sz="1200" baseline="0" dirty="0" smtClean="0">
                          <a:latin typeface="Agency FB" panose="020B0503020202020204" pitchFamily="34" charset="0"/>
                        </a:rPr>
                        <a:t> in the early years of the People’s Republic of China (1949-56)?</a:t>
                      </a:r>
                      <a:endParaRPr lang="en-GB" sz="1200" dirty="0">
                        <a:latin typeface="Agency FB" panose="020B0503020202020204" pitchFamily="34" charset="0"/>
                      </a:endParaRPr>
                    </a:p>
                  </a:txBody>
                  <a:tcPr/>
                </a:tc>
                <a:tc hMerge="1">
                  <a:txBody>
                    <a:bodyPr/>
                    <a:lstStyle/>
                    <a:p>
                      <a:endParaRPr lang="en-GB" dirty="0">
                        <a:latin typeface="Bell MT" panose="02020503060305020303" pitchFamily="18" charset="0"/>
                      </a:endParaRPr>
                    </a:p>
                  </a:txBody>
                  <a:tcPr/>
                </a:tc>
                <a:tc hMerge="1">
                  <a:txBody>
                    <a:bodyPr/>
                    <a:lstStyle/>
                    <a:p>
                      <a:endParaRPr lang="en-GB" dirty="0">
                        <a:latin typeface="Bell MT" panose="02020503060305020303" pitchFamily="18" charset="0"/>
                      </a:endParaRPr>
                    </a:p>
                  </a:txBody>
                  <a:tcPr/>
                </a:tc>
                <a:tc hMerge="1">
                  <a:txBody>
                    <a:bodyPr/>
                    <a:lstStyle/>
                    <a:p>
                      <a:endParaRPr lang="en-GB" dirty="0">
                        <a:latin typeface="Bell MT" panose="02020503060305020303" pitchFamily="18" charset="0"/>
                      </a:endParaRPr>
                    </a:p>
                  </a:txBody>
                  <a:tcPr/>
                </a:tc>
              </a:tr>
              <a:tr h="1014365">
                <a:tc>
                  <a:txBody>
                    <a:bodyPr/>
                    <a:lstStyle/>
                    <a:p>
                      <a:endParaRPr lang="en-GB" sz="1200" dirty="0">
                        <a:latin typeface="Agency FB" panose="020B0503020202020204" pitchFamily="34" charset="0"/>
                      </a:endParaRPr>
                    </a:p>
                  </a:txBody>
                  <a:tcPr/>
                </a:tc>
                <a:tc>
                  <a:txBody>
                    <a:bodyPr/>
                    <a:lstStyle/>
                    <a:p>
                      <a:endParaRPr lang="en-GB" sz="1200" dirty="0">
                        <a:latin typeface="Agency FB" panose="020B0503020202020204" pitchFamily="34" charset="0"/>
                      </a:endParaRPr>
                    </a:p>
                  </a:txBody>
                  <a:tcPr/>
                </a:tc>
                <a:tc>
                  <a:txBody>
                    <a:bodyPr/>
                    <a:lstStyle/>
                    <a:p>
                      <a:endParaRPr lang="en-GB" sz="1200">
                        <a:latin typeface="Agency FB" panose="020B0503020202020204" pitchFamily="34" charset="0"/>
                      </a:endParaRPr>
                    </a:p>
                  </a:txBody>
                  <a:tcPr/>
                </a:tc>
                <a:tc>
                  <a:txBody>
                    <a:bodyPr/>
                    <a:lstStyle/>
                    <a:p>
                      <a:endParaRPr lang="en-GB" sz="1200" dirty="0">
                        <a:latin typeface="Agency FB" panose="020B0503020202020204" pitchFamily="34" charset="0"/>
                      </a:endParaRPr>
                    </a:p>
                  </a:txBody>
                  <a:tcPr/>
                </a:tc>
              </a:tr>
            </a:tbl>
          </a:graphicData>
        </a:graphic>
      </p:graphicFrame>
    </p:spTree>
    <p:extLst>
      <p:ext uri="{BB962C8B-B14F-4D97-AF65-F5344CB8AC3E}">
        <p14:creationId xmlns:p14="http://schemas.microsoft.com/office/powerpoint/2010/main" val="29888144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1644</Words>
  <Application>Microsoft Macintosh PowerPoint</Application>
  <PresentationFormat>Custom</PresentationFormat>
  <Paragraphs>118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Exam Success: How to prepare students to write History Essays</vt:lpstr>
      <vt:lpstr>1. Knowledge</vt:lpstr>
      <vt:lpstr>PRC: The Early Years - Political and Social Reform</vt:lpstr>
      <vt:lpstr>1. Knowledge: Review Task for Students</vt:lpstr>
      <vt:lpstr>2. Approaches to Planning </vt:lpstr>
      <vt:lpstr>2. Approaches to Planning </vt:lpstr>
      <vt:lpstr>2. Approaches to Planning </vt:lpstr>
      <vt:lpstr>3. Introductions and Conclusions</vt:lpstr>
      <vt:lpstr>Introductions</vt:lpstr>
      <vt:lpstr>Conclusions</vt:lpstr>
      <vt:lpstr>4. Writing</vt:lpstr>
      <vt:lpstr>5. Marking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Success: How to prepare students to write History Essays</dc:title>
  <dc:creator>Ring, Fran</dc:creator>
  <cp:lastModifiedBy>Philippa Vallely</cp:lastModifiedBy>
  <cp:revision>15</cp:revision>
  <cp:lastPrinted>2016-05-17T10:06:50Z</cp:lastPrinted>
  <dcterms:created xsi:type="dcterms:W3CDTF">2016-05-16T11:43:04Z</dcterms:created>
  <dcterms:modified xsi:type="dcterms:W3CDTF">2016-07-01T14:12:52Z</dcterms:modified>
</cp:coreProperties>
</file>