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43A"/>
    <a:srgbClr val="FA4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-15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3405B-42E6-C44E-944D-FA2677AC850E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8EF5-C004-D64B-8D8A-7C3E52DD3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0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8EF5-C004-D64B-8D8A-7C3E52DD38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8EF5-C004-D64B-8D8A-7C3E52DD38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9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primary. Print off two copies and lineup</a:t>
            </a:r>
            <a:r>
              <a:rPr lang="en-US" baseline="0" dirty="0" smtClean="0"/>
              <a:t> on board. Tick points on for good work/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and points off for poor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. Say team with most points get a sticker each at the end.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8EF5-C004-D64B-8D8A-7C3E52DD38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INTERACT!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5015-3199-5D4A-AB1C-8BC7D586DA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INTERACT!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5015-3199-5D4A-AB1C-8BC7D586DA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INTERACT!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5015-3199-5D4A-AB1C-8BC7D586DA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JONES AND</a:t>
            </a:r>
            <a:r>
              <a:rPr lang="en-US" baseline="0" dirty="0" smtClean="0"/>
              <a:t> HALLIWELL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5015-3199-5D4A-AB1C-8BC7D586DA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JONES AND</a:t>
            </a:r>
            <a:r>
              <a:rPr lang="en-US" baseline="0" dirty="0" smtClean="0"/>
              <a:t> HALLIWELL. DON’T PATRONISE!!!!!!!!!!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5015-3199-5D4A-AB1C-8BC7D586DA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MACARO (2010) – Classroom</a:t>
            </a:r>
            <a:r>
              <a:rPr lang="en-US" baseline="0" dirty="0" smtClean="0"/>
              <a:t> codeswitching is where you “add” English words to a sentence primarily said in Mandarin.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5015-3199-5D4A-AB1C-8BC7D586DA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2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6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7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2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0AFCE-CA78-324E-93C1-6FDE35CE338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3D66-73B8-0248-906E-158AC34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mpty-gas-tank-5382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1" y="2983945"/>
            <a:ext cx="3717542" cy="3662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631" y="1495987"/>
            <a:ext cx="1499153" cy="1143000"/>
          </a:xfrm>
        </p:spPr>
        <p:txBody>
          <a:bodyPr>
            <a:noAutofit/>
          </a:bodyPr>
          <a:lstStyle/>
          <a:p>
            <a:r>
              <a:rPr lang="zh-CN" altLang="en-US" sz="7200" dirty="0" smtClean="0"/>
              <a:t>女</a:t>
            </a:r>
            <a:endParaRPr lang="en-US" sz="7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4912" y="1420396"/>
            <a:ext cx="1499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/>
              <a:t>男</a:t>
            </a:r>
            <a:endParaRPr lang="en-US" sz="6600" dirty="0"/>
          </a:p>
        </p:txBody>
      </p:sp>
      <p:pic>
        <p:nvPicPr>
          <p:cNvPr id="10" name="Picture 9" descr="加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37" y="0"/>
            <a:ext cx="2780494" cy="1932908"/>
          </a:xfrm>
          <a:prstGeom prst="rect">
            <a:avLst/>
          </a:prstGeom>
        </p:spPr>
      </p:pic>
      <p:pic>
        <p:nvPicPr>
          <p:cNvPr id="19" name="Picture 18" descr="empty-gas-tank-5382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" y="2858506"/>
            <a:ext cx="3844880" cy="37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03" y="36576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Strategies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03" y="1100628"/>
            <a:ext cx="2140373" cy="66043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BANTER</a:t>
            </a:r>
          </a:p>
          <a:p>
            <a:endParaRPr lang="en-US" sz="2400" dirty="0"/>
          </a:p>
        </p:txBody>
      </p:sp>
      <p:sp>
        <p:nvSpPr>
          <p:cNvPr id="9" name="Explosion 1 8"/>
          <p:cNvSpPr/>
          <p:nvPr/>
        </p:nvSpPr>
        <p:spPr>
          <a:xfrm>
            <a:off x="5606142" y="0"/>
            <a:ext cx="3537858" cy="282738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07406" y="930070"/>
            <a:ext cx="1581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rgbClr val="FFFFFF"/>
                </a:solidFill>
              </a:rPr>
              <a:t>干嘛</a:t>
            </a:r>
            <a:r>
              <a:rPr lang="en-US" altLang="zh-CN" sz="4800" dirty="0" smtClean="0">
                <a:solidFill>
                  <a:srgbClr val="FFFFFF"/>
                </a:solidFill>
              </a:rPr>
              <a:t>!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2474684" y="1100628"/>
            <a:ext cx="3537858" cy="282738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65960" y="1996386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rgbClr val="FFFFFF"/>
                </a:solidFill>
              </a:rPr>
              <a:t>帅哥！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4838477" y="3236155"/>
            <a:ext cx="3537858" cy="282738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55554" y="4066405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rgbClr val="FFFFFF"/>
                </a:solidFill>
              </a:rPr>
              <a:t>美女！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705755" y="3236155"/>
            <a:ext cx="3537858" cy="370868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62972" y="4468615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FFFFFF"/>
                </a:solidFill>
              </a:rPr>
              <a:t>别这么二</a:t>
            </a:r>
            <a:r>
              <a:rPr lang="zh-CN" altLang="zh-CN" sz="5400" dirty="0" smtClean="0">
                <a:solidFill>
                  <a:srgbClr val="FFFFFF"/>
                </a:solidFill>
              </a:rPr>
              <a:t>！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74951ehu6gvgj4stysva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3991283"/>
            <a:ext cx="2444269" cy="2002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2" y="2015065"/>
            <a:ext cx="2094517" cy="225936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83547" y="2145552"/>
            <a:ext cx="3640667" cy="2326744"/>
          </a:xfrm>
          <a:prstGeom prst="wedgeEllipseCallout">
            <a:avLst>
              <a:gd name="adj1" fmla="val -52926"/>
              <a:gd name="adj2" fmla="val 47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3945466" y="59227"/>
            <a:ext cx="4368800" cy="2082801"/>
          </a:xfrm>
          <a:prstGeom prst="wedgeEllipseCallout">
            <a:avLst>
              <a:gd name="adj1" fmla="val 37152"/>
              <a:gd name="adj2" fmla="val 787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4" y="551988"/>
            <a:ext cx="3894667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3122507" cy="79590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Rephrasing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95893" y="296294"/>
            <a:ext cx="3507741" cy="1693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zh-CN" altLang="en-US" sz="4000" dirty="0" smtClean="0">
                <a:solidFill>
                  <a:schemeClr val="bg1"/>
                </a:solidFill>
              </a:rPr>
              <a:t>请交换本子，然后给同桌打分。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5886" y="2624666"/>
            <a:ext cx="3507741" cy="108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83546" y="2789018"/>
            <a:ext cx="3507741" cy="1083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4000" dirty="0" smtClean="0">
                <a:solidFill>
                  <a:schemeClr val="bg1"/>
                </a:solidFill>
              </a:rPr>
              <a:t>Swap books right?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10" name="Oval Callout 9"/>
          <p:cNvSpPr/>
          <p:nvPr/>
        </p:nvSpPr>
        <p:spPr>
          <a:xfrm>
            <a:off x="3353454" y="4516219"/>
            <a:ext cx="4368800" cy="2082801"/>
          </a:xfrm>
          <a:prstGeom prst="wedgeEllipseCallout">
            <a:avLst>
              <a:gd name="adj1" fmla="val 54593"/>
              <a:gd name="adj2" fmla="val -985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03881" y="5081792"/>
            <a:ext cx="3507741" cy="1083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zh-CN" altLang="en-US" sz="4000" dirty="0" smtClean="0">
                <a:solidFill>
                  <a:schemeClr val="bg1"/>
                </a:solidFill>
              </a:rPr>
              <a:t>对，然后给同桌打分</a:t>
            </a:r>
            <a:r>
              <a:rPr lang="en-US" altLang="zh-CN" sz="4000" dirty="0" smtClean="0">
                <a:solidFill>
                  <a:schemeClr val="bg1"/>
                </a:solidFill>
              </a:rPr>
              <a:t>(+mime)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6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598"/>
            <a:ext cx="2882900" cy="281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2" y="2015065"/>
            <a:ext cx="2094517" cy="225936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83547" y="2145552"/>
            <a:ext cx="3640667" cy="2326744"/>
          </a:xfrm>
          <a:prstGeom prst="wedgeEllipseCallout">
            <a:avLst>
              <a:gd name="adj1" fmla="val -49670"/>
              <a:gd name="adj2" fmla="val 566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3945466" y="59227"/>
            <a:ext cx="4368800" cy="2082801"/>
          </a:xfrm>
          <a:prstGeom prst="wedgeEllipseCallout">
            <a:avLst>
              <a:gd name="adj1" fmla="val 37152"/>
              <a:gd name="adj2" fmla="val 787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63" y="365760"/>
            <a:ext cx="3731404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2" y="1100628"/>
            <a:ext cx="3572934" cy="914437"/>
          </a:xfrm>
        </p:spPr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sz="3800" dirty="0" smtClean="0"/>
              <a:t>Pupil Interpreting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95893" y="374187"/>
            <a:ext cx="3507741" cy="1693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zh-CN" altLang="en-US" sz="4000" dirty="0" smtClean="0">
                <a:solidFill>
                  <a:schemeClr val="bg1"/>
                </a:solidFill>
              </a:rPr>
              <a:t>请交换本子，然后给同桌打分。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0" indent="0" algn="ctr"/>
            <a:r>
              <a:rPr lang="en-US" altLang="zh-CN" sz="4000" dirty="0" smtClean="0">
                <a:solidFill>
                  <a:schemeClr val="bg1"/>
                </a:solidFill>
              </a:rPr>
              <a:t>Jenny</a:t>
            </a:r>
            <a:r>
              <a:rPr lang="zh-CN" altLang="en-US" sz="4000" dirty="0" smtClean="0">
                <a:solidFill>
                  <a:schemeClr val="bg1"/>
                </a:solidFill>
              </a:rPr>
              <a:t>同学请来解释。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5886" y="2624666"/>
            <a:ext cx="3507741" cy="108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50010" y="2553470"/>
            <a:ext cx="3507741" cy="1683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5100" dirty="0" smtClean="0">
                <a:solidFill>
                  <a:schemeClr val="bg1"/>
                </a:solidFill>
              </a:rPr>
              <a:t>We swap books with each other and give each other a score</a:t>
            </a:r>
            <a:endParaRPr lang="en-US" sz="2000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10" name="Oval Callout 9"/>
          <p:cNvSpPr/>
          <p:nvPr/>
        </p:nvSpPr>
        <p:spPr>
          <a:xfrm>
            <a:off x="4080932" y="4516219"/>
            <a:ext cx="3641321" cy="1884581"/>
          </a:xfrm>
          <a:prstGeom prst="wedgeEllipseCallout">
            <a:avLst>
              <a:gd name="adj1" fmla="val 54593"/>
              <a:gd name="adj2" fmla="val -985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80932" y="4998918"/>
            <a:ext cx="3507741" cy="108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zh-CN" altLang="en-US" sz="4000" dirty="0" smtClean="0">
                <a:solidFill>
                  <a:schemeClr val="bg1"/>
                </a:solidFill>
              </a:rPr>
              <a:t>对！非常好！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pic>
        <p:nvPicPr>
          <p:cNvPr id="6" name="Picture 5" descr="屏幕截图 2015-04-12 20.38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84" y="2756669"/>
            <a:ext cx="1544511" cy="11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  <p:bldP spid="9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74951ehu6gvgj4stysva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3991283"/>
            <a:ext cx="2444269" cy="2002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2" y="2015065"/>
            <a:ext cx="2094517" cy="225936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83547" y="2145552"/>
            <a:ext cx="3640667" cy="2326744"/>
          </a:xfrm>
          <a:prstGeom prst="wedgeEllipseCallout">
            <a:avLst>
              <a:gd name="adj1" fmla="val -52926"/>
              <a:gd name="adj2" fmla="val 47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3945466" y="59227"/>
            <a:ext cx="4368800" cy="2082801"/>
          </a:xfrm>
          <a:prstGeom prst="wedgeEllipseCallout">
            <a:avLst>
              <a:gd name="adj1" fmla="val 37152"/>
              <a:gd name="adj2" fmla="val 787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85" y="365760"/>
            <a:ext cx="3688381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79" y="1011057"/>
            <a:ext cx="3623733" cy="1044924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/>
              <a:t> </a:t>
            </a:r>
            <a:r>
              <a:rPr lang="en-US" dirty="0" smtClean="0"/>
              <a:t>Classroom </a:t>
            </a:r>
            <a:r>
              <a:rPr lang="en-US" dirty="0" err="1" smtClean="0"/>
              <a:t>Codeswitching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95893" y="448695"/>
            <a:ext cx="3507741" cy="1693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zh-CN" altLang="en-US" sz="4000" dirty="0" smtClean="0">
                <a:solidFill>
                  <a:schemeClr val="bg1"/>
                </a:solidFill>
              </a:rPr>
              <a:t>对，然后给同桌打分</a:t>
            </a:r>
            <a:r>
              <a:rPr lang="en-US" altLang="zh-CN" sz="4000" dirty="0">
                <a:solidFill>
                  <a:schemeClr val="bg1"/>
                </a:solidFill>
              </a:rPr>
              <a:t>(+mime)</a:t>
            </a:r>
            <a:endParaRPr lang="en-US" sz="4000" dirty="0"/>
          </a:p>
          <a:p>
            <a:pPr marL="0" indent="0" algn="ctr"/>
            <a:r>
              <a:rPr lang="zh-CN" altLang="en-US" sz="4000" dirty="0" smtClean="0">
                <a:solidFill>
                  <a:schemeClr val="bg1"/>
                </a:solidFill>
              </a:rPr>
              <a:t>。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5886" y="2624666"/>
            <a:ext cx="3507741" cy="108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41541" y="2907550"/>
            <a:ext cx="3507741" cy="1083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4000" dirty="0" smtClean="0">
                <a:solidFill>
                  <a:schemeClr val="bg1"/>
                </a:solidFill>
              </a:rPr>
              <a:t>I still don’t get it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10" name="Oval Callout 9"/>
          <p:cNvSpPr/>
          <p:nvPr/>
        </p:nvSpPr>
        <p:spPr>
          <a:xfrm>
            <a:off x="3353454" y="4516219"/>
            <a:ext cx="4368800" cy="2082801"/>
          </a:xfrm>
          <a:prstGeom prst="wedgeEllipseCallout">
            <a:avLst>
              <a:gd name="adj1" fmla="val 54593"/>
              <a:gd name="adj2" fmla="val -985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03881" y="5081792"/>
            <a:ext cx="3507741" cy="1083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zh-CN" altLang="en-US" sz="4000" dirty="0" smtClean="0">
                <a:solidFill>
                  <a:schemeClr val="bg1"/>
                </a:solidFill>
              </a:rPr>
              <a:t>给你的</a:t>
            </a:r>
            <a:r>
              <a:rPr lang="en-US" altLang="zh-CN" sz="4000" dirty="0" smtClean="0">
                <a:solidFill>
                  <a:schemeClr val="bg1"/>
                </a:solidFill>
              </a:rPr>
              <a:t>partner</a:t>
            </a:r>
            <a:r>
              <a:rPr lang="zh-CN" altLang="en-US" sz="4000" dirty="0" smtClean="0">
                <a:solidFill>
                  <a:schemeClr val="bg1"/>
                </a:solidFill>
              </a:rPr>
              <a:t>打分</a:t>
            </a:r>
            <a:r>
              <a:rPr lang="en-US" altLang="zh-CN" sz="4000" dirty="0" smtClean="0">
                <a:solidFill>
                  <a:schemeClr val="bg1"/>
                </a:solidFill>
              </a:rPr>
              <a:t>(+mime)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86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mpty-gas-tank-5382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1" y="2983945"/>
            <a:ext cx="3717542" cy="3662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631" y="1495987"/>
            <a:ext cx="1499153" cy="1143000"/>
          </a:xfrm>
        </p:spPr>
        <p:txBody>
          <a:bodyPr>
            <a:noAutofit/>
          </a:bodyPr>
          <a:lstStyle/>
          <a:p>
            <a:r>
              <a:rPr lang="zh-CN" altLang="en-US" sz="7200" dirty="0" smtClean="0"/>
              <a:t>女</a:t>
            </a:r>
            <a:endParaRPr lang="en-US" sz="7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4912" y="1420396"/>
            <a:ext cx="1499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/>
              <a:t>男</a:t>
            </a:r>
            <a:endParaRPr lang="en-US" sz="6600" dirty="0"/>
          </a:p>
        </p:txBody>
      </p:sp>
      <p:pic>
        <p:nvPicPr>
          <p:cNvPr id="10" name="Picture 9" descr="加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37" y="0"/>
            <a:ext cx="2780494" cy="1932908"/>
          </a:xfrm>
          <a:prstGeom prst="rect">
            <a:avLst/>
          </a:prstGeom>
        </p:spPr>
      </p:pic>
      <p:pic>
        <p:nvPicPr>
          <p:cNvPr id="19" name="Picture 18" descr="empty-gas-tank-5382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" y="2858506"/>
            <a:ext cx="3844880" cy="3787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46165">
            <a:off x="3043459" y="4992105"/>
            <a:ext cx="408692" cy="7641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mpty-gas-tank-5382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1" y="2983945"/>
            <a:ext cx="3717542" cy="3662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631" y="1495987"/>
            <a:ext cx="1499153" cy="1143000"/>
          </a:xfrm>
        </p:spPr>
        <p:txBody>
          <a:bodyPr>
            <a:noAutofit/>
          </a:bodyPr>
          <a:lstStyle/>
          <a:p>
            <a:r>
              <a:rPr lang="zh-CN" altLang="en-US" sz="7200" dirty="0" smtClean="0"/>
              <a:t>女</a:t>
            </a:r>
            <a:endParaRPr lang="en-US" sz="7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4912" y="1420396"/>
            <a:ext cx="1499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/>
              <a:t>男</a:t>
            </a:r>
            <a:endParaRPr lang="en-US" sz="6600" dirty="0"/>
          </a:p>
        </p:txBody>
      </p:sp>
      <p:pic>
        <p:nvPicPr>
          <p:cNvPr id="10" name="Picture 9" descr="加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37" y="0"/>
            <a:ext cx="2780494" cy="1932908"/>
          </a:xfrm>
          <a:prstGeom prst="rect">
            <a:avLst/>
          </a:prstGeom>
        </p:spPr>
      </p:pic>
      <p:pic>
        <p:nvPicPr>
          <p:cNvPr id="19" name="Picture 18" descr="empty-gas-tank-5382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" y="2858506"/>
            <a:ext cx="3844880" cy="3787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46165">
            <a:off x="3043459" y="4992105"/>
            <a:ext cx="408692" cy="7641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977476">
            <a:off x="3172652" y="3895012"/>
            <a:ext cx="489089" cy="1318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mpty-gas-tank-5382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1" y="2983945"/>
            <a:ext cx="3717542" cy="3662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631" y="1495987"/>
            <a:ext cx="1499153" cy="1143000"/>
          </a:xfrm>
        </p:spPr>
        <p:txBody>
          <a:bodyPr>
            <a:noAutofit/>
          </a:bodyPr>
          <a:lstStyle/>
          <a:p>
            <a:r>
              <a:rPr lang="zh-CN" altLang="en-US" sz="7200" dirty="0" smtClean="0"/>
              <a:t>女</a:t>
            </a:r>
            <a:endParaRPr lang="en-US" sz="7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4912" y="1420396"/>
            <a:ext cx="1499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/>
              <a:t>男</a:t>
            </a:r>
            <a:endParaRPr lang="en-US" sz="6600" dirty="0"/>
          </a:p>
        </p:txBody>
      </p:sp>
      <p:pic>
        <p:nvPicPr>
          <p:cNvPr id="10" name="Picture 9" descr="加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37" y="0"/>
            <a:ext cx="2780494" cy="1932908"/>
          </a:xfrm>
          <a:prstGeom prst="rect">
            <a:avLst/>
          </a:prstGeom>
        </p:spPr>
      </p:pic>
      <p:pic>
        <p:nvPicPr>
          <p:cNvPr id="19" name="Picture 18" descr="empty-gas-tank-5382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" y="2858506"/>
            <a:ext cx="3844880" cy="3787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46165">
            <a:off x="3043459" y="4992105"/>
            <a:ext cx="408692" cy="7641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977476">
            <a:off x="3172652" y="3895012"/>
            <a:ext cx="489089" cy="1318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428467">
            <a:off x="2755530" y="3036123"/>
            <a:ext cx="489089" cy="11220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2284" y="2405422"/>
            <a:ext cx="1984201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chemeClr val="bg1"/>
                </a:solidFill>
              </a:rPr>
              <a:t>红队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" name="Picture 9" descr="加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37" y="0"/>
            <a:ext cx="2780494" cy="1932908"/>
          </a:xfrm>
          <a:prstGeom prst="rect">
            <a:avLst/>
          </a:prstGeom>
        </p:spPr>
      </p:pic>
      <p:pic>
        <p:nvPicPr>
          <p:cNvPr id="19" name="Picture 18" descr="empty-gas-tank-53821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383"/>
            <a:ext cx="2126485" cy="2094767"/>
          </a:xfrm>
          <a:prstGeom prst="rect">
            <a:avLst/>
          </a:prstGeom>
        </p:spPr>
      </p:pic>
      <p:pic>
        <p:nvPicPr>
          <p:cNvPr id="14" name="Picture 13" descr="empty-gas-tank-53821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72" y="3679383"/>
            <a:ext cx="2126485" cy="2094767"/>
          </a:xfrm>
          <a:prstGeom prst="rect">
            <a:avLst/>
          </a:prstGeom>
        </p:spPr>
      </p:pic>
      <p:pic>
        <p:nvPicPr>
          <p:cNvPr id="15" name="Picture 14" descr="empty-gas-tank-53821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17" y="3679383"/>
            <a:ext cx="2126485" cy="2094767"/>
          </a:xfrm>
          <a:prstGeom prst="rect">
            <a:avLst/>
          </a:prstGeom>
        </p:spPr>
      </p:pic>
      <p:pic>
        <p:nvPicPr>
          <p:cNvPr id="16" name="Picture 15" descr="empty-gas-tank-53821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93" y="3679383"/>
            <a:ext cx="2126485" cy="209476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488256" y="2405422"/>
            <a:ext cx="1984201" cy="1143000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FFFFFF"/>
                </a:solidFill>
              </a:rPr>
              <a:t>蓝队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53317" y="2405422"/>
            <a:ext cx="1984201" cy="1143000"/>
          </a:xfrm>
          <a:prstGeom prst="rect">
            <a:avLst/>
          </a:prstGeom>
          <a:solidFill>
            <a:srgbClr val="66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FFFFFF"/>
                </a:solidFill>
              </a:rPr>
              <a:t>紫队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034377" y="2394505"/>
            <a:ext cx="1984201" cy="1143000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FFFFFF"/>
                </a:solidFill>
              </a:rPr>
              <a:t>绿队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5049"/>
            <a:ext cx="3051227" cy="322138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chemeClr val="bg1"/>
                </a:solidFill>
              </a:rPr>
              <a:t>红队</a:t>
            </a:r>
            <a:endParaRPr lang="en-US" altLang="zh-CN" sz="6600" dirty="0" smtClean="0">
              <a:solidFill>
                <a:schemeClr val="bg1"/>
              </a:solidFill>
            </a:endParaRPr>
          </a:p>
          <a:p>
            <a:r>
              <a:rPr lang="en-US" sz="6600" dirty="0" err="1" smtClean="0">
                <a:solidFill>
                  <a:schemeClr val="bg1"/>
                </a:solidFill>
              </a:rPr>
              <a:t>hóngduì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51226" y="-15050"/>
            <a:ext cx="3004762" cy="3221387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6600" dirty="0" smtClean="0">
              <a:solidFill>
                <a:srgbClr val="FFFFFF"/>
              </a:solidFill>
            </a:endParaRPr>
          </a:p>
          <a:p>
            <a:r>
              <a:rPr lang="zh-CN" altLang="en-US" sz="6600" dirty="0" smtClean="0">
                <a:solidFill>
                  <a:srgbClr val="FFFFFF"/>
                </a:solidFill>
              </a:rPr>
              <a:t>蓝队</a:t>
            </a:r>
            <a:endParaRPr lang="en-US" altLang="zh-CN" sz="6600" dirty="0" smtClean="0">
              <a:solidFill>
                <a:srgbClr val="FFFFFF"/>
              </a:solidFill>
            </a:endParaRPr>
          </a:p>
          <a:p>
            <a:r>
              <a:rPr lang="en-US" sz="6600" dirty="0" err="1">
                <a:solidFill>
                  <a:srgbClr val="FFFFFF"/>
                </a:solidFill>
              </a:rPr>
              <a:t>l</a:t>
            </a:r>
            <a:r>
              <a:rPr lang="en-US" sz="6600" dirty="0" err="1" smtClean="0">
                <a:solidFill>
                  <a:srgbClr val="FFFFFF"/>
                </a:solidFill>
              </a:rPr>
              <a:t>án</a:t>
            </a:r>
            <a:r>
              <a:rPr lang="en-US" sz="6600" dirty="0" err="1" smtClean="0">
                <a:solidFill>
                  <a:schemeClr val="bg1"/>
                </a:solidFill>
              </a:rPr>
              <a:t>duì</a:t>
            </a:r>
            <a:endParaRPr lang="en-US" sz="6600" dirty="0">
              <a:solidFill>
                <a:schemeClr val="bg1"/>
              </a:solidFill>
            </a:endParaRPr>
          </a:p>
          <a:p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55989" y="-15049"/>
            <a:ext cx="3088012" cy="3221386"/>
          </a:xfrm>
          <a:prstGeom prst="rect">
            <a:avLst/>
          </a:prstGeom>
          <a:solidFill>
            <a:srgbClr val="66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FFFFFF"/>
                </a:solidFill>
              </a:rPr>
              <a:t>紫队</a:t>
            </a:r>
            <a:endParaRPr lang="en-US" altLang="zh-CN" sz="6600" dirty="0" smtClean="0">
              <a:solidFill>
                <a:srgbClr val="FFFFFF"/>
              </a:solidFill>
            </a:endParaRPr>
          </a:p>
          <a:p>
            <a:r>
              <a:rPr lang="en-US" sz="6600" dirty="0" err="1" smtClean="0">
                <a:solidFill>
                  <a:srgbClr val="FFFFFF"/>
                </a:solidFill>
              </a:rPr>
              <a:t>zǐ</a:t>
            </a:r>
            <a:r>
              <a:rPr lang="en-US" sz="6600" dirty="0" err="1" smtClean="0">
                <a:solidFill>
                  <a:schemeClr val="bg1"/>
                </a:solidFill>
              </a:rPr>
              <a:t>duì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206338"/>
            <a:ext cx="3051226" cy="3651661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FFFFFF"/>
                </a:solidFill>
              </a:rPr>
              <a:t>绿队</a:t>
            </a:r>
            <a:endParaRPr lang="en-US" altLang="zh-CN" sz="6600" dirty="0" smtClean="0">
              <a:solidFill>
                <a:srgbClr val="FFFFFF"/>
              </a:solidFill>
            </a:endParaRPr>
          </a:p>
          <a:p>
            <a:r>
              <a:rPr lang="en-US" sz="6600" dirty="0" err="1" smtClean="0">
                <a:solidFill>
                  <a:srgbClr val="FFFFFF"/>
                </a:solidFill>
              </a:rPr>
              <a:t>lǜduì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51226" y="3206339"/>
            <a:ext cx="3051226" cy="365166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6600" dirty="0" smtClean="0">
              <a:solidFill>
                <a:srgbClr val="FFFFFF"/>
              </a:solidFill>
            </a:endParaRPr>
          </a:p>
          <a:p>
            <a:r>
              <a:rPr lang="zh-CN" altLang="en-US" sz="6600" dirty="0" smtClean="0">
                <a:solidFill>
                  <a:srgbClr val="000000"/>
                </a:solidFill>
              </a:rPr>
              <a:t>黄队</a:t>
            </a:r>
            <a:endParaRPr lang="en-US" altLang="zh-CN" sz="6600" dirty="0" smtClean="0">
              <a:solidFill>
                <a:srgbClr val="000000"/>
              </a:solidFill>
            </a:endParaRPr>
          </a:p>
          <a:p>
            <a:r>
              <a:rPr lang="en-US" sz="5400" dirty="0" err="1" smtClean="0">
                <a:solidFill>
                  <a:srgbClr val="000000"/>
                </a:solidFill>
              </a:rPr>
              <a:t>huáng</a:t>
            </a:r>
            <a:r>
              <a:rPr lang="en-US" sz="5400" dirty="0" err="1">
                <a:solidFill>
                  <a:srgbClr val="000000"/>
                </a:solidFill>
              </a:rPr>
              <a:t>duì</a:t>
            </a:r>
            <a:endParaRPr lang="en-US" sz="5400" dirty="0">
              <a:solidFill>
                <a:srgbClr val="000000"/>
              </a:solidFill>
            </a:endParaRPr>
          </a:p>
          <a:p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2775" y="3206337"/>
            <a:ext cx="3051226" cy="36516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6600" dirty="0" smtClean="0">
              <a:solidFill>
                <a:srgbClr val="FFFFFF"/>
              </a:solidFill>
            </a:endParaRPr>
          </a:p>
          <a:p>
            <a:r>
              <a:rPr lang="zh-CN" altLang="en-US" sz="6600" dirty="0" smtClean="0">
                <a:solidFill>
                  <a:srgbClr val="FFFFFF"/>
                </a:solidFill>
              </a:rPr>
              <a:t>橙队</a:t>
            </a:r>
            <a:endParaRPr lang="en-US" altLang="zh-CN" sz="6600" dirty="0" smtClean="0">
              <a:solidFill>
                <a:srgbClr val="FFFFFF"/>
              </a:solidFill>
            </a:endParaRPr>
          </a:p>
          <a:p>
            <a:r>
              <a:rPr lang="en-US" sz="6000" dirty="0" err="1" smtClean="0">
                <a:solidFill>
                  <a:srgbClr val="FFFFFF"/>
                </a:solidFill>
              </a:rPr>
              <a:t>chéng</a:t>
            </a:r>
            <a:r>
              <a:rPr lang="en-US" sz="6000" dirty="0" err="1">
                <a:solidFill>
                  <a:schemeClr val="bg1"/>
                </a:solidFill>
              </a:rPr>
              <a:t>duì</a:t>
            </a:r>
            <a:endParaRPr lang="en-US" sz="6000" dirty="0">
              <a:solidFill>
                <a:schemeClr val="bg1"/>
              </a:solidFill>
            </a:endParaRPr>
          </a:p>
          <a:p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5049"/>
            <a:ext cx="3051227" cy="322138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chemeClr val="bg1"/>
                </a:solidFill>
              </a:rPr>
              <a:t>黑队</a:t>
            </a:r>
            <a:endParaRPr lang="en-US" altLang="zh-CN" sz="6600" dirty="0" smtClean="0">
              <a:solidFill>
                <a:schemeClr val="bg1"/>
              </a:solidFill>
            </a:endParaRPr>
          </a:p>
          <a:p>
            <a:r>
              <a:rPr lang="en-US" sz="6600" dirty="0" err="1">
                <a:solidFill>
                  <a:schemeClr val="bg1"/>
                </a:solidFill>
              </a:rPr>
              <a:t>h</a:t>
            </a:r>
            <a:r>
              <a:rPr lang="en-US" sz="6600" dirty="0" err="1" smtClean="0">
                <a:solidFill>
                  <a:schemeClr val="bg1"/>
                </a:solidFill>
              </a:rPr>
              <a:t>ēiduì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97690" y="-15050"/>
            <a:ext cx="3004762" cy="32213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6600" dirty="0" smtClean="0"/>
          </a:p>
          <a:p>
            <a:r>
              <a:rPr lang="zh-CN" altLang="en-US" sz="6600" dirty="0" smtClean="0"/>
              <a:t>白队</a:t>
            </a:r>
            <a:endParaRPr lang="en-US" altLang="zh-CN" sz="6600" dirty="0" smtClean="0"/>
          </a:p>
          <a:p>
            <a:r>
              <a:rPr lang="en-US" sz="6600" dirty="0" err="1" smtClean="0">
                <a:solidFill>
                  <a:srgbClr val="000000"/>
                </a:solidFill>
              </a:rPr>
              <a:t>bái</a:t>
            </a:r>
            <a:r>
              <a:rPr lang="en-US" sz="6600" dirty="0" err="1">
                <a:solidFill>
                  <a:srgbClr val="000000"/>
                </a:solidFill>
              </a:rPr>
              <a:t>duì</a:t>
            </a:r>
            <a:endParaRPr lang="en-US" sz="6600" dirty="0">
              <a:solidFill>
                <a:srgbClr val="000000"/>
              </a:solidFill>
            </a:endParaRPr>
          </a:p>
          <a:p>
            <a:endParaRPr lang="en-US" sz="6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55989" y="-15049"/>
            <a:ext cx="3088012" cy="32213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FFFFFF"/>
                </a:solidFill>
              </a:rPr>
              <a:t>灰队</a:t>
            </a:r>
            <a:endParaRPr lang="en-US" altLang="zh-CN" sz="6600" dirty="0" smtClean="0">
              <a:solidFill>
                <a:srgbClr val="FFFFFF"/>
              </a:solidFill>
            </a:endParaRPr>
          </a:p>
          <a:p>
            <a:r>
              <a:rPr lang="en-US" sz="6600" dirty="0" err="1">
                <a:solidFill>
                  <a:srgbClr val="FFFFFF"/>
                </a:solidFill>
              </a:rPr>
              <a:t>h</a:t>
            </a:r>
            <a:r>
              <a:rPr lang="en-US" sz="6600" dirty="0" err="1" smtClean="0">
                <a:solidFill>
                  <a:srgbClr val="FFFFFF"/>
                </a:solidFill>
              </a:rPr>
              <a:t>uī</a:t>
            </a:r>
            <a:r>
              <a:rPr lang="en-US" sz="6600" dirty="0" err="1" smtClean="0">
                <a:solidFill>
                  <a:schemeClr val="bg1"/>
                </a:solidFill>
              </a:rPr>
              <a:t>duì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206338"/>
            <a:ext cx="3051226" cy="3651661"/>
          </a:xfrm>
          <a:prstGeom prst="rect">
            <a:avLst/>
          </a:prstGeom>
          <a:solidFill>
            <a:srgbClr val="FA47C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6600" dirty="0" smtClean="0">
              <a:solidFill>
                <a:srgbClr val="FFFFFF"/>
              </a:solidFill>
            </a:endParaRPr>
          </a:p>
          <a:p>
            <a:r>
              <a:rPr lang="zh-CN" altLang="en-US" sz="6600" dirty="0" smtClean="0">
                <a:solidFill>
                  <a:srgbClr val="FFFFFF"/>
                </a:solidFill>
              </a:rPr>
              <a:t>粉红队</a:t>
            </a:r>
            <a:endParaRPr lang="en-US" altLang="zh-CN" sz="6600" dirty="0" smtClean="0">
              <a:solidFill>
                <a:srgbClr val="FFFFFF"/>
              </a:solidFill>
            </a:endParaRPr>
          </a:p>
          <a:p>
            <a:r>
              <a:rPr lang="en-US" sz="6600" dirty="0" err="1" smtClean="0">
                <a:solidFill>
                  <a:srgbClr val="FFFFFF"/>
                </a:solidFill>
              </a:rPr>
              <a:t>fěnhóng</a:t>
            </a:r>
            <a:r>
              <a:rPr lang="en-US" sz="6600" dirty="0" err="1">
                <a:solidFill>
                  <a:schemeClr val="bg1"/>
                </a:solidFill>
              </a:rPr>
              <a:t>duì</a:t>
            </a:r>
            <a:endParaRPr lang="en-US" sz="6600" dirty="0">
              <a:solidFill>
                <a:schemeClr val="bg1"/>
              </a:solidFill>
            </a:endParaRPr>
          </a:p>
          <a:p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51226" y="3206339"/>
            <a:ext cx="3051226" cy="3651661"/>
          </a:xfrm>
          <a:prstGeom prst="rect">
            <a:avLst/>
          </a:prstGeom>
          <a:solidFill>
            <a:srgbClr val="BC843A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FFFFFF"/>
                </a:solidFill>
              </a:rPr>
              <a:t>棕队</a:t>
            </a:r>
            <a:endParaRPr lang="en-US" altLang="zh-CN" sz="6600" dirty="0" smtClean="0">
              <a:solidFill>
                <a:srgbClr val="FFFFFF"/>
              </a:solidFill>
            </a:endParaRPr>
          </a:p>
          <a:p>
            <a:r>
              <a:rPr lang="en-US" sz="6600" dirty="0" err="1" smtClean="0">
                <a:solidFill>
                  <a:srgbClr val="FFFFFF"/>
                </a:solidFill>
              </a:rPr>
              <a:t>zōngduì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Strategies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VISUALS (Wall Posters,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Coding</a:t>
            </a:r>
            <a:r>
              <a:rPr lang="en-US" altLang="zh-CN" sz="2800" dirty="0" smtClean="0"/>
              <a:t>)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2015-04-13 16.39.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15" y="2808807"/>
            <a:ext cx="4441417" cy="3317356"/>
          </a:xfrm>
          <a:prstGeom prst="rect">
            <a:avLst/>
          </a:prstGeom>
        </p:spPr>
      </p:pic>
      <p:pic>
        <p:nvPicPr>
          <p:cNvPr id="9" name="Picture 8" descr="屏幕截图 2015-04-13 20.45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88" y="2552406"/>
            <a:ext cx="2043714" cy="1515691"/>
          </a:xfrm>
          <a:prstGeom prst="rect">
            <a:avLst/>
          </a:prstGeom>
        </p:spPr>
      </p:pic>
      <p:pic>
        <p:nvPicPr>
          <p:cNvPr id="10" name="Picture 9" descr="屏幕截图 2015-04-13 20.45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88" y="4395859"/>
            <a:ext cx="2043714" cy="1451927"/>
          </a:xfrm>
          <a:prstGeom prst="rect">
            <a:avLst/>
          </a:prstGeom>
        </p:spPr>
      </p:pic>
      <p:pic>
        <p:nvPicPr>
          <p:cNvPr id="11" name="Picture 10" descr="屏幕截图 2015-04-13 20.45.4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2744475"/>
            <a:ext cx="1778000" cy="1323622"/>
          </a:xfrm>
          <a:prstGeom prst="rect">
            <a:avLst/>
          </a:prstGeom>
        </p:spPr>
      </p:pic>
      <p:pic>
        <p:nvPicPr>
          <p:cNvPr id="12" name="Picture 11" descr="屏幕截图 2015-04-12 20.38.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5" y="4395859"/>
            <a:ext cx="1819268" cy="13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Strategies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2140373" cy="66043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MANTRA</a:t>
            </a:r>
          </a:p>
          <a:p>
            <a:endParaRPr lang="en-US" sz="2400" dirty="0"/>
          </a:p>
        </p:txBody>
      </p:sp>
      <p:pic>
        <p:nvPicPr>
          <p:cNvPr id="5" name="Picture 4" descr="屏幕截图 2015-04-12 20.55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41" y="1761066"/>
            <a:ext cx="6221186" cy="47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278</Words>
  <Application>Microsoft Office PowerPoint</Application>
  <PresentationFormat>On-screen Show (4:3)</PresentationFormat>
  <Paragraphs>104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Office Theme</vt:lpstr>
      <vt:lpstr>女</vt:lpstr>
      <vt:lpstr>女</vt:lpstr>
      <vt:lpstr>女</vt:lpstr>
      <vt:lpstr>女</vt:lpstr>
      <vt:lpstr>PowerPoint Presentation</vt:lpstr>
      <vt:lpstr>PowerPoint Presentation</vt:lpstr>
      <vt:lpstr>PowerPoint Presentation</vt:lpstr>
      <vt:lpstr>Strategies</vt:lpstr>
      <vt:lpstr>Strategies</vt:lpstr>
      <vt:lpstr>Strategies</vt:lpstr>
      <vt:lpstr>Troubleshooting</vt:lpstr>
      <vt:lpstr>Troubleshooting</vt:lpstr>
      <vt:lpstr>Troubleshooting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MFL Templates</dc:title>
  <dc:creator>C R WEBSTER</dc:creator>
  <cp:lastModifiedBy>Julia Hack</cp:lastModifiedBy>
  <cp:revision>12</cp:revision>
  <dcterms:created xsi:type="dcterms:W3CDTF">2015-02-26T00:05:24Z</dcterms:created>
  <dcterms:modified xsi:type="dcterms:W3CDTF">2015-06-19T11:48:55Z</dcterms:modified>
</cp:coreProperties>
</file>